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85"/>
  </p:notesMasterIdLst>
  <p:sldIdLst>
    <p:sldId id="257"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 id="272" r:id="rId19"/>
    <p:sldId id="273" r:id="rId20"/>
    <p:sldId id="277" r:id="rId21"/>
    <p:sldId id="274" r:id="rId22"/>
    <p:sldId id="275" r:id="rId23"/>
    <p:sldId id="278" r:id="rId24"/>
    <p:sldId id="279" r:id="rId25"/>
    <p:sldId id="281"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78" d="100"/>
          <a:sy n="78" d="100"/>
        </p:scale>
        <p:origin x="1627" y="62"/>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16/11/2022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All psalms, scripture readings and scripture sentences are taken from </a:t>
            </a:r>
            <a:r>
              <a:rPr lang="en-GB" altLang="en-US" b="1" dirty="0" smtClean="0"/>
              <a:t>The New Revised Standard Version of the Bible (Anglicized Edition)</a:t>
            </a:r>
            <a:r>
              <a:rPr lang="en-GB" altLang="en-US" dirty="0" smtClean="0"/>
              <a:t>, © 1989, 1995 by the Division of Christian Education of the National Council of Churches of Christ in the United States of America, and are used by permission. All rights reserved.</a:t>
            </a:r>
          </a:p>
          <a:p>
            <a:endParaRPr lang="en-GB" altLang="en-US" dirty="0" smtClean="0"/>
          </a:p>
          <a:p>
            <a:r>
              <a:rPr lang="en-GB" altLang="en-US" dirty="0" smtClean="0"/>
              <a:t>The texts of the </a:t>
            </a:r>
            <a:r>
              <a:rPr lang="en-GB" altLang="en-US" i="1" dirty="0" smtClean="0"/>
              <a:t>Glory to God in the highest</a:t>
            </a:r>
            <a:r>
              <a:rPr lang="en-GB" altLang="en-US" dirty="0" smtClean="0"/>
              <a:t>, the Nicene Creed, </a:t>
            </a:r>
            <a:r>
              <a:rPr lang="en-GB" altLang="en-US" i="1" dirty="0" err="1" smtClean="0"/>
              <a:t>Sursum</a:t>
            </a:r>
            <a:r>
              <a:rPr lang="en-GB" altLang="en-US" i="1" dirty="0" smtClean="0"/>
              <a:t> </a:t>
            </a:r>
            <a:r>
              <a:rPr lang="en-GB" altLang="en-US" i="1" dirty="0" err="1" smtClean="0"/>
              <a:t>Corda</a:t>
            </a:r>
            <a:r>
              <a:rPr lang="en-GB" altLang="en-US" dirty="0" smtClean="0"/>
              <a:t>, </a:t>
            </a:r>
            <a:r>
              <a:rPr lang="en-GB" altLang="en-US" i="1" dirty="0" smtClean="0"/>
              <a:t>Sanctus</a:t>
            </a:r>
            <a:r>
              <a:rPr lang="en-GB" altLang="en-US" dirty="0" smtClean="0"/>
              <a:t>, </a:t>
            </a:r>
            <a:r>
              <a:rPr lang="en-GB" altLang="en-US" i="1" dirty="0" smtClean="0"/>
              <a:t>Benedictus Qui </a:t>
            </a:r>
            <a:r>
              <a:rPr lang="en-GB" altLang="en-US" i="1" dirty="0" err="1" smtClean="0"/>
              <a:t>Venit</a:t>
            </a:r>
            <a:r>
              <a:rPr lang="en-GB" altLang="en-US" dirty="0" smtClean="0"/>
              <a:t>, </a:t>
            </a:r>
            <a:r>
              <a:rPr lang="en-GB" altLang="en-US" i="1" dirty="0" err="1" smtClean="0"/>
              <a:t>Agnus</a:t>
            </a:r>
            <a:r>
              <a:rPr lang="en-GB" altLang="en-US" i="1" dirty="0" smtClean="0"/>
              <a:t> Dei</a:t>
            </a:r>
            <a:r>
              <a:rPr lang="en-GB" altLang="en-US" dirty="0" smtClean="0"/>
              <a:t>, </a:t>
            </a:r>
            <a:r>
              <a:rPr lang="en-GB" altLang="en-US" i="1" dirty="0" smtClean="0"/>
              <a:t>Gloria </a:t>
            </a:r>
            <a:r>
              <a:rPr lang="en-GB" altLang="en-US" i="1" dirty="0" err="1" smtClean="0"/>
              <a:t>Patri</a:t>
            </a:r>
            <a:r>
              <a:rPr lang="en-GB" altLang="en-US" dirty="0" smtClean="0"/>
              <a:t>, </a:t>
            </a:r>
            <a:r>
              <a:rPr lang="en-GB" altLang="en-US" i="1" dirty="0" err="1" smtClean="0"/>
              <a:t>Te</a:t>
            </a:r>
            <a:r>
              <a:rPr lang="en-GB" altLang="en-US" i="1" dirty="0" smtClean="0"/>
              <a:t> Deum </a:t>
            </a:r>
            <a:r>
              <a:rPr lang="en-GB" altLang="en-US" i="1" dirty="0" err="1" smtClean="0"/>
              <a:t>Laudamus</a:t>
            </a:r>
            <a:r>
              <a:rPr lang="en-GB" altLang="en-US" dirty="0" smtClean="0"/>
              <a:t> </a:t>
            </a:r>
            <a:r>
              <a:rPr lang="en-GB" altLang="en-US" sz="1200" dirty="0" smtClean="0">
                <a:latin typeface="+mn-lt"/>
              </a:rPr>
              <a:t>and the first version of the Lord’s Prayer are from </a:t>
            </a:r>
            <a:r>
              <a:rPr lang="en-GB" altLang="en-US" sz="1200" b="1" dirty="0" smtClean="0">
                <a:latin typeface="+mn-lt"/>
              </a:rPr>
              <a:t>Praying Together</a:t>
            </a:r>
            <a:r>
              <a:rPr lang="en-GB" altLang="en-US" sz="1200" dirty="0" smtClean="0">
                <a:latin typeface="+mn-lt"/>
              </a:rPr>
              <a:t>, © 1988 by the English Language Liturgical Consultation (ELLC).</a:t>
            </a:r>
          </a:p>
          <a:p>
            <a:endParaRPr lang="en-GB" altLang="en-US" sz="1200" dirty="0" smtClean="0">
              <a:latin typeface="+mn-lt"/>
            </a:endParaRPr>
          </a:p>
          <a:p>
            <a:r>
              <a:rPr lang="en-US" sz="1200" kern="1200" dirty="0" smtClean="0">
                <a:solidFill>
                  <a:schemeClr val="tx1"/>
                </a:solidFill>
                <a:effectLst/>
                <a:latin typeface="+mn-lt"/>
                <a:ea typeface="+mn-ea"/>
                <a:cs typeface="+mn-cs"/>
              </a:rPr>
              <a:t>The text* of Psalm 51 on page 286 appears in </a:t>
            </a:r>
            <a:r>
              <a:rPr lang="en-US" sz="1200" b="1" kern="1200" dirty="0" smtClean="0">
                <a:solidFill>
                  <a:schemeClr val="tx1"/>
                </a:solidFill>
                <a:effectLst/>
                <a:latin typeface="+mn-lt"/>
                <a:ea typeface="+mn-ea"/>
                <a:cs typeface="+mn-cs"/>
              </a:rPr>
              <a:t>A New Zealand Prayer Book - He Karakia </a:t>
            </a:r>
            <a:r>
              <a:rPr lang="en-US" sz="1200" b="1" kern="1200" dirty="0" err="1" smtClean="0">
                <a:solidFill>
                  <a:schemeClr val="tx1"/>
                </a:solidFill>
                <a:effectLst/>
                <a:latin typeface="+mn-lt"/>
                <a:ea typeface="+mn-ea"/>
                <a:cs typeface="+mn-cs"/>
              </a:rPr>
              <a:t>Mihinare</a:t>
            </a:r>
            <a:r>
              <a:rPr lang="en-US" sz="1200" b="1" kern="1200" dirty="0" smtClean="0">
                <a:solidFill>
                  <a:schemeClr val="tx1"/>
                </a:solidFill>
                <a:effectLst/>
                <a:latin typeface="+mn-lt"/>
                <a:ea typeface="+mn-ea"/>
                <a:cs typeface="+mn-cs"/>
              </a:rPr>
              <a:t> o </a:t>
            </a:r>
            <a:r>
              <a:rPr lang="en-US" sz="1200" b="1"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 1989 The Provincial Secretary, the Church of the Province of New Zealand.</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i="1" kern="1200" dirty="0" smtClean="0">
                <a:solidFill>
                  <a:schemeClr val="tx1"/>
                </a:solidFill>
                <a:effectLst/>
                <a:latin typeface="+mn-lt"/>
                <a:ea typeface="+mn-ea"/>
                <a:cs typeface="+mn-cs"/>
              </a:rPr>
              <a:t>The Covenant Service </a:t>
            </a:r>
            <a:r>
              <a:rPr lang="en-GB" sz="1200" kern="1200" dirty="0" smtClean="0">
                <a:solidFill>
                  <a:schemeClr val="tx1"/>
                </a:solidFill>
                <a:effectLst/>
                <a:latin typeface="+mn-lt"/>
                <a:ea typeface="+mn-ea"/>
                <a:cs typeface="+mn-cs"/>
              </a:rPr>
              <a:t>should normally be held only once in each year. </a:t>
            </a:r>
          </a:p>
          <a:p>
            <a:pPr lvl="0"/>
            <a:r>
              <a:rPr lang="en-GB" sz="1200" kern="1200" dirty="0" smtClean="0">
                <a:solidFill>
                  <a:schemeClr val="tx1"/>
                </a:solidFill>
                <a:effectLst/>
                <a:latin typeface="+mn-lt"/>
                <a:ea typeface="+mn-ea"/>
                <a:cs typeface="+mn-cs"/>
              </a:rPr>
              <a:t>At whatever time of day this service is held, it should be regarded as the principal service and used in full. </a:t>
            </a:r>
          </a:p>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282)</a:t>
            </a:r>
            <a:endParaRPr lang="en-GB"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DE96B66-EC2B-4DB1-972C-7C60C96F45E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9709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282) </a:t>
            </a:r>
            <a:r>
              <a:rPr lang="en-US" altLang="en-US" b="1" i="0" dirty="0" smtClean="0">
                <a:solidFill>
                  <a:srgbClr val="000000"/>
                </a:solidFill>
              </a:rPr>
              <a:t>1</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282)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282)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3325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283)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1132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283)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15628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283) </a:t>
            </a:r>
            <a:r>
              <a:rPr lang="en-US" altLang="en-US" b="1" i="0" dirty="0" smtClean="0"/>
              <a:t>3</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19034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283) </a:t>
            </a:r>
            <a:r>
              <a:rPr lang="en-US" altLang="en-US" b="1" dirty="0" smtClean="0"/>
              <a:t>4 </a:t>
            </a:r>
            <a:r>
              <a:rPr lang="en-GB" altLang="en-US" b="0" dirty="0" smtClean="0"/>
              <a:t>C</a:t>
            </a:r>
            <a:r>
              <a:rPr lang="en-GB" altLang="en-US" dirty="0" smtClean="0"/>
              <a:t>ollect</a:t>
            </a:r>
            <a:endParaRPr lang="en-GB" altLang="en-US" i="1"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AA5C203-16B6-4F36-B60E-37E85E7DF6C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35595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a:t>
            </a:r>
            <a:r>
              <a:rPr lang="en-US" altLang="en-US" b="1" i="1" dirty="0" smtClean="0"/>
              <a:t> </a:t>
            </a:r>
            <a:r>
              <a:rPr lang="en-US" altLang="en-US" b="1" i="0" dirty="0" smtClean="0"/>
              <a:t>5</a:t>
            </a:r>
            <a:endParaRPr lang="en-GB" altLang="en-US" dirty="0" smtClean="0"/>
          </a:p>
          <a:p>
            <a:r>
              <a:rPr lang="en-GB" altLang="en-US" i="1" dirty="0" smtClean="0"/>
              <a:t>Please add in the text of the reading as appropriate.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a:t>
            </a:r>
            <a:r>
              <a:rPr lang="en-US" altLang="en-US" b="1" i="1" dirty="0" smtClean="0"/>
              <a:t> 6</a:t>
            </a:r>
            <a:r>
              <a:rPr lang="en-GB" altLang="en-US" b="1" dirty="0" smtClean="0"/>
              <a:t> </a:t>
            </a:r>
            <a:endParaRPr lang="en-GB" altLang="en-US" dirty="0" smtClean="0"/>
          </a:p>
          <a:p>
            <a:r>
              <a:rPr lang="en-GB" altLang="en-US" i="1" dirty="0" smtClean="0"/>
              <a:t>Please add in the text of the reading as appropriate.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a:t>
            </a:r>
            <a:r>
              <a:rPr lang="en-US" altLang="en-US" b="1" i="1" dirty="0" smtClean="0"/>
              <a:t> 7</a:t>
            </a:r>
            <a:r>
              <a:rPr lang="en-GB" altLang="en-US" b="1" dirty="0" smtClean="0"/>
              <a:t> </a:t>
            </a:r>
            <a:endParaRPr lang="en-GB" altLang="en-US" dirty="0" smtClean="0"/>
          </a:p>
          <a:p>
            <a:r>
              <a:rPr lang="en-GB" altLang="en-US" i="1" dirty="0" smtClean="0"/>
              <a:t>Please add in the text of the reading as appropriate.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70946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 </a:t>
            </a:r>
            <a:r>
              <a:rPr lang="en-GB" altLang="en-US" b="1" i="0" dirty="0" smtClean="0"/>
              <a:t>8</a:t>
            </a:r>
            <a:r>
              <a:rPr lang="en-GB" altLang="en-US" dirty="0" smtClean="0"/>
              <a:t> Hymn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3883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a:t>
            </a:r>
            <a:r>
              <a:rPr lang="en-US" altLang="en-US" b="1" i="1" dirty="0" smtClean="0"/>
              <a:t> 9</a:t>
            </a:r>
            <a:r>
              <a:rPr lang="en-GB" altLang="en-US" b="1" dirty="0" smtClean="0"/>
              <a:t> </a:t>
            </a:r>
            <a:endParaRPr lang="en-GB" altLang="en-US" dirty="0" smtClean="0"/>
          </a:p>
          <a:p>
            <a:r>
              <a:rPr lang="en-GB" altLang="en-US" i="1" dirty="0" smtClean="0"/>
              <a:t>Please add in the text of the reading as appropriate.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13324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 </a:t>
            </a:r>
            <a:r>
              <a:rPr lang="en-GB" altLang="en-US" b="1" i="0" dirty="0" smtClean="0"/>
              <a:t>10</a:t>
            </a:r>
            <a:r>
              <a:rPr lang="en-GB" altLang="en-US" dirty="0" smtClean="0"/>
              <a:t> Sermon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83431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284) </a:t>
            </a:r>
            <a:r>
              <a:rPr lang="en-GB" altLang="en-US" b="1" i="0" dirty="0" smtClean="0"/>
              <a:t>11</a:t>
            </a:r>
            <a:r>
              <a:rPr lang="en-GB" altLang="en-US" dirty="0" smtClean="0"/>
              <a:t> Hymn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31466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285)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1833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285) </a:t>
            </a:r>
            <a:r>
              <a:rPr lang="en-GB" altLang="en-US" b="1" i="0" dirty="0" smtClean="0"/>
              <a:t>12</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20</a:t>
            </a:fld>
            <a:endParaRPr lang="en-GB"/>
          </a:p>
        </p:txBody>
      </p:sp>
    </p:spTree>
    <p:extLst>
      <p:ext uri="{BB962C8B-B14F-4D97-AF65-F5344CB8AC3E}">
        <p14:creationId xmlns:p14="http://schemas.microsoft.com/office/powerpoint/2010/main" val="238189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285) </a:t>
            </a:r>
            <a:r>
              <a:rPr lang="en-GB" altLang="en-US" b="1" i="0" dirty="0" smtClean="0"/>
              <a:t>12</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21</a:t>
            </a:fld>
            <a:endParaRPr lang="en-GB"/>
          </a:p>
        </p:txBody>
      </p:sp>
    </p:spTree>
    <p:extLst>
      <p:ext uri="{BB962C8B-B14F-4D97-AF65-F5344CB8AC3E}">
        <p14:creationId xmlns:p14="http://schemas.microsoft.com/office/powerpoint/2010/main" val="743060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22</a:t>
            </a:fld>
            <a:endParaRPr lang="en-GB"/>
          </a:p>
        </p:txBody>
      </p:sp>
    </p:spTree>
    <p:extLst>
      <p:ext uri="{BB962C8B-B14F-4D97-AF65-F5344CB8AC3E}">
        <p14:creationId xmlns:p14="http://schemas.microsoft.com/office/powerpoint/2010/main" val="128612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23</a:t>
            </a:fld>
            <a:endParaRPr lang="en-GB"/>
          </a:p>
        </p:txBody>
      </p:sp>
    </p:spTree>
    <p:extLst>
      <p:ext uri="{BB962C8B-B14F-4D97-AF65-F5344CB8AC3E}">
        <p14:creationId xmlns:p14="http://schemas.microsoft.com/office/powerpoint/2010/main" val="549545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24</a:t>
            </a:fld>
            <a:endParaRPr lang="en-GB"/>
          </a:p>
        </p:txBody>
      </p:sp>
    </p:spTree>
    <p:extLst>
      <p:ext uri="{BB962C8B-B14F-4D97-AF65-F5344CB8AC3E}">
        <p14:creationId xmlns:p14="http://schemas.microsoft.com/office/powerpoint/2010/main" val="1917549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25</a:t>
            </a:fld>
            <a:endParaRPr lang="en-GB"/>
          </a:p>
        </p:txBody>
      </p:sp>
    </p:spTree>
    <p:extLst>
      <p:ext uri="{BB962C8B-B14F-4D97-AF65-F5344CB8AC3E}">
        <p14:creationId xmlns:p14="http://schemas.microsoft.com/office/powerpoint/2010/main" val="2619419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text* of Psalm 51 appears in </a:t>
            </a:r>
            <a:r>
              <a:rPr lang="en-US" sz="1200" b="1" kern="1200" dirty="0" smtClean="0">
                <a:solidFill>
                  <a:schemeClr val="tx1"/>
                </a:solidFill>
                <a:effectLst/>
                <a:latin typeface="+mn-lt"/>
                <a:ea typeface="+mn-ea"/>
                <a:cs typeface="+mn-cs"/>
              </a:rPr>
              <a:t>A New Zealand Prayer Book - He Karakia </a:t>
            </a:r>
            <a:r>
              <a:rPr lang="en-US" sz="1200" b="1" kern="1200" dirty="0" err="1" smtClean="0">
                <a:solidFill>
                  <a:schemeClr val="tx1"/>
                </a:solidFill>
                <a:effectLst/>
                <a:latin typeface="+mn-lt"/>
                <a:ea typeface="+mn-ea"/>
                <a:cs typeface="+mn-cs"/>
              </a:rPr>
              <a:t>Mihinare</a:t>
            </a:r>
            <a:r>
              <a:rPr lang="en-US" sz="1200" b="1" kern="1200" dirty="0" smtClean="0">
                <a:solidFill>
                  <a:schemeClr val="tx1"/>
                </a:solidFill>
                <a:effectLst/>
                <a:latin typeface="+mn-lt"/>
                <a:ea typeface="+mn-ea"/>
                <a:cs typeface="+mn-cs"/>
              </a:rPr>
              <a:t> o </a:t>
            </a:r>
            <a:r>
              <a:rPr lang="en-US" sz="1200" b="1"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 1989 The Provincial Secretary, the Church of the Province of New Zealand.</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26</a:t>
            </a:fld>
            <a:endParaRPr lang="en-GB"/>
          </a:p>
        </p:txBody>
      </p:sp>
    </p:spTree>
    <p:extLst>
      <p:ext uri="{BB962C8B-B14F-4D97-AF65-F5344CB8AC3E}">
        <p14:creationId xmlns:p14="http://schemas.microsoft.com/office/powerpoint/2010/main" val="948122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text* of Psalm 51 appears in </a:t>
            </a:r>
            <a:r>
              <a:rPr lang="en-US" sz="1200" b="1" kern="1200" dirty="0" smtClean="0">
                <a:solidFill>
                  <a:schemeClr val="tx1"/>
                </a:solidFill>
                <a:effectLst/>
                <a:latin typeface="+mn-lt"/>
                <a:ea typeface="+mn-ea"/>
                <a:cs typeface="+mn-cs"/>
              </a:rPr>
              <a:t>A New Zealand Prayer Book - He Karakia </a:t>
            </a:r>
            <a:r>
              <a:rPr lang="en-US" sz="1200" b="1" kern="1200" dirty="0" err="1" smtClean="0">
                <a:solidFill>
                  <a:schemeClr val="tx1"/>
                </a:solidFill>
                <a:effectLst/>
                <a:latin typeface="+mn-lt"/>
                <a:ea typeface="+mn-ea"/>
                <a:cs typeface="+mn-cs"/>
              </a:rPr>
              <a:t>Mihinare</a:t>
            </a:r>
            <a:r>
              <a:rPr lang="en-US" sz="1200" b="1" kern="1200" dirty="0" smtClean="0">
                <a:solidFill>
                  <a:schemeClr val="tx1"/>
                </a:solidFill>
                <a:effectLst/>
                <a:latin typeface="+mn-lt"/>
                <a:ea typeface="+mn-ea"/>
                <a:cs typeface="+mn-cs"/>
              </a:rPr>
              <a:t> o </a:t>
            </a:r>
            <a:r>
              <a:rPr lang="en-US" sz="1200" b="1"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 1989 The Provincial Secretary, the Church of the Province of New Zealand.</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2986835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286) </a:t>
            </a:r>
            <a:r>
              <a:rPr lang="en-GB" altLang="en-US" b="1" i="0" dirty="0" smtClean="0"/>
              <a:t>13</a:t>
            </a:r>
            <a:r>
              <a:rPr lang="en-GB" alt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The presiding minister</a:t>
            </a:r>
            <a:r>
              <a:rPr lang="en-GB" baseline="0" dirty="0" smtClean="0"/>
              <a:t> says:</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1091478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287) </a:t>
            </a:r>
            <a:r>
              <a:rPr lang="en-GB" altLang="en-US" b="1" i="0" dirty="0" smtClean="0"/>
              <a:t>14 </a:t>
            </a:r>
            <a:r>
              <a:rPr lang="en-GB" altLang="en-US" b="0" i="0" dirty="0" smtClean="0"/>
              <a:t>Hymn</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617520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287) </a:t>
            </a:r>
            <a:r>
              <a:rPr lang="en-GB" altLang="en-US" b="1" i="0" dirty="0" smtClean="0"/>
              <a:t>14 </a:t>
            </a:r>
            <a:r>
              <a:rPr lang="en-GB" altLang="en-US" b="0" i="0" dirty="0" smtClean="0"/>
              <a:t>Hymn</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30</a:t>
            </a:fld>
            <a:endParaRPr lang="en-GB"/>
          </a:p>
        </p:txBody>
      </p:sp>
    </p:spTree>
    <p:extLst>
      <p:ext uri="{BB962C8B-B14F-4D97-AF65-F5344CB8AC3E}">
        <p14:creationId xmlns:p14="http://schemas.microsoft.com/office/powerpoint/2010/main" val="6429192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287) </a:t>
            </a:r>
            <a:r>
              <a:rPr lang="en-GB" altLang="en-US" b="1" i="0" dirty="0" smtClean="0"/>
              <a:t>14 </a:t>
            </a:r>
            <a:r>
              <a:rPr lang="en-GB" altLang="en-US" b="0" i="0" dirty="0" smtClean="0"/>
              <a:t>Hymn</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31</a:t>
            </a:fld>
            <a:endParaRPr lang="en-GB"/>
          </a:p>
        </p:txBody>
      </p:sp>
    </p:spTree>
    <p:extLst>
      <p:ext uri="{BB962C8B-B14F-4D97-AF65-F5344CB8AC3E}">
        <p14:creationId xmlns:p14="http://schemas.microsoft.com/office/powerpoint/2010/main" val="222380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287)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The people remain standing and the presiding minister says:</a:t>
            </a:r>
            <a:endParaRPr lang="en-GB" sz="1200"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 </a:t>
            </a:r>
            <a:r>
              <a:rPr lang="en-US" sz="1200" b="1" kern="1200" dirty="0" smtClean="0">
                <a:solidFill>
                  <a:schemeClr val="tx1"/>
                </a:solidFill>
                <a:effectLst/>
                <a:latin typeface="+mn-lt"/>
                <a:ea typeface="+mn-ea"/>
                <a:cs typeface="+mn-cs"/>
              </a:rPr>
              <a:t>A</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32</a:t>
            </a:fld>
            <a:endParaRPr lang="en-GB"/>
          </a:p>
        </p:txBody>
      </p:sp>
    </p:spTree>
    <p:extLst>
      <p:ext uri="{BB962C8B-B14F-4D97-AF65-F5344CB8AC3E}">
        <p14:creationId xmlns:p14="http://schemas.microsoft.com/office/powerpoint/2010/main" val="11421963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r>
              <a:rPr lang="en-US" sz="1200" i="0" kern="1200" baseline="0" dirty="0" smtClean="0">
                <a:solidFill>
                  <a:schemeClr val="tx1"/>
                </a:solidFill>
                <a:effectLst/>
                <a:latin typeface="+mn-lt"/>
                <a:ea typeface="+mn-ea"/>
                <a:cs typeface="+mn-cs"/>
              </a:rPr>
              <a:t> </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33</a:t>
            </a:fld>
            <a:endParaRPr lang="en-GB"/>
          </a:p>
        </p:txBody>
      </p:sp>
    </p:spTree>
    <p:extLst>
      <p:ext uri="{BB962C8B-B14F-4D97-AF65-F5344CB8AC3E}">
        <p14:creationId xmlns:p14="http://schemas.microsoft.com/office/powerpoint/2010/main" val="42478403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34</a:t>
            </a:fld>
            <a:endParaRPr lang="en-GB"/>
          </a:p>
        </p:txBody>
      </p:sp>
    </p:spTree>
    <p:extLst>
      <p:ext uri="{BB962C8B-B14F-4D97-AF65-F5344CB8AC3E}">
        <p14:creationId xmlns:p14="http://schemas.microsoft.com/office/powerpoint/2010/main" val="2336458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35</a:t>
            </a:fld>
            <a:endParaRPr lang="en-GB"/>
          </a:p>
        </p:txBody>
      </p:sp>
    </p:spTree>
    <p:extLst>
      <p:ext uri="{BB962C8B-B14F-4D97-AF65-F5344CB8AC3E}">
        <p14:creationId xmlns:p14="http://schemas.microsoft.com/office/powerpoint/2010/main" val="13921966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36</a:t>
            </a:fld>
            <a:endParaRPr lang="en-GB"/>
          </a:p>
        </p:txBody>
      </p:sp>
    </p:spTree>
    <p:extLst>
      <p:ext uri="{BB962C8B-B14F-4D97-AF65-F5344CB8AC3E}">
        <p14:creationId xmlns:p14="http://schemas.microsoft.com/office/powerpoint/2010/main" val="20016583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37</a:t>
            </a:fld>
            <a:endParaRPr lang="en-GB"/>
          </a:p>
        </p:txBody>
      </p:sp>
    </p:spTree>
    <p:extLst>
      <p:ext uri="{BB962C8B-B14F-4D97-AF65-F5344CB8AC3E}">
        <p14:creationId xmlns:p14="http://schemas.microsoft.com/office/powerpoint/2010/main" val="3270568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288)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38</a:t>
            </a:fld>
            <a:endParaRPr lang="en-GB"/>
          </a:p>
        </p:txBody>
      </p:sp>
    </p:spTree>
    <p:extLst>
      <p:ext uri="{BB962C8B-B14F-4D97-AF65-F5344CB8AC3E}">
        <p14:creationId xmlns:p14="http://schemas.microsoft.com/office/powerpoint/2010/main" val="20675004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289)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endParaRPr lang="en-GB" altLang="en-US" b="0" dirty="0" smtClean="0"/>
          </a:p>
          <a:p>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39</a:t>
            </a:fld>
            <a:endParaRPr lang="en-GB"/>
          </a:p>
        </p:txBody>
      </p:sp>
    </p:spTree>
    <p:extLst>
      <p:ext uri="{BB962C8B-B14F-4D97-AF65-F5344CB8AC3E}">
        <p14:creationId xmlns:p14="http://schemas.microsoft.com/office/powerpoint/2010/main" val="27606443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289)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OR</a:t>
            </a:r>
            <a:r>
              <a:rPr lang="en-US" sz="1200" b="1" i="0" kern="1200" baseline="0" dirty="0" smtClean="0">
                <a:solidFill>
                  <a:schemeClr val="tx1"/>
                </a:solidFill>
                <a:effectLst/>
                <a:latin typeface="+mn-lt"/>
                <a:ea typeface="+mn-ea"/>
                <a:cs typeface="+mn-cs"/>
              </a:rPr>
              <a:t> 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40</a:t>
            </a:fld>
            <a:endParaRPr lang="en-GB"/>
          </a:p>
        </p:txBody>
      </p:sp>
    </p:spTree>
    <p:extLst>
      <p:ext uri="{BB962C8B-B14F-4D97-AF65-F5344CB8AC3E}">
        <p14:creationId xmlns:p14="http://schemas.microsoft.com/office/powerpoint/2010/main" val="1380201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289) </a:t>
            </a:r>
            <a:r>
              <a:rPr lang="en-US" sz="1200" b="1" i="0" kern="1200" dirty="0" smtClean="0">
                <a:solidFill>
                  <a:schemeClr val="tx1"/>
                </a:solidFill>
                <a:effectLst/>
                <a:latin typeface="+mn-lt"/>
                <a:ea typeface="+mn-ea"/>
                <a:cs typeface="+mn-cs"/>
              </a:rPr>
              <a:t>15</a:t>
            </a:r>
            <a:r>
              <a:rPr lang="en-US" sz="1200" i="0" kern="1200" baseline="0" dirty="0" smtClean="0">
                <a:solidFill>
                  <a:schemeClr val="tx1"/>
                </a:solidFill>
                <a:effectLst/>
                <a:latin typeface="+mn-lt"/>
                <a:ea typeface="+mn-ea"/>
                <a:cs typeface="+mn-cs"/>
              </a:rPr>
              <a:t> OR</a:t>
            </a:r>
            <a:r>
              <a:rPr lang="en-US" sz="1200" b="1" i="0" kern="1200" baseline="0" dirty="0" smtClean="0">
                <a:solidFill>
                  <a:schemeClr val="tx1"/>
                </a:solidFill>
                <a:effectLst/>
                <a:latin typeface="+mn-lt"/>
                <a:ea typeface="+mn-ea"/>
                <a:cs typeface="+mn-cs"/>
              </a:rPr>
              <a:t> 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41</a:t>
            </a:fld>
            <a:endParaRPr lang="en-GB"/>
          </a:p>
        </p:txBody>
      </p:sp>
    </p:spTree>
    <p:extLst>
      <p:ext uri="{BB962C8B-B14F-4D97-AF65-F5344CB8AC3E}">
        <p14:creationId xmlns:p14="http://schemas.microsoft.com/office/powerpoint/2010/main" val="926608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289)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42</a:t>
            </a:fld>
            <a:endParaRPr lang="en-GB"/>
          </a:p>
        </p:txBody>
      </p:sp>
    </p:spTree>
    <p:extLst>
      <p:ext uri="{BB962C8B-B14F-4D97-AF65-F5344CB8AC3E}">
        <p14:creationId xmlns:p14="http://schemas.microsoft.com/office/powerpoint/2010/main" val="10758705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289)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43</a:t>
            </a:fld>
            <a:endParaRPr lang="en-GB"/>
          </a:p>
        </p:txBody>
      </p:sp>
    </p:spTree>
    <p:extLst>
      <p:ext uri="{BB962C8B-B14F-4D97-AF65-F5344CB8AC3E}">
        <p14:creationId xmlns:p14="http://schemas.microsoft.com/office/powerpoint/2010/main" val="37945838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290)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44</a:t>
            </a:fld>
            <a:endParaRPr lang="en-GB"/>
          </a:p>
        </p:txBody>
      </p:sp>
    </p:spTree>
    <p:extLst>
      <p:ext uri="{BB962C8B-B14F-4D97-AF65-F5344CB8AC3E}">
        <p14:creationId xmlns:p14="http://schemas.microsoft.com/office/powerpoint/2010/main" val="27590453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290)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45</a:t>
            </a:fld>
            <a:endParaRPr lang="en-GB"/>
          </a:p>
        </p:txBody>
      </p:sp>
    </p:spTree>
    <p:extLst>
      <p:ext uri="{BB962C8B-B14F-4D97-AF65-F5344CB8AC3E}">
        <p14:creationId xmlns:p14="http://schemas.microsoft.com/office/powerpoint/2010/main" val="2710226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290)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46</a:t>
            </a:fld>
            <a:endParaRPr lang="en-GB"/>
          </a:p>
        </p:txBody>
      </p:sp>
    </p:spTree>
    <p:extLst>
      <p:ext uri="{BB962C8B-B14F-4D97-AF65-F5344CB8AC3E}">
        <p14:creationId xmlns:p14="http://schemas.microsoft.com/office/powerpoint/2010/main" val="26842160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290) </a:t>
            </a:r>
            <a:r>
              <a:rPr lang="en-US" sz="1200" b="1" i="0" kern="1200" dirty="0" smtClean="0">
                <a:solidFill>
                  <a:schemeClr val="tx1"/>
                </a:solidFill>
                <a:effectLst/>
                <a:latin typeface="+mn-lt"/>
                <a:ea typeface="+mn-ea"/>
                <a:cs typeface="+mn-cs"/>
              </a:rPr>
              <a:t>15</a:t>
            </a:r>
          </a:p>
          <a:p>
            <a:r>
              <a:rPr lang="en-US" sz="1200" b="1" i="0" kern="1200" baseline="0" dirty="0" smtClean="0">
                <a:solidFill>
                  <a:schemeClr val="tx1"/>
                </a:solidFill>
                <a:effectLst/>
                <a:latin typeface="+mn-lt"/>
                <a:ea typeface="+mn-ea"/>
                <a:cs typeface="+mn-cs"/>
              </a:rPr>
              <a:t>B</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47</a:t>
            </a:fld>
            <a:endParaRPr lang="en-GB"/>
          </a:p>
        </p:txBody>
      </p:sp>
    </p:spTree>
    <p:extLst>
      <p:ext uri="{BB962C8B-B14F-4D97-AF65-F5344CB8AC3E}">
        <p14:creationId xmlns:p14="http://schemas.microsoft.com/office/powerpoint/2010/main" val="7541984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290) </a:t>
            </a:r>
            <a:r>
              <a:rPr lang="en-US" sz="1200" b="1" i="0" kern="1200" dirty="0" smtClean="0">
                <a:solidFill>
                  <a:schemeClr val="tx1"/>
                </a:solidFill>
                <a:effectLst/>
                <a:latin typeface="+mn-lt"/>
                <a:ea typeface="+mn-ea"/>
                <a:cs typeface="+mn-cs"/>
              </a:rPr>
              <a:t>16 </a:t>
            </a:r>
            <a:r>
              <a:rPr lang="en-US" sz="1200" b="0" i="0" kern="1200" dirty="0" smtClean="0">
                <a:solidFill>
                  <a:schemeClr val="tx1"/>
                </a:solidFill>
                <a:effectLst/>
                <a:latin typeface="+mn-lt"/>
                <a:ea typeface="+mn-ea"/>
                <a:cs typeface="+mn-cs"/>
              </a:rPr>
              <a:t>Silence,</a:t>
            </a:r>
            <a:r>
              <a:rPr lang="en-US" sz="1200" b="0" i="0" kern="1200" baseline="0" dirty="0" smtClean="0">
                <a:solidFill>
                  <a:schemeClr val="tx1"/>
                </a:solidFill>
                <a:effectLst/>
                <a:latin typeface="+mn-lt"/>
                <a:ea typeface="+mn-ea"/>
                <a:cs typeface="+mn-cs"/>
              </a:rPr>
              <a:t> all seated</a:t>
            </a:r>
          </a:p>
          <a:p>
            <a:r>
              <a:rPr lang="en-US" altLang="en-US" sz="1200" b="1" i="0" kern="1200" baseline="0" dirty="0" smtClean="0">
                <a:solidFill>
                  <a:schemeClr val="tx1"/>
                </a:solidFill>
                <a:effectLst/>
                <a:latin typeface="+mn-lt"/>
                <a:ea typeface="+mn-ea"/>
                <a:cs typeface="+mn-cs"/>
              </a:rPr>
              <a:t>17</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48</a:t>
            </a:fld>
            <a:endParaRPr lang="en-GB"/>
          </a:p>
        </p:txBody>
      </p:sp>
    </p:spTree>
    <p:extLst>
      <p:ext uri="{BB962C8B-B14F-4D97-AF65-F5344CB8AC3E}">
        <p14:creationId xmlns:p14="http://schemas.microsoft.com/office/powerpoint/2010/main" val="39175120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291) </a:t>
            </a:r>
            <a:r>
              <a:rPr lang="en-US" sz="1200" b="1" i="0" kern="1200" dirty="0" smtClean="0">
                <a:solidFill>
                  <a:schemeClr val="tx1"/>
                </a:solidFill>
                <a:effectLst/>
                <a:latin typeface="+mn-lt"/>
                <a:ea typeface="+mn-ea"/>
                <a:cs typeface="+mn-cs"/>
              </a:rPr>
              <a:t>17</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49</a:t>
            </a:fld>
            <a:endParaRPr lang="en-GB"/>
          </a:p>
        </p:txBody>
      </p:sp>
    </p:spTree>
    <p:extLst>
      <p:ext uri="{BB962C8B-B14F-4D97-AF65-F5344CB8AC3E}">
        <p14:creationId xmlns:p14="http://schemas.microsoft.com/office/powerpoint/2010/main" val="2637592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291) </a:t>
            </a:r>
            <a:r>
              <a:rPr lang="en-US" sz="1200" b="1" i="0" kern="1200" dirty="0" smtClean="0">
                <a:solidFill>
                  <a:schemeClr val="tx1"/>
                </a:solidFill>
                <a:effectLst/>
                <a:latin typeface="+mn-lt"/>
                <a:ea typeface="+mn-ea"/>
                <a:cs typeface="+mn-cs"/>
              </a:rPr>
              <a:t>17</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50</a:t>
            </a:fld>
            <a:endParaRPr lang="en-GB"/>
          </a:p>
        </p:txBody>
      </p:sp>
    </p:spTree>
    <p:extLst>
      <p:ext uri="{BB962C8B-B14F-4D97-AF65-F5344CB8AC3E}">
        <p14:creationId xmlns:p14="http://schemas.microsoft.com/office/powerpoint/2010/main" val="42618629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291) </a:t>
            </a:r>
            <a:r>
              <a:rPr lang="en-US" sz="1200" b="1" i="0" kern="1200" dirty="0" smtClean="0">
                <a:solidFill>
                  <a:schemeClr val="tx1"/>
                </a:solidFill>
                <a:effectLst/>
                <a:latin typeface="+mn-lt"/>
                <a:ea typeface="+mn-ea"/>
                <a:cs typeface="+mn-cs"/>
              </a:rPr>
              <a:t>17</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51</a:t>
            </a:fld>
            <a:endParaRPr lang="en-GB"/>
          </a:p>
        </p:txBody>
      </p:sp>
    </p:spTree>
    <p:extLst>
      <p:ext uri="{BB962C8B-B14F-4D97-AF65-F5344CB8AC3E}">
        <p14:creationId xmlns:p14="http://schemas.microsoft.com/office/powerpoint/2010/main" val="7388081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291) </a:t>
            </a:r>
            <a:r>
              <a:rPr lang="en-US" sz="1200" b="1" i="0" kern="1200" dirty="0" smtClean="0">
                <a:solidFill>
                  <a:schemeClr val="tx1"/>
                </a:solidFill>
                <a:effectLst/>
                <a:latin typeface="+mn-lt"/>
                <a:ea typeface="+mn-ea"/>
                <a:cs typeface="+mn-cs"/>
              </a:rPr>
              <a:t>17</a:t>
            </a:r>
            <a:endParaRPr lang="en-GB" altLang="en-US" b="1"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52</a:t>
            </a:fld>
            <a:endParaRPr lang="en-GB"/>
          </a:p>
        </p:txBody>
      </p:sp>
    </p:spTree>
    <p:extLst>
      <p:ext uri="{BB962C8B-B14F-4D97-AF65-F5344CB8AC3E}">
        <p14:creationId xmlns:p14="http://schemas.microsoft.com/office/powerpoint/2010/main" val="660943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291) </a:t>
            </a:r>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66E3EF9-4115-4B6E-9B84-9B99CE066D8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72973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291) </a:t>
            </a:r>
            <a:r>
              <a:rPr lang="en-GB" altLang="en-US" b="1" dirty="0" smtClean="0"/>
              <a:t>18 </a:t>
            </a:r>
            <a:r>
              <a:rPr lang="en-GB" altLang="en-US" dirty="0" smtClean="0"/>
              <a:t>The Peace</a:t>
            </a:r>
          </a:p>
          <a:p>
            <a:endParaRPr lang="en-GB" altLang="en-US" dirty="0"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DBEAABD-38A4-479D-8465-AB53283FFA2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519812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292) </a:t>
            </a:r>
            <a:r>
              <a:rPr lang="en-GB" altLang="en-US" b="1" dirty="0" smtClean="0"/>
              <a:t>THE PREPARATION OF THE GIFTS</a:t>
            </a:r>
          </a:p>
          <a:p>
            <a:r>
              <a:rPr lang="en-GB" altLang="en-US" b="1" dirty="0" smtClean="0"/>
              <a:t>19 </a:t>
            </a:r>
            <a:r>
              <a:rPr lang="en-GB" altLang="en-US" dirty="0" smtClean="0"/>
              <a:t>Hymn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20</a:t>
            </a:r>
            <a:r>
              <a:rPr lang="en-US" sz="1200" i="0" kern="1200" dirty="0" smtClean="0">
                <a:solidFill>
                  <a:schemeClr val="tx1"/>
                </a:solidFill>
                <a:effectLst/>
                <a:latin typeface="+mn-lt"/>
                <a:ea typeface="+mn-ea"/>
                <a:cs typeface="+mn-cs"/>
              </a:rPr>
              <a:t> The offerings of the people are presented. Bread and wine are brought to the table (or if already on the table are uncovered). The presiding minister takes the bread and wine and prepares them for use.</a:t>
            </a:r>
            <a:endParaRPr lang="en-GB" sz="1200" i="1" kern="1200" dirty="0" smtClean="0">
              <a:solidFill>
                <a:schemeClr val="tx1"/>
              </a:solidFill>
              <a:effectLst/>
              <a:latin typeface="+mn-lt"/>
              <a:ea typeface="+mn-ea"/>
              <a:cs typeface="+mn-cs"/>
            </a:endParaRPr>
          </a:p>
          <a:p>
            <a:endParaRPr lang="en-GB" altLang="en-US" dirty="0"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E23656-8C43-43B9-8C55-82BF0BC4F54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43624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292) </a:t>
            </a:r>
            <a:r>
              <a:rPr lang="en-GB" altLang="en-US" b="1" dirty="0" smtClean="0"/>
              <a:t>THE THANKSGIVING</a:t>
            </a:r>
          </a:p>
          <a:p>
            <a:endParaRPr lang="en-GB" altLang="en-US" dirty="0" smtClean="0"/>
          </a:p>
          <a:p>
            <a:r>
              <a:rPr lang="en-GB" altLang="en-US" b="1" dirty="0" smtClean="0"/>
              <a:t>21 </a:t>
            </a:r>
            <a:r>
              <a:rPr lang="en-GB" altLang="en-US" dirty="0" smtClean="0"/>
              <a:t>All stand.</a:t>
            </a:r>
          </a:p>
          <a:p>
            <a:endParaRPr lang="en-GB" altLang="en-US" dirty="0" smtClean="0"/>
          </a:p>
          <a:p>
            <a:r>
              <a:rPr lang="en-GB" altLang="en-US" dirty="0" smtClean="0"/>
              <a:t>The presiding minister leads the great prayer of thanksgiving:</a:t>
            </a:r>
          </a:p>
          <a:p>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80638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292)</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958262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292)</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254847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429873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629531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93445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5420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872053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882778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169585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997637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294)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41148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294)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41993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294)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158322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294)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140658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295)</a:t>
            </a:r>
            <a:r>
              <a:rPr lang="en-US" sz="1200" kern="1200" dirty="0" smtClean="0">
                <a:solidFill>
                  <a:schemeClr val="tx1"/>
                </a:solidFill>
                <a:effectLst/>
                <a:latin typeface="+mn-lt"/>
                <a:ea typeface="+mn-ea"/>
                <a:cs typeface="+mn-cs"/>
              </a:rPr>
              <a:t> THE BREAKING OF THE BREAD</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GB" sz="1200"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23</a:t>
            </a:r>
            <a:r>
              <a:rPr lang="en-US" sz="1200" i="0" kern="1200" dirty="0" smtClean="0">
                <a:solidFill>
                  <a:schemeClr val="tx1"/>
                </a:solidFill>
                <a:effectLst/>
                <a:latin typeface="+mn-lt"/>
                <a:ea typeface="+mn-ea"/>
                <a:cs typeface="+mn-cs"/>
              </a:rPr>
              <a:t> The presiding minister breaks the bread in the sight of the people in silence, or saying:</a:t>
            </a:r>
            <a:endParaRPr lang="en-GB" sz="1200"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24 </a:t>
            </a:r>
            <a:r>
              <a:rPr lang="en-US" sz="1200" i="0" kern="1200" dirty="0" smtClean="0">
                <a:solidFill>
                  <a:schemeClr val="tx1"/>
                </a:solidFill>
                <a:effectLst/>
                <a:latin typeface="+mn-lt"/>
                <a:ea typeface="+mn-ea"/>
                <a:cs typeface="+mn-cs"/>
              </a:rPr>
              <a:t>Silence, all seated or kneeling </a:t>
            </a:r>
            <a:endParaRPr lang="en-US" altLang="en-US" i="0"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983512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295) </a:t>
            </a:r>
            <a:r>
              <a:rPr lang="en-GB" altLang="en-US" dirty="0" smtClean="0"/>
              <a:t>THE SHARING OF THE BREAD AND WINE</a:t>
            </a:r>
          </a:p>
          <a:p>
            <a:r>
              <a:rPr lang="en-GB" altLang="en-US" i="1" dirty="0" smtClean="0"/>
              <a:t> </a:t>
            </a:r>
            <a:r>
              <a:rPr lang="en-GB" altLang="en-US" b="1" dirty="0" smtClean="0"/>
              <a:t>25 </a:t>
            </a:r>
            <a:r>
              <a:rPr lang="en-GB" altLang="en-US" dirty="0" smtClean="0"/>
              <a:t>The presiding minister, those assisting with the distribution, and the people receive, according to local custom.</a:t>
            </a:r>
          </a:p>
          <a:p>
            <a:r>
              <a:rPr lang="en-US" sz="1200" i="0" kern="1200" dirty="0" smtClean="0">
                <a:solidFill>
                  <a:schemeClr val="tx1"/>
                </a:solidFill>
                <a:effectLst/>
                <a:latin typeface="+mn-lt"/>
                <a:ea typeface="+mn-ea"/>
                <a:cs typeface="+mn-cs"/>
              </a:rPr>
              <a:t>The presiding minister may invite the congregation to receive communion with these or similar words:</a:t>
            </a:r>
            <a:endParaRPr lang="en-GB" sz="1200" i="1" kern="1200" dirty="0" smtClean="0">
              <a:solidFill>
                <a:schemeClr val="tx1"/>
              </a:solidFill>
              <a:effectLst/>
              <a:latin typeface="+mn-lt"/>
              <a:ea typeface="+mn-ea"/>
              <a:cs typeface="+mn-cs"/>
            </a:endParaRPr>
          </a:p>
          <a:p>
            <a:endParaRPr lang="en-GB" altLang="en-US" dirty="0" smtClean="0"/>
          </a:p>
          <a:p>
            <a:endParaRPr lang="en-GB" altLang="en-US" dirty="0" smtClean="0"/>
          </a:p>
          <a:p>
            <a:endParaRPr lang="en-GB" altLang="en-US" dirty="0" smtClean="0"/>
          </a:p>
        </p:txBody>
      </p:sp>
      <p:sp>
        <p:nvSpPr>
          <p:cNvPr id="158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2E9FC4F-9EDF-48EC-A677-CB7E54A59145}"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483557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 </a:t>
            </a:r>
            <a:r>
              <a:rPr lang="en-GB" altLang="en-US" b="1" dirty="0" smtClean="0"/>
              <a:t>26 </a:t>
            </a:r>
            <a:r>
              <a:rPr lang="en-GB" altLang="en-US" dirty="0" smtClean="0"/>
              <a:t>Words such as the following are said during the distribution:</a:t>
            </a:r>
          </a:p>
          <a:p>
            <a:r>
              <a:rPr lang="en-GB" altLang="en-US" dirty="0" smtClean="0"/>
              <a:t>The body of Christ keep you in eternal life. </a:t>
            </a:r>
            <a:r>
              <a:rPr lang="en-GB" altLang="en-US" b="1" dirty="0" smtClean="0"/>
              <a:t>Amen.</a:t>
            </a:r>
            <a:endParaRPr lang="en-GB" altLang="en-US" dirty="0" smtClean="0"/>
          </a:p>
          <a:p>
            <a:r>
              <a:rPr lang="en-GB" altLang="en-US" dirty="0" smtClean="0"/>
              <a:t>The blood of Christ keep you in eternal life. </a:t>
            </a:r>
            <a:r>
              <a:rPr lang="en-GB" altLang="en-US" b="1" dirty="0" smtClean="0"/>
              <a:t>Amen.</a:t>
            </a:r>
            <a:endParaRPr lang="en-GB" altLang="en-US" dirty="0" smtClean="0"/>
          </a:p>
          <a:p>
            <a:r>
              <a:rPr lang="en-GB" altLang="en-US" b="1" dirty="0" smtClean="0"/>
              <a:t>27</a:t>
            </a:r>
            <a:r>
              <a:rPr lang="en-GB" altLang="en-US" dirty="0" smtClean="0"/>
              <a:t> During the distribution there may be appropriate music.</a:t>
            </a:r>
          </a:p>
          <a:p>
            <a:r>
              <a:rPr lang="en-GB" altLang="en-US" b="1" dirty="0" smtClean="0"/>
              <a:t>28 </a:t>
            </a:r>
            <a:r>
              <a:rPr lang="en-GB" altLang="en-US" dirty="0" smtClean="0"/>
              <a:t>The elements that remain are covered with a white cloth.</a:t>
            </a:r>
          </a:p>
          <a:p>
            <a:endParaRPr lang="en-GB" altLang="en-US" dirty="0" smtClean="0"/>
          </a:p>
          <a:p>
            <a:endParaRPr lang="en-GB" altLang="en-US" dirty="0" smtClean="0"/>
          </a:p>
          <a:p>
            <a:endParaRPr lang="en-GB" altLang="en-US" dirty="0" smtClean="0"/>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A10B927-1ED2-4BF1-9C77-46A79D4F3A0D}"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87296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 </a:t>
            </a:r>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5B0B33-7C8C-477C-B066-894451842D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986776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a:t>
            </a:r>
            <a:r>
              <a:rPr lang="en-GB" altLang="en-US" b="1" i="1" dirty="0" smtClean="0"/>
              <a:t> </a:t>
            </a:r>
            <a:r>
              <a:rPr lang="en-GB" altLang="en-US" b="1" dirty="0" smtClean="0"/>
              <a:t>29 </a:t>
            </a:r>
            <a:r>
              <a:rPr lang="en-GB" altLang="en-US" dirty="0" smtClean="0"/>
              <a:t>Silence</a:t>
            </a:r>
          </a:p>
          <a:p>
            <a:r>
              <a:rPr lang="en-GB" altLang="en-US" b="1" dirty="0" smtClean="0"/>
              <a:t>30</a:t>
            </a:r>
          </a:p>
        </p:txBody>
      </p:sp>
      <p:sp>
        <p:nvSpPr>
          <p:cNvPr id="164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6907B2-7F60-4EE3-B683-3B68A8EA35D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795864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a:t>
            </a:r>
            <a:r>
              <a:rPr lang="en-GB" altLang="en-US" b="1" i="1" dirty="0" smtClean="0"/>
              <a:t> </a:t>
            </a:r>
            <a:r>
              <a:rPr lang="en-GB" altLang="en-US" b="1" dirty="0" smtClean="0"/>
              <a:t>29 </a:t>
            </a:r>
            <a:r>
              <a:rPr lang="en-GB" altLang="en-US" dirty="0" smtClean="0"/>
              <a:t>Silence</a:t>
            </a:r>
          </a:p>
          <a:p>
            <a:r>
              <a:rPr lang="en-GB" altLang="en-US" b="1" dirty="0" smtClean="0"/>
              <a:t>30</a:t>
            </a:r>
          </a:p>
        </p:txBody>
      </p:sp>
      <p:sp>
        <p:nvSpPr>
          <p:cNvPr id="164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6907B2-7F60-4EE3-B683-3B68A8EA35D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474218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297) </a:t>
            </a:r>
            <a:r>
              <a:rPr lang="en-GB" altLang="en-US" b="1" dirty="0" smtClean="0"/>
              <a:t>31</a:t>
            </a:r>
            <a:r>
              <a:rPr lang="en-GB" altLang="en-US" dirty="0" smtClean="0"/>
              <a:t> Hymn</a:t>
            </a:r>
          </a:p>
          <a:p>
            <a:endParaRPr lang="en-GB" altLang="en-US" dirty="0" smtClean="0"/>
          </a:p>
          <a:p>
            <a:endParaRPr lang="en-GB" altLang="en-US" dirty="0" smtClean="0"/>
          </a:p>
          <a:p>
            <a:endParaRPr lang="en-GB" altLang="en-US" dirty="0" smtClean="0"/>
          </a:p>
          <a:p>
            <a:endParaRPr lang="en-GB" altLang="en-US" dirty="0" smtClean="0"/>
          </a:p>
        </p:txBody>
      </p:sp>
      <p:sp>
        <p:nvSpPr>
          <p:cNvPr id="17101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33965D2-E62F-4680-9997-8BA522055D1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184210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a:t>
            </a:r>
            <a:r>
              <a:rPr lang="en-GB" altLang="en-US" b="1" i="1" dirty="0" smtClean="0"/>
              <a:t> </a:t>
            </a:r>
            <a:r>
              <a:rPr lang="en-GB" altLang="en-US" b="1" dirty="0" smtClean="0"/>
              <a:t>32 </a:t>
            </a:r>
            <a:r>
              <a:rPr lang="en-GB" altLang="en-US" dirty="0" smtClean="0"/>
              <a:t>The presiding minister says:</a:t>
            </a:r>
          </a:p>
          <a:p>
            <a:endParaRPr lang="en-GB" altLang="en-US" dirty="0" smtClean="0"/>
          </a:p>
          <a:p>
            <a:r>
              <a:rPr lang="en-GB" altLang="en-US" i="1" dirty="0" smtClean="0"/>
              <a:t>Please delete the ‘you’ or the ‘us’ as appropriate.</a:t>
            </a:r>
          </a:p>
        </p:txBody>
      </p:sp>
      <p:sp>
        <p:nvSpPr>
          <p:cNvPr id="1730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EF81191-2779-4D8C-A8D8-5BA2E5BB15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789592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296)</a:t>
            </a:r>
            <a:r>
              <a:rPr lang="en-GB" altLang="en-US" b="1" i="1" dirty="0" smtClean="0"/>
              <a:t> </a:t>
            </a:r>
            <a:r>
              <a:rPr lang="en-GB" altLang="en-US" b="1" dirty="0" smtClean="0"/>
              <a:t>33 </a:t>
            </a:r>
            <a:r>
              <a:rPr lang="en-GB" altLang="en-US" dirty="0" smtClean="0"/>
              <a:t>The presiding minister says:</a:t>
            </a:r>
          </a:p>
        </p:txBody>
      </p:sp>
      <p:sp>
        <p:nvSpPr>
          <p:cNvPr id="1751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DED55AC-4BA1-409B-96A6-9A93FF0B5A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05990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3833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COVENANT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7" r:id="rId4"/>
    <p:sldLayoutId id="2147483675" r:id="rId5"/>
    <p:sldLayoutId id="2147483676"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6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4017190"/>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The Covenant Service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cases alternative prayers or other elements are provided. Please delete the slides containing the alternative options as appropriate</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smtClean="0">
                <a:solidFill>
                  <a:prstClr val="black"/>
                </a:solidFill>
                <a:latin typeface="Arial" panose="020B0604020202020204" pitchFamily="34" charset="0"/>
                <a:cs typeface="Arial" panose="020B0604020202020204" pitchFamily="34" charset="0"/>
              </a:rPr>
              <a:t>Please delete whichever version of the </a:t>
            </a:r>
            <a:r>
              <a:rPr lang="en-GB" sz="1600" dirty="0" smtClean="0">
                <a:solidFill>
                  <a:prstClr val="black"/>
                </a:solidFill>
                <a:latin typeface="Arial" panose="020B0604020202020204" pitchFamily="34" charset="0"/>
                <a:cs typeface="Arial" panose="020B0604020202020204" pitchFamily="34" charset="0"/>
                <a:hlinkClick r:id="rId3" action="ppaction://hlinksldjump"/>
              </a:rPr>
              <a:t>Covenant</a:t>
            </a:r>
            <a:r>
              <a:rPr lang="en-GB" sz="1600" dirty="0" smtClean="0">
                <a:solidFill>
                  <a:prstClr val="black"/>
                </a:solidFill>
                <a:latin typeface="Arial" panose="020B0604020202020204" pitchFamily="34" charset="0"/>
                <a:cs typeface="Arial" panose="020B0604020202020204" pitchFamily="34" charset="0"/>
              </a:rPr>
              <a:t> is not to be used,</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may wish to add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text of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the scripture</a:t>
            </a:r>
            <a:r>
              <a:rPr kumimoji="0" lang="en-GB" sz="16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readings</a:t>
            </a:r>
            <a:r>
              <a:rPr lang="en-GB" sz="1600" dirty="0">
                <a:solidFill>
                  <a:prstClr val="black"/>
                </a:solidFill>
                <a:latin typeface="Arial" panose="020B0604020202020204" pitchFamily="34" charset="0"/>
                <a:cs typeface="Arial" panose="020B0604020202020204" pitchFamily="34" charset="0"/>
              </a:rPr>
              <a:t>.</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ction="ppaction://hlinksldjump"/>
              </a:rPr>
              <a:t>Lord’s Prayer</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not to be used.</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smtClean="0"/>
              <a:t>THE COVENANT </a:t>
            </a:r>
            <a:br>
              <a:rPr lang="en-GB" altLang="en-US" b="1" dirty="0" smtClean="0"/>
            </a:br>
            <a:r>
              <a:rPr lang="en-GB" altLang="en-US" b="1" dirty="0" smtClean="0"/>
              <a:t>SERVICE</a:t>
            </a:r>
            <a:br>
              <a:rPr lang="en-GB" altLang="en-US" b="1" dirty="0" smtClean="0"/>
            </a:br>
            <a:endParaRPr lang="en-GB" altLang="en-US" sz="2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GATHERING OF </a:t>
            </a:r>
            <a:br>
              <a:rPr lang="en-GB" altLang="en-US" b="1" smtClean="0"/>
            </a:br>
            <a:r>
              <a:rPr lang="en-GB" altLang="en-US" b="1" smtClean="0"/>
              <a:t>THE PEOPLE OF GOD</a:t>
            </a:r>
            <a:endParaRPr lang="en-GB" altLang="en-US" smtClean="0"/>
          </a:p>
        </p:txBody>
      </p:sp>
    </p:spTree>
    <p:extLst>
      <p:ext uri="{BB962C8B-B14F-4D97-AF65-F5344CB8AC3E}">
        <p14:creationId xmlns:p14="http://schemas.microsoft.com/office/powerpoint/2010/main" val="1037273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6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Let us pray.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6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Glory to the Father, the God of love,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created us;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continually preserves and sustains us;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has loved us with an everlasting love,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given us the light of the knowledge of his </a:t>
            </a:r>
            <a:r>
              <a:rPr lang="en-US" sz="3600" dirty="0" smtClean="0">
                <a:latin typeface="Arial" panose="020B0604020202020204" pitchFamily="34" charset="0"/>
                <a:cs typeface="Arial" panose="020B0604020202020204" pitchFamily="34" charset="0"/>
              </a:rPr>
              <a:t>	glory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face of Jesus Christ.</a:t>
            </a:r>
            <a:endParaRPr lang="en-GB" sz="3600" dirty="0">
              <a:latin typeface="Arial" panose="020B0604020202020204" pitchFamily="34" charset="0"/>
              <a:cs typeface="Arial" panose="020B0604020202020204" pitchFamily="34" charset="0"/>
            </a:endParaRPr>
          </a:p>
          <a:p>
            <a:endParaRPr lang="en-GB" sz="3200" dirty="0">
              <a:latin typeface="Arial" panose="020B0604020202020204" pitchFamily="34" charset="0"/>
              <a:cs typeface="Arial" panose="020B0604020202020204" pitchFamily="34" charset="0"/>
            </a:endParaRPr>
          </a:p>
          <a:p>
            <a:r>
              <a:rPr lang="en-US" sz="3600" b="1" dirty="0" err="1">
                <a:latin typeface="Arial" panose="020B0604020202020204" pitchFamily="34" charset="0"/>
                <a:cs typeface="Arial" panose="020B0604020202020204" pitchFamily="34" charset="0"/>
              </a:rPr>
              <a:t>Blessèd</a:t>
            </a:r>
            <a:r>
              <a:rPr lang="en-US" sz="3600" b="1" dirty="0">
                <a:latin typeface="Arial" panose="020B0604020202020204" pitchFamily="34" charset="0"/>
                <a:cs typeface="Arial" panose="020B0604020202020204" pitchFamily="34" charset="0"/>
              </a:rPr>
              <a:t> be God for ever.</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Glory to Jesus Christ our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though he was rich,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yet for our sake became poor,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was tested in every way as we are,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yet without sin; </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who </a:t>
            </a:r>
            <a:r>
              <a:rPr lang="en-US" sz="3600" dirty="0">
                <a:latin typeface="Arial" panose="020B0604020202020204" pitchFamily="34" charset="0"/>
                <a:cs typeface="Arial" panose="020B0604020202020204" pitchFamily="34" charset="0"/>
              </a:rPr>
              <a:t>proclaimed the good news of the </a:t>
            </a:r>
            <a:r>
              <a:rPr lang="en-US" sz="3600" dirty="0" smtClean="0">
                <a:latin typeface="Arial" panose="020B0604020202020204" pitchFamily="34" charset="0"/>
                <a:cs typeface="Arial" panose="020B0604020202020204" pitchFamily="34" charset="0"/>
              </a:rPr>
              <a:t>	kingdom</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was obedient to the point of death,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even death on a cross;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667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who </a:t>
            </a:r>
            <a:r>
              <a:rPr lang="en-US" sz="3600" dirty="0">
                <a:latin typeface="Arial" panose="020B0604020202020204" pitchFamily="34" charset="0"/>
                <a:cs typeface="Arial" panose="020B0604020202020204" pitchFamily="34" charset="0"/>
              </a:rPr>
              <a:t>was raised from the dead and is alive for </a:t>
            </a:r>
            <a:r>
              <a:rPr lang="en-US" sz="3600" dirty="0" smtClean="0">
                <a:latin typeface="Arial" panose="020B0604020202020204" pitchFamily="34" charset="0"/>
                <a:cs typeface="Arial" panose="020B0604020202020204" pitchFamily="34" charset="0"/>
              </a:rPr>
              <a:t>	ever</a:t>
            </a:r>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has opened the kingdom of heaven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all who trust in him;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is seated at God’s right hand in glory,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will come to be our judge.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b="1" dirty="0" err="1">
                <a:latin typeface="Arial" panose="020B0604020202020204" pitchFamily="34" charset="0"/>
                <a:cs typeface="Arial" panose="020B0604020202020204" pitchFamily="34" charset="0"/>
              </a:rPr>
              <a:t>Blessèd</a:t>
            </a:r>
            <a:r>
              <a:rPr lang="en-US" sz="3600" b="1" dirty="0">
                <a:latin typeface="Arial" panose="020B0604020202020204" pitchFamily="34" charset="0"/>
                <a:cs typeface="Arial" panose="020B0604020202020204" pitchFamily="34" charset="0"/>
              </a:rPr>
              <a:t> be God for ever</a:t>
            </a:r>
            <a:r>
              <a:rPr lang="en-US" sz="3600" b="1" dirty="0" smtClean="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1042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Glory to the Holy Spirit,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Lord, the giver of life,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by whom we are born into the family of God,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made members of the body of Christ;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whose witness confirms us;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whose wisdom teaches us; </a:t>
            </a:r>
            <a:endParaRPr lang="en-GB" sz="3600" dirty="0" smtClean="0">
              <a:latin typeface="Arial" panose="020B0604020202020204" pitchFamily="34" charset="0"/>
              <a:cs typeface="Arial" panose="020B0604020202020204" pitchFamily="34" charset="0"/>
            </a:endParaRPr>
          </a:p>
          <a:p>
            <a:r>
              <a:rPr lang="en-US" sz="3600" smtClean="0">
                <a:latin typeface="Arial" panose="020B0604020202020204" pitchFamily="34" charset="0"/>
                <a:cs typeface="Arial" panose="020B0604020202020204" pitchFamily="34" charset="0"/>
              </a:rPr>
              <a:t>whose </a:t>
            </a:r>
            <a:r>
              <a:rPr lang="en-US" sz="3600" dirty="0">
                <a:latin typeface="Arial" panose="020B0604020202020204" pitchFamily="34" charset="0"/>
                <a:cs typeface="Arial" panose="020B0604020202020204" pitchFamily="34" charset="0"/>
              </a:rPr>
              <a:t>power enables us; </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301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who </a:t>
            </a:r>
            <a:r>
              <a:rPr lang="en-US" sz="3600" dirty="0">
                <a:latin typeface="Arial" panose="020B0604020202020204" pitchFamily="34" charset="0"/>
                <a:cs typeface="Arial" panose="020B0604020202020204" pitchFamily="34" charset="0"/>
              </a:rPr>
              <a:t>will do for us more than we can ask or 	think.</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a:p>
            <a:r>
              <a:rPr lang="en-US" sz="3600" b="1" dirty="0" err="1" smtClean="0">
                <a:latin typeface="Arial" panose="020B0604020202020204" pitchFamily="34" charset="0"/>
                <a:cs typeface="Arial" panose="020B0604020202020204" pitchFamily="34" charset="0"/>
              </a:rPr>
              <a:t>Blessèd</a:t>
            </a:r>
            <a:r>
              <a:rPr lang="en-US" sz="3600" b="1" dirty="0" smtClean="0">
                <a:latin typeface="Arial" panose="020B0604020202020204" pitchFamily="34" charset="0"/>
                <a:cs typeface="Arial" panose="020B0604020202020204" pitchFamily="34" charset="0"/>
              </a:rPr>
              <a:t> be God for ever.</a:t>
            </a:r>
            <a:endParaRPr lang="en-GB" sz="3600" b="1"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To the one God, Father, Son and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be praise and glory for ever.  </a:t>
            </a:r>
            <a:r>
              <a:rPr lang="en-US" sz="3600" b="1" dirty="0" smtClean="0">
                <a:latin typeface="Arial" panose="020B0604020202020204" pitchFamily="34" charset="0"/>
                <a:cs typeface="Arial" panose="020B0604020202020204" pitchFamily="34" charset="0"/>
              </a:rPr>
              <a:t>Amen.</a:t>
            </a:r>
          </a:p>
          <a:p>
            <a:endParaRPr lang="en-US" sz="3600" b="1" dirty="0">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Silence</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052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p:cNvSpPr txBox="1">
            <a:spLocks noChangeArrowheads="1"/>
          </p:cNvSpPr>
          <p:nvPr/>
        </p:nvSpPr>
        <p:spPr bwMode="auto">
          <a:xfrm>
            <a:off x="2132013" y="892175"/>
            <a:ext cx="961231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God of grace,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through the mediation of your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call us into a new covenant.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Help us therefore to draw near with faith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join ourselves in a perpetual covenant </a:t>
            </a:r>
            <a:r>
              <a:rPr lang="en-US" sz="3600" dirty="0" smtClean="0">
                <a:latin typeface="Arial" panose="020B0604020202020204" pitchFamily="34" charset="0"/>
                <a:cs typeface="Arial" panose="020B0604020202020204" pitchFamily="34" charset="0"/>
              </a:rPr>
              <a:t>	with </a:t>
            </a:r>
            <a:r>
              <a:rPr lang="en-US" sz="3600" dirty="0">
                <a:latin typeface="Arial" panose="020B0604020202020204" pitchFamily="34" charset="0"/>
                <a:cs typeface="Arial" panose="020B0604020202020204" pitchFamily="34" charset="0"/>
              </a:rPr>
              <a:t>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36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200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MINISTRY </a:t>
            </a:r>
            <a:br>
              <a:rPr lang="en-GB" altLang="en-US" b="1" smtClean="0"/>
            </a:br>
            <a:r>
              <a:rPr lang="en-GB" altLang="en-US" b="1" smtClean="0"/>
              <a:t>OF THE WORD</a:t>
            </a:r>
            <a:endParaRPr lang="en-GB" altLang="en-US"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832462" y="1389115"/>
            <a:ext cx="1040964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3600"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A reading from the Law.</a:t>
            </a:r>
          </a:p>
          <a:p>
            <a:pPr algn="ctr"/>
            <a:endParaRPr lang="en-US" sz="3600" dirty="0" smtClean="0">
              <a:solidFill>
                <a:srgbClr val="C00000"/>
              </a:solidFill>
              <a:latin typeface="Arial" panose="020B0604020202020204" pitchFamily="34" charset="0"/>
              <a:cs typeface="Arial" panose="020B0604020202020204" pitchFamily="34" charset="0"/>
            </a:endParaRPr>
          </a:p>
          <a:p>
            <a:pPr algn="ctr"/>
            <a:r>
              <a:rPr lang="en-US" sz="3600" dirty="0" smtClean="0">
                <a:solidFill>
                  <a:srgbClr val="C00000"/>
                </a:solidFill>
                <a:latin typeface="Arial" panose="020B0604020202020204" pitchFamily="34" charset="0"/>
                <a:cs typeface="Arial" panose="020B0604020202020204" pitchFamily="34" charset="0"/>
              </a:rPr>
              <a:t>Exodus </a:t>
            </a:r>
            <a:r>
              <a:rPr lang="en-US" sz="3600" dirty="0">
                <a:solidFill>
                  <a:srgbClr val="C00000"/>
                </a:solidFill>
                <a:latin typeface="Arial" panose="020B0604020202020204" pitchFamily="34" charset="0"/>
                <a:cs typeface="Arial" panose="020B0604020202020204" pitchFamily="34" charset="0"/>
              </a:rPr>
              <a:t>24:3-11 </a:t>
            </a:r>
            <a:r>
              <a:rPr lang="en-US" sz="3600" i="1" dirty="0">
                <a:solidFill>
                  <a:srgbClr val="C00000"/>
                </a:solidFill>
                <a:latin typeface="Arial" panose="020B0604020202020204" pitchFamily="34" charset="0"/>
                <a:cs typeface="Arial" panose="020B0604020202020204" pitchFamily="34" charset="0"/>
              </a:rPr>
              <a:t>or</a:t>
            </a:r>
            <a:r>
              <a:rPr lang="en-US" sz="3600" dirty="0">
                <a:solidFill>
                  <a:srgbClr val="C00000"/>
                </a:solidFill>
                <a:latin typeface="Arial" panose="020B0604020202020204" pitchFamily="34" charset="0"/>
                <a:cs typeface="Arial" panose="020B0604020202020204" pitchFamily="34" charset="0"/>
              </a:rPr>
              <a:t> Deuteronomy 29:10-15 is read.</a:t>
            </a:r>
            <a:endParaRPr lang="en-GB" sz="3600" i="1" dirty="0">
              <a:solidFill>
                <a:srgbClr val="C00000"/>
              </a:solidFill>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For the wisdom that guides us</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we praise you, O God.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2964519" y="1389115"/>
            <a:ext cx="614552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3600"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A reading from the Prophets.</a:t>
            </a:r>
          </a:p>
          <a:p>
            <a:pPr algn="ctr"/>
            <a:endParaRPr lang="en-US" sz="3600" dirty="0" smtClean="0">
              <a:solidFill>
                <a:srgbClr val="C00000"/>
              </a:solidFill>
              <a:latin typeface="Arial" panose="020B0604020202020204" pitchFamily="34" charset="0"/>
              <a:cs typeface="Arial" panose="020B0604020202020204" pitchFamily="34" charset="0"/>
            </a:endParaRPr>
          </a:p>
          <a:p>
            <a:pPr algn="ctr"/>
            <a:r>
              <a:rPr lang="en-US" sz="3600" dirty="0">
                <a:solidFill>
                  <a:srgbClr val="C00000"/>
                </a:solidFill>
                <a:latin typeface="Arial" panose="020B0604020202020204" pitchFamily="34" charset="0"/>
                <a:cs typeface="Arial" panose="020B0604020202020204" pitchFamily="34" charset="0"/>
              </a:rPr>
              <a:t>Jeremiah 31:31-34 </a:t>
            </a:r>
            <a:r>
              <a:rPr lang="en-US" sz="3600" dirty="0" smtClean="0">
                <a:solidFill>
                  <a:srgbClr val="C00000"/>
                </a:solidFill>
                <a:latin typeface="Arial" panose="020B0604020202020204" pitchFamily="34" charset="0"/>
                <a:cs typeface="Arial" panose="020B0604020202020204" pitchFamily="34" charset="0"/>
              </a:rPr>
              <a:t>is </a:t>
            </a:r>
            <a:r>
              <a:rPr lang="en-US" sz="3600" dirty="0">
                <a:solidFill>
                  <a:srgbClr val="C00000"/>
                </a:solidFill>
                <a:latin typeface="Arial" panose="020B0604020202020204" pitchFamily="34" charset="0"/>
                <a:cs typeface="Arial" panose="020B0604020202020204" pitchFamily="34" charset="0"/>
              </a:rPr>
              <a:t>read.</a:t>
            </a:r>
            <a:endParaRPr lang="en-GB" sz="3600" i="1" dirty="0">
              <a:solidFill>
                <a:srgbClr val="C00000"/>
              </a:solidFill>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the word that inspires us</a:t>
            </a:r>
            <a:endParaRPr lang="en-GB" sz="3600" dirty="0">
              <a:latin typeface="Arial" panose="020B0604020202020204" pitchFamily="34" charset="0"/>
              <a:cs typeface="Arial" panose="020B0604020202020204" pitchFamily="34" charset="0"/>
            </a:endParaRPr>
          </a:p>
          <a:p>
            <a:pPr algn="ctr"/>
            <a:r>
              <a:rPr lang="en-US" sz="3600" b="1" dirty="0" smtClean="0">
                <a:latin typeface="Arial" panose="020B0604020202020204" pitchFamily="34" charset="0"/>
                <a:cs typeface="Arial" panose="020B0604020202020204" pitchFamily="34" charset="0"/>
              </a:rPr>
              <a:t>we </a:t>
            </a:r>
            <a:r>
              <a:rPr lang="en-US" sz="3600" b="1" dirty="0">
                <a:latin typeface="Arial" panose="020B0604020202020204" pitchFamily="34" charset="0"/>
                <a:cs typeface="Arial" panose="020B0604020202020204" pitchFamily="34" charset="0"/>
              </a:rPr>
              <a:t>praise you, O God.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2813794" y="1389115"/>
            <a:ext cx="644278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sz="3600" dirty="0">
                <a:latin typeface="Arial" panose="020B0604020202020204" pitchFamily="34" charset="0"/>
                <a:cs typeface="Arial" panose="020B0604020202020204" pitchFamily="34" charset="0"/>
              </a:rPr>
              <a:t>A reading from the Epistles.</a:t>
            </a:r>
            <a:endParaRPr lang="en-GB" sz="3600" dirty="0">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solidFill>
                  <a:srgbClr val="C00000"/>
                </a:solidFill>
                <a:latin typeface="Arial" panose="020B0604020202020204" pitchFamily="34" charset="0"/>
                <a:cs typeface="Arial" panose="020B0604020202020204" pitchFamily="34" charset="0"/>
              </a:rPr>
              <a:t>Romans 12:1-2 is read.</a:t>
            </a:r>
            <a:endParaRPr lang="en-GB" sz="3600" i="1" dirty="0">
              <a:solidFill>
                <a:srgbClr val="C00000"/>
              </a:solidFill>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For the truth that enlightens us</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we praise you, O God.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230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58572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5078313"/>
          </a:xfrm>
          <a:prstGeom prst="rect">
            <a:avLst/>
          </a:prstGeom>
        </p:spPr>
        <p:txBody>
          <a:bodyPr wrap="square">
            <a:spAutoFit/>
          </a:bodyPr>
          <a:lstStyle/>
          <a:p>
            <a:pPr algn="ctr"/>
            <a:r>
              <a:rPr lang="en-US" sz="3600" dirty="0">
                <a:latin typeface="Arial" panose="020B0604020202020204" pitchFamily="34" charset="0"/>
                <a:cs typeface="Arial" panose="020B0604020202020204" pitchFamily="34" charset="0"/>
              </a:rPr>
              <a:t>A reading from the Gospel according to</a:t>
            </a:r>
            <a:r>
              <a:rPr lang="en-GB" sz="3600" dirty="0">
                <a:latin typeface="Arial" panose="020B0604020202020204" pitchFamily="34" charset="0"/>
                <a:cs typeface="Arial" panose="020B0604020202020204" pitchFamily="34" charset="0"/>
              </a:rPr>
              <a:t>…</a:t>
            </a: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Hear the Gospel of Christ.</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Glory to Christ our </a:t>
            </a:r>
            <a:r>
              <a:rPr lang="en-US" sz="3600" b="1" dirty="0" err="1">
                <a:latin typeface="Arial" panose="020B0604020202020204" pitchFamily="34" charset="0"/>
                <a:cs typeface="Arial" panose="020B0604020202020204" pitchFamily="34" charset="0"/>
              </a:rPr>
              <a:t>Saviour</a:t>
            </a:r>
            <a:r>
              <a:rPr lang="en-US" sz="3600" b="1"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solidFill>
                  <a:srgbClr val="C00000"/>
                </a:solidFill>
                <a:latin typeface="Arial" panose="020B0604020202020204" pitchFamily="34" charset="0"/>
                <a:cs typeface="Arial" panose="020B0604020202020204" pitchFamily="34" charset="0"/>
              </a:rPr>
              <a:t>The Gospel, John 15:1-10 </a:t>
            </a:r>
            <a:r>
              <a:rPr lang="en-US" sz="3600" i="1" dirty="0">
                <a:solidFill>
                  <a:srgbClr val="C00000"/>
                </a:solidFill>
                <a:latin typeface="Arial" panose="020B0604020202020204" pitchFamily="34" charset="0"/>
                <a:cs typeface="Arial" panose="020B0604020202020204" pitchFamily="34" charset="0"/>
              </a:rPr>
              <a:t>or</a:t>
            </a:r>
            <a:r>
              <a:rPr lang="en-US" sz="3600" dirty="0">
                <a:solidFill>
                  <a:srgbClr val="C00000"/>
                </a:solidFill>
                <a:latin typeface="Arial" panose="020B0604020202020204" pitchFamily="34" charset="0"/>
                <a:cs typeface="Arial" panose="020B0604020202020204" pitchFamily="34" charset="0"/>
              </a:rPr>
              <a:t> Mark 14:22-25, is read.</a:t>
            </a:r>
            <a:endParaRPr lang="en-GB" sz="3600" i="1" dirty="0">
              <a:solidFill>
                <a:srgbClr val="C00000"/>
              </a:solidFill>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This is the Gospel of Christ.</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Praise to Christ our Lord.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116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dirty="0" err="1" smtClean="0">
                <a:solidFill>
                  <a:prstClr val="black"/>
                </a:solidFill>
                <a:latin typeface="Arial" panose="020B0604020202020204" pitchFamily="34" charset="0"/>
              </a:rPr>
              <a:t>Sermo</a:t>
            </a: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n</a:t>
            </a:r>
          </a:p>
        </p:txBody>
      </p:sp>
    </p:spTree>
    <p:extLst>
      <p:ext uri="{BB962C8B-B14F-4D97-AF65-F5344CB8AC3E}">
        <p14:creationId xmlns:p14="http://schemas.microsoft.com/office/powerpoint/2010/main" val="173333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2221970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COVENANT</a:t>
            </a:r>
            <a:endParaRPr lang="en-GB" altLang="en-US" dirty="0" smtClean="0"/>
          </a:p>
        </p:txBody>
      </p:sp>
    </p:spTree>
    <p:extLst>
      <p:ext uri="{BB962C8B-B14F-4D97-AF65-F5344CB8AC3E}">
        <p14:creationId xmlns:p14="http://schemas.microsoft.com/office/powerpoint/2010/main" val="2141981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6186309"/>
          </a:xfrm>
          <a:prstGeom prst="rect">
            <a:avLst/>
          </a:prstGeom>
        </p:spPr>
        <p:txBody>
          <a:bodyPr wrap="square">
            <a:spAutoFit/>
          </a:bodyPr>
          <a:lstStyle/>
          <a:p>
            <a:pPr>
              <a:tabLst>
                <a:tab pos="-20116800" algn="l"/>
                <a:tab pos="109855" algn="l"/>
              </a:tabLst>
            </a:pP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God made a covenant with the people of Israel, calling them to be a holy nation, chosen to bear witness to his steadfast love by finding delight in the law.</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tabLst>
                <a:tab pos="-20116800" algn="l"/>
                <a:tab pos="109855" algn="l"/>
              </a:tabLst>
            </a:pP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tabLst>
                <a:tab pos="-20116800" algn="l"/>
                <a:tab pos="109855" algn="l"/>
              </a:tabLst>
            </a:pP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The covenant was renewed in Jesus Christ our Lord, in his life, work, death and resurrection. In him all people may be set free from sin and its power, and united in love and obedience.</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tabLst>
                <a:tab pos="-20116800" algn="l"/>
                <a:tab pos="109855" algn="l"/>
              </a:tabLst>
            </a:pP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99878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5632311"/>
          </a:xfrm>
          <a:prstGeom prst="rect">
            <a:avLst/>
          </a:prstGeom>
        </p:spPr>
        <p:txBody>
          <a:bodyPr wrap="square">
            <a:spAutoFit/>
          </a:bodyPr>
          <a:lstStyle/>
          <a:p>
            <a:pPr>
              <a:tabLst>
                <a:tab pos="-20116800" algn="l"/>
                <a:tab pos="109855" algn="l"/>
              </a:tabLst>
            </a:pPr>
            <a:r>
              <a:rPr lang="en-US" sz="3600" kern="14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In </a:t>
            </a: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covenant God promises us new life in Christ. For our part we promise to live no longer for ourselves but for God.</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endParaRPr lang="en-GB" sz="3200" dirty="0" smtClean="0">
              <a:effectLst/>
              <a:latin typeface="Arial" panose="020B0604020202020204" pitchFamily="34" charset="0"/>
              <a:ea typeface="Roboto" panose="02000000000000000000" pitchFamily="2" charset="0"/>
              <a:cs typeface="Arial" panose="020B0604020202020204" pitchFamily="34" charset="0"/>
            </a:endParaRPr>
          </a:p>
          <a:p>
            <a:pPr>
              <a:tabLst>
                <a:tab pos="-20116800" algn="l"/>
                <a:tab pos="109855" algn="l"/>
              </a:tabLst>
            </a:pPr>
            <a:r>
              <a:rPr lang="en-US" sz="36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We meet, therefore, as generations have met before us, to renew the covenant which bound them and binds us to God.</a:t>
            </a:r>
            <a:endParaRPr lang="en-GB" sz="36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tabLst>
                <a:tab pos="-20116800" algn="l"/>
                <a:tab pos="109855" algn="l"/>
              </a:tabLst>
            </a:pPr>
            <a:endParaRPr lang="en-GB" sz="3200" kern="1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US" sz="3600" dirty="0">
                <a:latin typeface="Arial" panose="020B0604020202020204" pitchFamily="34" charset="0"/>
                <a:ea typeface="Roboto" panose="02000000000000000000" pitchFamily="2" charset="0"/>
                <a:cs typeface="Arial" panose="020B0604020202020204" pitchFamily="34" charset="0"/>
              </a:rPr>
              <a:t>Let us then seek forgiveness for the sin by which we have denied God’s claim upon us.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59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6155531"/>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God </a:t>
            </a:r>
            <a:r>
              <a:rPr lang="en-US" sz="3600" dirty="0">
                <a:latin typeface="Arial" panose="020B0604020202020204" pitchFamily="34" charset="0"/>
                <a:cs typeface="Arial" panose="020B0604020202020204" pitchFamily="34" charset="0"/>
              </a:rPr>
              <a:t>of mercy, hear us as we confess our sins</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the sin that has made us slow to learn </a:t>
            </a:r>
            <a:r>
              <a:rPr lang="en-US" sz="3600" dirty="0" smtClean="0">
                <a:latin typeface="Arial" panose="020B0604020202020204" pitchFamily="34" charset="0"/>
                <a:cs typeface="Arial" panose="020B0604020202020204" pitchFamily="34" charset="0"/>
              </a:rPr>
              <a:t>	from </a:t>
            </a:r>
            <a:r>
              <a:rPr lang="en-US" sz="3600" dirty="0">
                <a:latin typeface="Arial" panose="020B0604020202020204" pitchFamily="34" charset="0"/>
                <a:cs typeface="Arial" panose="020B0604020202020204" pitchFamily="34" charset="0"/>
              </a:rPr>
              <a:t>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reluctant to follow him,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afraid to bear the cross</a:t>
            </a:r>
            <a:r>
              <a:rPr lang="en-US" sz="3600" dirty="0" smtClean="0">
                <a:latin typeface="Arial" panose="020B0604020202020204" pitchFamily="34" charset="0"/>
                <a:cs typeface="Arial" panose="020B0604020202020204" pitchFamily="34" charset="0"/>
              </a:rPr>
              <a:t>:</a:t>
            </a:r>
            <a:endParaRPr lang="en-GB" sz="3600" dirty="0" smtClean="0">
              <a:latin typeface="Arial" panose="020B0604020202020204" pitchFamily="34" charset="0"/>
              <a:cs typeface="Arial" panose="020B0604020202020204" pitchFamily="34" charset="0"/>
            </a:endParaRPr>
          </a:p>
          <a:p>
            <a:endParaRPr lang="en-GB" sz="32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forgive.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9874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483209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the sin that has caused the poverty of our </a:t>
            </a:r>
            <a:r>
              <a:rPr lang="en-US" sz="3600" dirty="0" smtClean="0">
                <a:latin typeface="Arial" panose="020B0604020202020204" pitchFamily="34" charset="0"/>
                <a:cs typeface="Arial" panose="020B0604020202020204" pitchFamily="34" charset="0"/>
              </a:rPr>
              <a:t>	worship</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formality and selfishness of our prayers,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our neglect of fellowship and the means of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our hesitating witness for Christ</a:t>
            </a:r>
            <a:r>
              <a:rPr lang="en-US" sz="3600" dirty="0" smtClean="0">
                <a:latin typeface="Arial" panose="020B0604020202020204" pitchFamily="34" charset="0"/>
                <a:cs typeface="Arial" panose="020B0604020202020204" pitchFamily="34" charset="0"/>
              </a:rPr>
              <a:t>:</a:t>
            </a:r>
            <a:endParaRPr lang="en-GB" sz="3600" dirty="0" smtClean="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forgive.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173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683263" cy="3416320"/>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For the sin that has led us to misuse your gifts,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evade our responsibilities,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fail to be good stewards of your creation: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forgive</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685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632311"/>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the sin that has made us unwilling to overcome evil with good,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tolerant of injustice,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quick to condemn,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selfish in sharing your love with others: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forgive</a:t>
            </a:r>
            <a:r>
              <a:rPr lang="en-US" sz="3600" b="1" dirty="0" smtClean="0">
                <a:latin typeface="Arial" panose="020B0604020202020204" pitchFamily="34" charset="0"/>
                <a:cs typeface="Arial" panose="020B0604020202020204" pitchFamily="34" charset="0"/>
              </a:rPr>
              <a:t>.</a:t>
            </a:r>
          </a:p>
          <a:p>
            <a:endParaRPr lang="en-US" sz="3600" b="1" dirty="0">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Silence</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975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416320"/>
          </a:xfrm>
          <a:prstGeom prst="rect">
            <a:avLst/>
          </a:prstGeom>
        </p:spPr>
        <p:txBody>
          <a:bodyPr wrap="square">
            <a:spAutoFit/>
          </a:bodyPr>
          <a:lstStyle/>
          <a:p>
            <a:r>
              <a:rPr lang="en-US" sz="3600" b="1" dirty="0">
                <a:latin typeface="Arial" panose="020B0604020202020204" pitchFamily="34" charset="0"/>
                <a:cs typeface="Arial" panose="020B0604020202020204" pitchFamily="34" charset="0"/>
              </a:rPr>
              <a:t>Have mercy on me, O God,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your constant love;</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the fullness of your mercy</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blot out my offences.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Wash away all my guilt,</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cleanse me from my sin</a:t>
            </a:r>
            <a:r>
              <a:rPr lang="en-US" sz="3600" b="1" dirty="0" smtClean="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882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958501"/>
            <a:ext cx="9552633" cy="2308324"/>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Create </a:t>
            </a:r>
            <a:r>
              <a:rPr lang="en-US" sz="3600" b="1" dirty="0">
                <a:latin typeface="Arial" panose="020B0604020202020204" pitchFamily="34" charset="0"/>
                <a:cs typeface="Arial" panose="020B0604020202020204" pitchFamily="34" charset="0"/>
              </a:rPr>
              <a:t>in me a clean heart, O God,</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a right spirit within me.</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Give me the joy of your help again</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strengthen me with a willing spirit.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7460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6186309"/>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If we confess our sins,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is faithful and just,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will forgive our sins,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cleanse us from all unrighteousness.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Therefore to all who truly repent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this is his gracious word: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‘Your sins are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Amen. Thanks be to God.</a:t>
            </a:r>
            <a:endParaRPr lang="en-GB" sz="3600" b="1" dirty="0">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7480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6001643"/>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Hymn</a:t>
            </a:r>
            <a:endParaRPr lang="en-GB" sz="2400" dirty="0">
              <a:solidFill>
                <a:srgbClr val="C00000"/>
              </a:solidFill>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Come</a:t>
            </a:r>
            <a:r>
              <a:rPr lang="en-GB" sz="3600" b="1" dirty="0">
                <a:latin typeface="Arial" panose="020B0604020202020204" pitchFamily="34" charset="0"/>
                <a:cs typeface="Arial" panose="020B0604020202020204" pitchFamily="34" charset="0"/>
              </a:rPr>
              <a:t>, let us use the grace divine,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And </a:t>
            </a:r>
            <a:r>
              <a:rPr lang="en-GB" sz="3600" b="1" dirty="0">
                <a:latin typeface="Arial" panose="020B0604020202020204" pitchFamily="34" charset="0"/>
                <a:cs typeface="Arial" panose="020B0604020202020204" pitchFamily="34" charset="0"/>
              </a:rPr>
              <a:t>all, with one accord,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In a perpetual </a:t>
            </a:r>
            <a:r>
              <a:rPr lang="en-GB" sz="3600" b="1" dirty="0" err="1">
                <a:latin typeface="Arial" panose="020B0604020202020204" pitchFamily="34" charset="0"/>
                <a:cs typeface="Arial" panose="020B0604020202020204" pitchFamily="34" charset="0"/>
              </a:rPr>
              <a:t>cov’nant</a:t>
            </a:r>
            <a:r>
              <a:rPr lang="en-GB" sz="3600" b="1" dirty="0">
                <a:latin typeface="Arial" panose="020B0604020202020204" pitchFamily="34" charset="0"/>
                <a:cs typeface="Arial" panose="020B0604020202020204" pitchFamily="34" charset="0"/>
              </a:rPr>
              <a:t> join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Ourselves </a:t>
            </a:r>
            <a:r>
              <a:rPr lang="en-GB" sz="3600" b="1" dirty="0">
                <a:latin typeface="Arial" panose="020B0604020202020204" pitchFamily="34" charset="0"/>
                <a:cs typeface="Arial" panose="020B0604020202020204" pitchFamily="34" charset="0"/>
              </a:rPr>
              <a:t>to Christ the Lord: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Give up ourselves, through Jesu’s power,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His </a:t>
            </a:r>
            <a:r>
              <a:rPr lang="en-GB" sz="3600" b="1" dirty="0">
                <a:latin typeface="Arial" panose="020B0604020202020204" pitchFamily="34" charset="0"/>
                <a:cs typeface="Arial" panose="020B0604020202020204" pitchFamily="34" charset="0"/>
              </a:rPr>
              <a:t>name to glorify;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And promise, in this sacred hour,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For </a:t>
            </a:r>
            <a:r>
              <a:rPr lang="en-GB" sz="3600" b="1" dirty="0">
                <a:latin typeface="Arial" panose="020B0604020202020204" pitchFamily="34" charset="0"/>
                <a:cs typeface="Arial" panose="020B0604020202020204" pitchFamily="34" charset="0"/>
              </a:rPr>
              <a:t>God to live and die.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0674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632311"/>
          </a:xfrm>
          <a:prstGeom prst="rect">
            <a:avLst/>
          </a:prstGeom>
        </p:spPr>
        <p:txBody>
          <a:bodyPr wrap="square">
            <a:spAutoFit/>
          </a:bodyPr>
          <a:lstStyle/>
          <a:p>
            <a:r>
              <a:rPr lang="en-GB" sz="3600" b="1" dirty="0" smtClean="0">
                <a:latin typeface="Arial" panose="020B0604020202020204" pitchFamily="34" charset="0"/>
                <a:cs typeface="Arial" panose="020B0604020202020204" pitchFamily="34" charset="0"/>
              </a:rPr>
              <a:t>The </a:t>
            </a:r>
            <a:r>
              <a:rPr lang="en-GB" sz="3600" b="1" dirty="0" err="1">
                <a:latin typeface="Arial" panose="020B0604020202020204" pitchFamily="34" charset="0"/>
                <a:cs typeface="Arial" panose="020B0604020202020204" pitchFamily="34" charset="0"/>
              </a:rPr>
              <a:t>cov’nant</a:t>
            </a:r>
            <a:r>
              <a:rPr lang="en-GB" sz="3600" b="1" dirty="0">
                <a:latin typeface="Arial" panose="020B0604020202020204" pitchFamily="34" charset="0"/>
                <a:cs typeface="Arial" panose="020B0604020202020204" pitchFamily="34" charset="0"/>
              </a:rPr>
              <a:t> we this moment make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Be </a:t>
            </a:r>
            <a:r>
              <a:rPr lang="en-GB" sz="3600" b="1" dirty="0">
                <a:latin typeface="Arial" panose="020B0604020202020204" pitchFamily="34" charset="0"/>
                <a:cs typeface="Arial" panose="020B0604020202020204" pitchFamily="34" charset="0"/>
              </a:rPr>
              <a:t>ever kept in mind: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We will no more our God forsake,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Or </a:t>
            </a:r>
            <a:r>
              <a:rPr lang="en-GB" sz="3600" b="1" dirty="0">
                <a:latin typeface="Arial" panose="020B0604020202020204" pitchFamily="34" charset="0"/>
                <a:cs typeface="Arial" panose="020B0604020202020204" pitchFamily="34" charset="0"/>
              </a:rPr>
              <a:t>cast his words behind.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We never will throw off his fear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Who </a:t>
            </a:r>
            <a:r>
              <a:rPr lang="en-GB" sz="3600" b="1" dirty="0">
                <a:latin typeface="Arial" panose="020B0604020202020204" pitchFamily="34" charset="0"/>
                <a:cs typeface="Arial" panose="020B0604020202020204" pitchFamily="34" charset="0"/>
              </a:rPr>
              <a:t>hears our solemn vow;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And if thou art well pleased to hear,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Come </a:t>
            </a:r>
            <a:r>
              <a:rPr lang="en-GB" sz="3600" b="1" dirty="0">
                <a:latin typeface="Arial" panose="020B0604020202020204" pitchFamily="34" charset="0"/>
                <a:cs typeface="Arial" panose="020B0604020202020204" pitchFamily="34" charset="0"/>
              </a:rPr>
              <a:t>down, and meet us now.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9010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2308324"/>
          </a:xfrm>
          <a:prstGeom prst="rect">
            <a:avLst/>
          </a:prstGeom>
        </p:spPr>
        <p:txBody>
          <a:bodyPr wrap="square">
            <a:spAutoFit/>
          </a:bodyPr>
          <a:lstStyle/>
          <a:p>
            <a:r>
              <a:rPr lang="en-GB" sz="3600" b="1" dirty="0" smtClean="0">
                <a:latin typeface="Arial" panose="020B0604020202020204" pitchFamily="34" charset="0"/>
                <a:cs typeface="Arial" panose="020B0604020202020204" pitchFamily="34" charset="0"/>
              </a:rPr>
              <a:t>To </a:t>
            </a:r>
            <a:r>
              <a:rPr lang="en-GB" sz="3600" b="1" dirty="0">
                <a:latin typeface="Arial" panose="020B0604020202020204" pitchFamily="34" charset="0"/>
                <a:cs typeface="Arial" panose="020B0604020202020204" pitchFamily="34" charset="0"/>
              </a:rPr>
              <a:t>each the </a:t>
            </a:r>
            <a:r>
              <a:rPr lang="en-GB" sz="3600" b="1" dirty="0" err="1">
                <a:latin typeface="Arial" panose="020B0604020202020204" pitchFamily="34" charset="0"/>
                <a:cs typeface="Arial" panose="020B0604020202020204" pitchFamily="34" charset="0"/>
              </a:rPr>
              <a:t>cov’nant</a:t>
            </a:r>
            <a:r>
              <a:rPr lang="en-GB" sz="3600" b="1" dirty="0">
                <a:latin typeface="Arial" panose="020B0604020202020204" pitchFamily="34" charset="0"/>
                <a:cs typeface="Arial" panose="020B0604020202020204" pitchFamily="34" charset="0"/>
              </a:rPr>
              <a:t> blood apply,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Which </a:t>
            </a:r>
            <a:r>
              <a:rPr lang="en-GB" sz="3600" b="1" dirty="0">
                <a:latin typeface="Arial" panose="020B0604020202020204" pitchFamily="34" charset="0"/>
                <a:cs typeface="Arial" panose="020B0604020202020204" pitchFamily="34" charset="0"/>
              </a:rPr>
              <a:t>takes our sins away;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And register our names on high, </a:t>
            </a:r>
            <a:endParaRPr lang="en-GB" sz="3600" dirty="0">
              <a:latin typeface="Arial" panose="020B0604020202020204" pitchFamily="34" charset="0"/>
              <a:cs typeface="Arial" panose="020B0604020202020204" pitchFamily="34" charset="0"/>
            </a:endParaRPr>
          </a:p>
          <a:p>
            <a:r>
              <a:rPr lang="en-GB" sz="3600" b="1" dirty="0" smtClean="0">
                <a:latin typeface="Arial" panose="020B0604020202020204" pitchFamily="34" charset="0"/>
                <a:cs typeface="Arial" panose="020B0604020202020204" pitchFamily="34" charset="0"/>
              </a:rPr>
              <a:t>	And </a:t>
            </a:r>
            <a:r>
              <a:rPr lang="en-GB" sz="3600" b="1" dirty="0">
                <a:latin typeface="Arial" panose="020B0604020202020204" pitchFamily="34" charset="0"/>
                <a:cs typeface="Arial" panose="020B0604020202020204" pitchFamily="34" charset="0"/>
              </a:rPr>
              <a:t>keep us to that day.</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83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632311"/>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Sisters and brothers in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again accept our place within this </a:t>
            </a:r>
            <a:r>
              <a:rPr lang="en-US" sz="3600" dirty="0" smtClean="0">
                <a:latin typeface="Arial" panose="020B0604020202020204" pitchFamily="34" charset="0"/>
                <a:cs typeface="Arial" panose="020B0604020202020204" pitchFamily="34" charset="0"/>
              </a:rPr>
              <a:t>	covenant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which God has made with us and with all who are called to be Christ’s disciples.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This means that, by the help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accept God’s purpose for us,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the call to love and serve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all our life and work.</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6343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632311"/>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Christ has many services to be done: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are easy, others are difficult;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bring </a:t>
            </a:r>
            <a:r>
              <a:rPr lang="en-US" sz="3600" dirty="0" err="1">
                <a:latin typeface="Arial" panose="020B0604020202020204" pitchFamily="34" charset="0"/>
                <a:cs typeface="Arial" panose="020B0604020202020204" pitchFamily="34" charset="0"/>
              </a:rPr>
              <a:t>honour</a:t>
            </a:r>
            <a:r>
              <a:rPr lang="en-US" sz="3600" dirty="0">
                <a:latin typeface="Arial" panose="020B0604020202020204" pitchFamily="34" charset="0"/>
                <a:cs typeface="Arial" panose="020B0604020202020204" pitchFamily="34" charset="0"/>
              </a:rPr>
              <a:t>, others bring reproach;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are suitable to our natural inclinations </a:t>
            </a:r>
            <a:r>
              <a:rPr lang="en-US" sz="3600" dirty="0" smtClean="0">
                <a:latin typeface="Arial" panose="020B0604020202020204" pitchFamily="34" charset="0"/>
                <a:cs typeface="Arial" panose="020B0604020202020204" pitchFamily="34" charset="0"/>
              </a:rPr>
              <a:t>	and </a:t>
            </a:r>
            <a:r>
              <a:rPr lang="en-US" sz="3600" dirty="0">
                <a:latin typeface="Arial" panose="020B0604020202020204" pitchFamily="34" charset="0"/>
                <a:cs typeface="Arial" panose="020B0604020202020204" pitchFamily="34" charset="0"/>
              </a:rPr>
              <a:t>material interests,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others are contrary to both;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some we may please Christ and please </a:t>
            </a:r>
            <a:r>
              <a:rPr lang="en-US" sz="3600" dirty="0" smtClean="0">
                <a:latin typeface="Arial" panose="020B0604020202020204" pitchFamily="34" charset="0"/>
                <a:cs typeface="Arial" panose="020B0604020202020204" pitchFamily="34" charset="0"/>
              </a:rPr>
              <a:t>	ourselves</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others we cannot please Christ except by denying ourselves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8721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Yet </a:t>
            </a:r>
            <a:r>
              <a:rPr lang="en-US" sz="3600" dirty="0">
                <a:latin typeface="Arial" panose="020B0604020202020204" pitchFamily="34" charset="0"/>
                <a:cs typeface="Arial" panose="020B0604020202020204" pitchFamily="34" charset="0"/>
              </a:rPr>
              <a:t>the power to do all these things is given to us in Christ, who strengthens us.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Therefore let us make this covenant of God </a:t>
            </a:r>
            <a:r>
              <a:rPr lang="en-US" sz="3600" dirty="0" smtClean="0">
                <a:latin typeface="Arial" panose="020B0604020202020204" pitchFamily="34" charset="0"/>
                <a:cs typeface="Arial" panose="020B0604020202020204" pitchFamily="34" charset="0"/>
              </a:rPr>
              <a:t>	our </a:t>
            </a:r>
            <a:r>
              <a:rPr lang="en-US" sz="3600" dirty="0">
                <a:latin typeface="Arial" panose="020B0604020202020204" pitchFamily="34" charset="0"/>
                <a:cs typeface="Arial" panose="020B0604020202020204" pitchFamily="34" charset="0"/>
              </a:rPr>
              <a:t>own.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give ourselves to him,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his promises and relying on his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389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Eternal </a:t>
            </a:r>
            <a:r>
              <a:rPr lang="en-US" sz="3600" dirty="0">
                <a:latin typeface="Arial" panose="020B0604020202020204" pitchFamily="34" charset="0"/>
                <a:cs typeface="Arial" panose="020B0604020202020204" pitchFamily="34" charset="0"/>
              </a:rPr>
              <a:t>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your faithful and enduring love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call us to share in your gracious covenant </a:t>
            </a:r>
            <a:r>
              <a:rPr lang="en-US" sz="3600" dirty="0" smtClean="0">
                <a:latin typeface="Arial" panose="020B0604020202020204" pitchFamily="34" charset="0"/>
                <a:cs typeface="Arial" panose="020B0604020202020204" pitchFamily="34" charset="0"/>
              </a:rPr>
              <a:t>	in </a:t>
            </a:r>
            <a:r>
              <a:rPr lang="en-US" sz="3600" dirty="0">
                <a:latin typeface="Arial" panose="020B0604020202020204" pitchFamily="34" charset="0"/>
                <a:cs typeface="Arial" panose="020B0604020202020204" pitchFamily="34" charset="0"/>
              </a:rPr>
              <a:t>Jesus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obedience we hear and accept your </a:t>
            </a:r>
            <a:r>
              <a:rPr lang="en-US" sz="3600" dirty="0" smtClean="0">
                <a:latin typeface="Arial" panose="020B0604020202020204" pitchFamily="34" charset="0"/>
                <a:cs typeface="Arial" panose="020B0604020202020204" pitchFamily="34" charset="0"/>
              </a:rPr>
              <a:t>	commands</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love we seek to do your perfect will;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with joy we offer ourselves anew to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are no longer our own but yours.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2892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078313"/>
          </a:xfrm>
          <a:prstGeom prst="rect">
            <a:avLst/>
          </a:prstGeom>
        </p:spPr>
        <p:txBody>
          <a:bodyPr wrap="square">
            <a:spAutoFit/>
          </a:bodyPr>
          <a:lstStyle/>
          <a:p>
            <a:r>
              <a:rPr lang="en-US" sz="3600" b="1" dirty="0">
                <a:latin typeface="Arial" panose="020B0604020202020204" pitchFamily="34" charset="0"/>
                <a:cs typeface="Arial" panose="020B0604020202020204" pitchFamily="34" charset="0"/>
              </a:rPr>
              <a:t>I am no longer my own but yours.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Your will, not mine, be done in all things,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wherever you may place me,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all that I do</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in all that I may endure;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when there is work for me</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when there is none;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when I am troubled</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when I am at peace</a:t>
            </a:r>
            <a:r>
              <a:rPr lang="en-US" sz="3600" b="1" dirty="0" smtClean="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0783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970318"/>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Your </a:t>
            </a:r>
            <a:r>
              <a:rPr lang="en-US" sz="3600" b="1" dirty="0">
                <a:latin typeface="Arial" panose="020B0604020202020204" pitchFamily="34" charset="0"/>
                <a:cs typeface="Arial" panose="020B0604020202020204" pitchFamily="34" charset="0"/>
              </a:rPr>
              <a:t>will be done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when I am valued</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when I am disregarded;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when I find fulfilment</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when it is lacking;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when I have all things,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and when I have nothing</a:t>
            </a:r>
            <a:r>
              <a:rPr lang="en-US" sz="3600" b="1" dirty="0" smtClean="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8793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2862322"/>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I </a:t>
            </a:r>
            <a:r>
              <a:rPr lang="en-US" sz="3600" b="1" dirty="0">
                <a:latin typeface="Arial" panose="020B0604020202020204" pitchFamily="34" charset="0"/>
                <a:cs typeface="Arial" panose="020B0604020202020204" pitchFamily="34" charset="0"/>
              </a:rPr>
              <a:t>willingly offer</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all I have and am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to serve you,</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as and where you choose.</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9036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416320"/>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Glorious </a:t>
            </a:r>
            <a:r>
              <a:rPr lang="en-US" sz="3600" b="1" dirty="0">
                <a:latin typeface="Arial" panose="020B0604020202020204" pitchFamily="34" charset="0"/>
                <a:cs typeface="Arial" panose="020B0604020202020204" pitchFamily="34" charset="0"/>
              </a:rPr>
              <a:t>and </a:t>
            </a:r>
            <a:r>
              <a:rPr lang="en-US" sz="3600" b="1" dirty="0" err="1">
                <a:latin typeface="Arial" panose="020B0604020202020204" pitchFamily="34" charset="0"/>
                <a:cs typeface="Arial" panose="020B0604020202020204" pitchFamily="34" charset="0"/>
              </a:rPr>
              <a:t>blessèd</a:t>
            </a:r>
            <a:r>
              <a:rPr lang="en-US" sz="3600" b="1" dirty="0">
                <a:latin typeface="Arial" panose="020B0604020202020204" pitchFamily="34" charset="0"/>
                <a:cs typeface="Arial" panose="020B0604020202020204" pitchFamily="34" charset="0"/>
              </a:rPr>
              <a:t> God,</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Father, Son and Holy Spirit,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you are mine and I am yours.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May it be so for ever.</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Let this covenant now made on earth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be fulfilled in heaven.  Amen.</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2297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632311"/>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Beloved in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again claim for ourselves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this covenant which God has made with his </a:t>
            </a:r>
            <a:r>
              <a:rPr lang="en-US" sz="3600" dirty="0" smtClean="0">
                <a:latin typeface="Arial" panose="020B0604020202020204" pitchFamily="34" charset="0"/>
                <a:cs typeface="Arial" panose="020B0604020202020204" pitchFamily="34" charset="0"/>
              </a:rPr>
              <a:t>	people</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take upon us the yoke of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This means that we are content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he appoint us our place and work,</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that he himself be our reward.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7802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416320"/>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Christ </a:t>
            </a:r>
            <a:r>
              <a:rPr lang="en-US" sz="3600" dirty="0">
                <a:latin typeface="Arial" panose="020B0604020202020204" pitchFamily="34" charset="0"/>
                <a:cs typeface="Arial" panose="020B0604020202020204" pitchFamily="34" charset="0"/>
              </a:rPr>
              <a:t>has many services to be done: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are easy, others are difficult;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bring </a:t>
            </a:r>
            <a:r>
              <a:rPr lang="en-US" sz="3600" dirty="0" err="1">
                <a:latin typeface="Arial" panose="020B0604020202020204" pitchFamily="34" charset="0"/>
                <a:cs typeface="Arial" panose="020B0604020202020204" pitchFamily="34" charset="0"/>
              </a:rPr>
              <a:t>honour</a:t>
            </a:r>
            <a:r>
              <a:rPr lang="en-US" sz="3600" dirty="0">
                <a:latin typeface="Arial" panose="020B0604020202020204" pitchFamily="34" charset="0"/>
                <a:cs typeface="Arial" panose="020B0604020202020204" pitchFamily="34" charset="0"/>
              </a:rPr>
              <a:t>, others bring reproach;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some are suitable to our natural inclinations and material interests,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others are contrary to both</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8868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970318"/>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 some we may please Christ and please 	ourselves;</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others we cannot please Christ except by </a:t>
            </a:r>
            <a:r>
              <a:rPr lang="en-US" sz="3600" dirty="0" smtClean="0">
                <a:latin typeface="Arial" panose="020B0604020202020204" pitchFamily="34" charset="0"/>
                <a:cs typeface="Arial" panose="020B0604020202020204" pitchFamily="34" charset="0"/>
              </a:rPr>
              <a:t>	denying </a:t>
            </a:r>
            <a:r>
              <a:rPr lang="en-US" sz="3600" dirty="0">
                <a:latin typeface="Arial" panose="020B0604020202020204" pitchFamily="34" charset="0"/>
                <a:cs typeface="Arial" panose="020B0604020202020204" pitchFamily="34" charset="0"/>
              </a:rPr>
              <a:t>ourselves.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Yet the power to do all these things is given to </a:t>
            </a:r>
            <a:r>
              <a:rPr lang="en-US" sz="3600" dirty="0" smtClean="0">
                <a:latin typeface="Arial" panose="020B0604020202020204" pitchFamily="34" charset="0"/>
                <a:cs typeface="Arial" panose="020B0604020202020204" pitchFamily="34" charset="0"/>
              </a:rPr>
              <a:t>	us </a:t>
            </a:r>
            <a:r>
              <a:rPr lang="en-US" sz="3600" dirty="0">
                <a:latin typeface="Arial" panose="020B0604020202020204" pitchFamily="34" charset="0"/>
                <a:cs typeface="Arial" panose="020B0604020202020204" pitchFamily="34" charset="0"/>
              </a:rPr>
              <a:t>in Christ,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strengthens us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6216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Therefore </a:t>
            </a:r>
            <a:r>
              <a:rPr lang="en-US" sz="3600" dirty="0">
                <a:latin typeface="Arial" panose="020B0604020202020204" pitchFamily="34" charset="0"/>
                <a:cs typeface="Arial" panose="020B0604020202020204" pitchFamily="34" charset="0"/>
              </a:rPr>
              <a:t>let us make this covenant of God </a:t>
            </a:r>
            <a:r>
              <a:rPr lang="en-US" sz="3600" dirty="0" smtClean="0">
                <a:latin typeface="Arial" panose="020B0604020202020204" pitchFamily="34" charset="0"/>
                <a:cs typeface="Arial" panose="020B0604020202020204" pitchFamily="34" charset="0"/>
              </a:rPr>
              <a:t>	our </a:t>
            </a:r>
            <a:r>
              <a:rPr lang="en-US" sz="3600" dirty="0">
                <a:latin typeface="Arial" panose="020B0604020202020204" pitchFamily="34" charset="0"/>
                <a:cs typeface="Arial" panose="020B0604020202020204" pitchFamily="34" charset="0"/>
              </a:rPr>
              <a:t>own.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give ourselves to him,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his promises and relying on his </a:t>
            </a:r>
            <a:r>
              <a:rPr lang="en-US" sz="3600" dirty="0" smtClean="0">
                <a:latin typeface="Arial" panose="020B0604020202020204" pitchFamily="34" charset="0"/>
                <a:cs typeface="Arial" panose="020B0604020202020204" pitchFamily="34" charset="0"/>
              </a:rPr>
              <a:t>	grace.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1947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Lord </a:t>
            </a:r>
            <a:r>
              <a:rPr lang="en-US" sz="3600" dirty="0">
                <a:latin typeface="Arial" panose="020B0604020202020204" pitchFamily="34" charset="0"/>
                <a:cs typeface="Arial" panose="020B0604020202020204" pitchFamily="34" charset="0"/>
              </a:rPr>
              <a:t>God, holy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since you have called us through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share in this gracious covenant,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take upon ourselves with joy the yoke of </a:t>
            </a:r>
            <a:r>
              <a:rPr lang="en-US" sz="3600" dirty="0" smtClean="0">
                <a:latin typeface="Arial" panose="020B0604020202020204" pitchFamily="34" charset="0"/>
                <a:cs typeface="Arial" panose="020B0604020202020204" pitchFamily="34" charset="0"/>
              </a:rPr>
              <a:t>	obedience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for love of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engage ourselves to seek and do your perfect </a:t>
            </a:r>
            <a:r>
              <a:rPr lang="en-US" sz="3600" dirty="0" smtClean="0">
                <a:latin typeface="Arial" panose="020B0604020202020204" pitchFamily="34" charset="0"/>
                <a:cs typeface="Arial" panose="020B0604020202020204" pitchFamily="34" charset="0"/>
              </a:rPr>
              <a:t>	will</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are no longer our own but yours.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8163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078313"/>
          </a:xfrm>
          <a:prstGeom prst="rect">
            <a:avLst/>
          </a:prstGeom>
        </p:spPr>
        <p:txBody>
          <a:bodyPr wrap="square">
            <a:spAutoFit/>
          </a:bodyPr>
          <a:lstStyle/>
          <a:p>
            <a:r>
              <a:rPr lang="en-US" sz="3600" b="1" dirty="0">
                <a:latin typeface="Arial" panose="020B0604020202020204" pitchFamily="34" charset="0"/>
                <a:cs typeface="Arial" panose="020B0604020202020204" pitchFamily="34" charset="0"/>
              </a:rPr>
              <a:t>I am no longer my own but yours.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Put me to what you will,</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rank me with whom you will;</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put me to doing,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put me to suffering;</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let me be employed for you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or laid aside for you,</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exalted for you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or brought low for you</a:t>
            </a:r>
            <a:r>
              <a:rPr lang="en-US" sz="3600" b="1" dirty="0" smtClean="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4521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970318"/>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let </a:t>
            </a:r>
            <a:r>
              <a:rPr lang="en-US" sz="3600" b="1" dirty="0">
                <a:latin typeface="Arial" panose="020B0604020202020204" pitchFamily="34" charset="0"/>
                <a:cs typeface="Arial" panose="020B0604020202020204" pitchFamily="34" charset="0"/>
              </a:rPr>
              <a:t>me be full,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let me be empty,</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let me have all things, </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let me have nothing;</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freely and wholeheartedly yield all things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to your pleasure and disposal.</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8663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3416320"/>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now, glorious and </a:t>
            </a:r>
            <a:r>
              <a:rPr lang="en-US" sz="3600" b="1" dirty="0" err="1">
                <a:latin typeface="Arial" panose="020B0604020202020204" pitchFamily="34" charset="0"/>
                <a:cs typeface="Arial" panose="020B0604020202020204" pitchFamily="34" charset="0"/>
              </a:rPr>
              <a:t>blessèd</a:t>
            </a:r>
            <a:r>
              <a:rPr lang="en-US" sz="3600" b="1" dirty="0">
                <a:latin typeface="Arial" panose="020B0604020202020204" pitchFamily="34" charset="0"/>
                <a:cs typeface="Arial" panose="020B0604020202020204" pitchFamily="34" charset="0"/>
              </a:rPr>
              <a:t> God,</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Father, Son and Holy Spirit,</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you are mine and I am yours.</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So be it.</a:t>
            </a:r>
            <a:endParaRPr lang="en-GB"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the covenant now made on earth,</a:t>
            </a:r>
            <a:endParaRPr lang="en-GB" sz="3600" b="1"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let it be ratified in heaven.  Amen.</a:t>
            </a:r>
            <a:endParaRPr lang="en-GB" sz="3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28866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5816977"/>
          </a:xfrm>
          <a:prstGeom prst="rect">
            <a:avLst/>
          </a:prstGeom>
        </p:spPr>
        <p:txBody>
          <a:bodyPr wrap="square">
            <a:spAutoFit/>
          </a:bodyPr>
          <a:lstStyle/>
          <a:p>
            <a:r>
              <a:rPr lang="en-GB" sz="2400" dirty="0" smtClean="0">
                <a:solidFill>
                  <a:srgbClr val="C00000"/>
                </a:solidFill>
                <a:latin typeface="Arial" panose="020B0604020202020204" pitchFamily="34" charset="0"/>
                <a:cs typeface="Arial" panose="020B0604020202020204" pitchFamily="34" charset="0"/>
              </a:rPr>
              <a:t>Silence, all seated</a:t>
            </a:r>
          </a:p>
          <a:p>
            <a:endParaRPr lang="en-GB" sz="2400" b="1" dirty="0" smtClean="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As we have entered this covenant not for ourselves alone, but as God’s servants and witnesses, let us pray for the Church and for the world.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Loving God, hear us as we pray for your holy </a:t>
            </a:r>
            <a:r>
              <a:rPr lang="en-US" sz="3600" dirty="0" smtClean="0">
                <a:latin typeface="Arial" panose="020B0604020202020204" pitchFamily="34" charset="0"/>
                <a:cs typeface="Arial" panose="020B0604020202020204" pitchFamily="34" charset="0"/>
              </a:rPr>
              <a:t>	catholic </a:t>
            </a:r>
            <a:r>
              <a:rPr lang="en-US" sz="3600" dirty="0">
                <a:latin typeface="Arial" panose="020B0604020202020204" pitchFamily="34" charset="0"/>
                <a:cs typeface="Arial" panose="020B0604020202020204" pitchFamily="34" charset="0"/>
              </a:rPr>
              <a:t>Church:</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make us all one, that the world may </a:t>
            </a:r>
            <a:r>
              <a:rPr lang="en-US" sz="3600" b="1" dirty="0" smtClean="0">
                <a:latin typeface="Arial" panose="020B0604020202020204" pitchFamily="34" charset="0"/>
                <a:cs typeface="Arial" panose="020B0604020202020204" pitchFamily="34" charset="0"/>
              </a:rPr>
              <a:t>	believe</a:t>
            </a:r>
            <a:r>
              <a:rPr lang="en-US" sz="3600" b="1" dirty="0">
                <a:latin typeface="Arial" panose="020B0604020202020204" pitchFamily="34" charset="0"/>
                <a:cs typeface="Arial" panose="020B0604020202020204" pitchFamily="34" charset="0"/>
              </a:rPr>
              <a:t>.</a:t>
            </a:r>
            <a:endParaRPr lang="en-GB" sz="3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480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4524315"/>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Inspire and lead all who govern and hold authority in the nations of the world: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establish justice and peace among all people.</a:t>
            </a:r>
            <a:endParaRPr lang="en-GB" sz="3600" dirty="0">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Have compassion on all who suffer from any sickness, grief or trouble:</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deliver them from their distress</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45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552633" cy="4893647"/>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praise you for all your saints who have entered your eternal glory: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bring us all to share in your heavenly kingdom.</a:t>
            </a:r>
            <a:endParaRPr lang="en-GB" sz="3600" dirty="0">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 in silence for our own needs and for those of others</a:t>
            </a:r>
            <a:r>
              <a:rPr lang="en-GB" sz="3600" dirty="0">
                <a:latin typeface="Arial" panose="020B0604020202020204" pitchFamily="34" charset="0"/>
                <a:cs typeface="Arial" panose="020B0604020202020204" pitchFamily="34" charset="0"/>
              </a:rPr>
              <a:t>…</a:t>
            </a:r>
          </a:p>
          <a:p>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Silence</a:t>
            </a:r>
            <a:endParaRPr lang="en-GB" sz="2400" i="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7570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783746" cy="3416320"/>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Lord </a:t>
            </a:r>
            <a:r>
              <a:rPr lang="en-US" sz="3600" dirty="0">
                <a:latin typeface="Arial" panose="020B0604020202020204" pitchFamily="34" charset="0"/>
                <a:cs typeface="Arial" panose="020B0604020202020204" pitchFamily="34" charset="0"/>
              </a:rPr>
              <a:t>our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have helped us by your grace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make these prayers,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you have promised through Christ our Lord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when two or three agree in his name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will grant what they ask</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8427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6" y="602901"/>
            <a:ext cx="9783746" cy="3416320"/>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now your servants’ prayers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according to their needs;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this world grant that we may truly know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in the world to come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graciously give us eternal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260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LORD’S SUPPER</a:t>
            </a:r>
          </a:p>
        </p:txBody>
      </p:sp>
    </p:spTree>
    <p:extLst>
      <p:ext uri="{BB962C8B-B14F-4D97-AF65-F5344CB8AC3E}">
        <p14:creationId xmlns:p14="http://schemas.microsoft.com/office/powerpoint/2010/main" val="35247686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ChangeArrowheads="1"/>
          </p:cNvSpPr>
          <p:nvPr/>
        </p:nvSpPr>
        <p:spPr bwMode="auto">
          <a:xfrm>
            <a:off x="2016125" y="852488"/>
            <a:ext cx="92837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a:solidFill>
                  <a:srgbClr val="C00000"/>
                </a:solidFill>
                <a:latin typeface="Arial" panose="020B0604020202020204" pitchFamily="34" charset="0"/>
                <a:cs typeface="Arial" panose="020B0604020202020204" pitchFamily="34" charset="0"/>
              </a:rPr>
              <a:t>The Peace</a:t>
            </a:r>
            <a:endParaRPr lang="en-GB" sz="2400" dirty="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Lord has made an everlasting covenant of peace with his people.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peace of the Lord be always with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also with you.</a:t>
            </a:r>
            <a:endParaRPr lang="en-GB" sz="3600" dirty="0">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people may greet one another in the name of Christ.</a:t>
            </a:r>
            <a:endParaRPr lang="en-GB" sz="2400" i="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970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ChangeArrowheads="1"/>
          </p:cNvSpPr>
          <p:nvPr/>
        </p:nvSpPr>
        <p:spPr bwMode="auto">
          <a:xfrm>
            <a:off x="5035550" y="2230438"/>
            <a:ext cx="1895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22334867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smtClean="0">
                <a:solidFill>
                  <a:srgbClr val="C00000"/>
                </a:solidFill>
              </a:rPr>
              <a:t>All stand</a:t>
            </a:r>
          </a:p>
          <a:p>
            <a:pPr>
              <a:lnSpc>
                <a:spcPct val="100000"/>
              </a:lnSpc>
              <a:spcBef>
                <a:spcPct val="0"/>
              </a:spcBef>
            </a:pPr>
            <a:r>
              <a:rPr lang="en-GB" altLang="en-US" sz="2400" smtClean="0">
                <a:solidFill>
                  <a:srgbClr val="C00000"/>
                </a:solidFill>
              </a:rPr>
              <a:t>The presiding minister leads the great prayer of thanksgiving: </a:t>
            </a:r>
          </a:p>
          <a:p>
            <a:pPr>
              <a:lnSpc>
                <a:spcPct val="100000"/>
              </a:lnSpc>
              <a:spcBef>
                <a:spcPct val="0"/>
              </a:spcBef>
            </a:pPr>
            <a:endParaRPr lang="en-GB" altLang="en-US" sz="2400" smtClean="0">
              <a:solidFill>
                <a:srgbClr val="FF0000"/>
              </a:solidFill>
            </a:endParaRPr>
          </a:p>
          <a:p>
            <a:pPr>
              <a:lnSpc>
                <a:spcPct val="100000"/>
              </a:lnSpc>
              <a:spcBef>
                <a:spcPct val="0"/>
              </a:spcBef>
            </a:pPr>
            <a:r>
              <a:rPr lang="en-GB" altLang="en-US" smtClean="0"/>
              <a:t>The Lord be with you.</a:t>
            </a:r>
          </a:p>
          <a:p>
            <a:pPr>
              <a:lnSpc>
                <a:spcPct val="100000"/>
              </a:lnSpc>
              <a:spcBef>
                <a:spcPct val="0"/>
              </a:spcBef>
            </a:pPr>
            <a:r>
              <a:rPr lang="en-GB" altLang="en-US" b="1" smtClean="0"/>
              <a:t>And also with you.</a:t>
            </a:r>
          </a:p>
          <a:p>
            <a:pPr>
              <a:lnSpc>
                <a:spcPct val="100000"/>
              </a:lnSpc>
              <a:spcBef>
                <a:spcPct val="0"/>
              </a:spcBef>
            </a:pPr>
            <a:r>
              <a:rPr lang="en-GB" altLang="en-US" smtClean="0"/>
              <a:t/>
            </a:r>
            <a:br>
              <a:rPr lang="en-GB" altLang="en-US" smtClean="0"/>
            </a:br>
            <a:r>
              <a:rPr lang="en-GB" altLang="en-US" smtClean="0"/>
              <a:t>Lift up your hearts.</a:t>
            </a:r>
          </a:p>
          <a:p>
            <a:pPr>
              <a:lnSpc>
                <a:spcPct val="100000"/>
              </a:lnSpc>
              <a:spcBef>
                <a:spcPct val="0"/>
              </a:spcBef>
            </a:pPr>
            <a:r>
              <a:rPr lang="en-GB" altLang="en-US" b="1" smtClean="0"/>
              <a:t>We lift them to the Lord.</a:t>
            </a:r>
          </a:p>
          <a:p>
            <a:pPr>
              <a:lnSpc>
                <a:spcPct val="100000"/>
              </a:lnSpc>
              <a:spcBef>
                <a:spcPct val="0"/>
              </a:spcBef>
            </a:pPr>
            <a:r>
              <a:rPr lang="en-GB" altLang="en-US" smtClean="0"/>
              <a:t/>
            </a:r>
            <a:br>
              <a:rPr lang="en-GB" altLang="en-US" smtClean="0"/>
            </a:br>
            <a:r>
              <a:rPr lang="en-GB" altLang="en-US" smtClean="0"/>
              <a:t>Let us give thanks to the Lord our God.</a:t>
            </a:r>
          </a:p>
          <a:p>
            <a:pPr>
              <a:lnSpc>
                <a:spcPct val="100000"/>
              </a:lnSpc>
              <a:spcBef>
                <a:spcPct val="0"/>
              </a:spcBef>
            </a:pPr>
            <a:r>
              <a:rPr lang="en-GB" altLang="en-US" b="1" smtClean="0"/>
              <a:t>It is right to give our thanks and praise.</a:t>
            </a:r>
          </a:p>
        </p:txBody>
      </p:sp>
    </p:spTree>
    <p:extLst>
      <p:ext uri="{BB962C8B-B14F-4D97-AF65-F5344CB8AC3E}">
        <p14:creationId xmlns:p14="http://schemas.microsoft.com/office/powerpoint/2010/main" val="21536342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God our Father, fountain of goodness,</a:t>
            </a:r>
            <a:endParaRPr lang="en-GB" dirty="0"/>
          </a:p>
          <a:p>
            <a:pPr>
              <a:lnSpc>
                <a:spcPct val="100000"/>
              </a:lnSpc>
              <a:spcBef>
                <a:spcPts val="0"/>
              </a:spcBef>
            </a:pPr>
            <a:r>
              <a:rPr lang="en-US" dirty="0"/>
              <a:t>creator of all that is,</a:t>
            </a:r>
            <a:endParaRPr lang="en-GB" dirty="0"/>
          </a:p>
          <a:p>
            <a:pPr>
              <a:lnSpc>
                <a:spcPct val="100000"/>
              </a:lnSpc>
              <a:spcBef>
                <a:spcPts val="0"/>
              </a:spcBef>
            </a:pPr>
            <a:r>
              <a:rPr lang="en-US" dirty="0"/>
              <a:t>you have made us in your own image.</a:t>
            </a:r>
            <a:endParaRPr lang="en-GB" dirty="0"/>
          </a:p>
          <a:p>
            <a:pPr>
              <a:lnSpc>
                <a:spcPct val="100000"/>
              </a:lnSpc>
              <a:spcBef>
                <a:spcPts val="0"/>
              </a:spcBef>
            </a:pPr>
            <a:r>
              <a:rPr lang="en-US" dirty="0"/>
              <a:t>You have given us life and reason,</a:t>
            </a:r>
            <a:endParaRPr lang="en-GB" dirty="0"/>
          </a:p>
          <a:p>
            <a:pPr>
              <a:lnSpc>
                <a:spcPct val="100000"/>
              </a:lnSpc>
              <a:spcBef>
                <a:spcPts val="0"/>
              </a:spcBef>
            </a:pPr>
            <a:r>
              <a:rPr lang="en-US" dirty="0"/>
              <a:t>and love for one another,</a:t>
            </a:r>
            <a:endParaRPr lang="en-GB" dirty="0"/>
          </a:p>
          <a:p>
            <a:pPr>
              <a:lnSpc>
                <a:spcPct val="100000"/>
              </a:lnSpc>
              <a:spcBef>
                <a:spcPts val="0"/>
              </a:spcBef>
            </a:pPr>
            <a:r>
              <a:rPr lang="en-US" dirty="0"/>
              <a:t>setting in our hearts a hunger for you.</a:t>
            </a:r>
            <a:endParaRPr lang="en-GB" dirty="0"/>
          </a:p>
          <a:p>
            <a:pPr>
              <a:lnSpc>
                <a:spcPct val="100000"/>
              </a:lnSpc>
              <a:spcBef>
                <a:spcPts val="0"/>
              </a:spcBef>
            </a:pPr>
            <a:r>
              <a:rPr lang="en-US" dirty="0"/>
              <a:t> </a:t>
            </a:r>
            <a:endParaRPr lang="en-GB" dirty="0"/>
          </a:p>
        </p:txBody>
      </p:sp>
    </p:spTree>
    <p:extLst>
      <p:ext uri="{BB962C8B-B14F-4D97-AF65-F5344CB8AC3E}">
        <p14:creationId xmlns:p14="http://schemas.microsoft.com/office/powerpoint/2010/main" val="558249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In </a:t>
            </a:r>
            <a:r>
              <a:rPr lang="en-US" dirty="0"/>
              <a:t>darkness you are our light,</a:t>
            </a:r>
            <a:endParaRPr lang="en-GB" dirty="0"/>
          </a:p>
          <a:p>
            <a:pPr>
              <a:lnSpc>
                <a:spcPct val="100000"/>
              </a:lnSpc>
              <a:spcBef>
                <a:spcPts val="0"/>
              </a:spcBef>
            </a:pPr>
            <a:r>
              <a:rPr lang="en-US" dirty="0"/>
              <a:t>in adversity and temptation our strength.</a:t>
            </a:r>
            <a:endParaRPr lang="en-GB" dirty="0"/>
          </a:p>
          <a:p>
            <a:pPr>
              <a:lnSpc>
                <a:spcPct val="100000"/>
              </a:lnSpc>
              <a:spcBef>
                <a:spcPts val="0"/>
              </a:spcBef>
            </a:pPr>
            <a:r>
              <a:rPr lang="en-US" dirty="0"/>
              <a:t>You bear patiently with our folly and sin,</a:t>
            </a:r>
            <a:endParaRPr lang="en-GB" dirty="0"/>
          </a:p>
          <a:p>
            <a:pPr>
              <a:lnSpc>
                <a:spcPct val="100000"/>
              </a:lnSpc>
              <a:spcBef>
                <a:spcPts val="0"/>
              </a:spcBef>
            </a:pPr>
            <a:r>
              <a:rPr lang="en-US" dirty="0"/>
              <a:t>granting us your law to guide us</a:t>
            </a:r>
            <a:endParaRPr lang="en-GB" dirty="0"/>
          </a:p>
          <a:p>
            <a:pPr>
              <a:lnSpc>
                <a:spcPct val="100000"/>
              </a:lnSpc>
              <a:spcBef>
                <a:spcPts val="0"/>
              </a:spcBef>
            </a:pPr>
            <a:r>
              <a:rPr lang="en-US" dirty="0"/>
              <a:t>and your prophets to renew our faith</a:t>
            </a:r>
            <a:r>
              <a:rPr lang="en-US" dirty="0" smtClean="0"/>
              <a:t>.</a:t>
            </a:r>
          </a:p>
          <a:p>
            <a:pPr>
              <a:lnSpc>
                <a:spcPct val="100000"/>
              </a:lnSpc>
              <a:spcBef>
                <a:spcPts val="0"/>
              </a:spcBef>
            </a:pPr>
            <a:r>
              <a:rPr lang="en-US" dirty="0" smtClean="0"/>
              <a:t> </a:t>
            </a:r>
            <a:endParaRPr lang="en-GB" dirty="0" smtClean="0"/>
          </a:p>
          <a:p>
            <a:pPr>
              <a:lnSpc>
                <a:spcPct val="100000"/>
              </a:lnSpc>
              <a:spcBef>
                <a:spcPts val="0"/>
              </a:spcBef>
            </a:pPr>
            <a:r>
              <a:rPr lang="en-US" dirty="0" smtClean="0"/>
              <a:t>In the fullness of time</a:t>
            </a:r>
            <a:endParaRPr lang="en-GB" dirty="0" smtClean="0"/>
          </a:p>
          <a:p>
            <a:pPr>
              <a:lnSpc>
                <a:spcPct val="100000"/>
              </a:lnSpc>
              <a:spcBef>
                <a:spcPts val="0"/>
              </a:spcBef>
            </a:pPr>
            <a:r>
              <a:rPr lang="en-US" dirty="0" smtClean="0"/>
              <a:t>you came to us in love and mercy</a:t>
            </a:r>
            <a:endParaRPr lang="en-GB" dirty="0" smtClean="0"/>
          </a:p>
          <a:p>
            <a:pPr>
              <a:lnSpc>
                <a:spcPct val="100000"/>
              </a:lnSpc>
              <a:spcBef>
                <a:spcPts val="0"/>
              </a:spcBef>
            </a:pPr>
            <a:r>
              <a:rPr lang="en-US" dirty="0" smtClean="0"/>
              <a:t>in Jesus Christ, your living Word,</a:t>
            </a:r>
            <a:endParaRPr lang="en-GB" dirty="0" smtClean="0"/>
          </a:p>
          <a:p>
            <a:pPr>
              <a:lnSpc>
                <a:spcPct val="100000"/>
              </a:lnSpc>
              <a:spcBef>
                <a:spcPts val="0"/>
              </a:spcBef>
            </a:pPr>
            <a:r>
              <a:rPr lang="en-US" dirty="0" smtClean="0"/>
              <a:t>full of grace and truth.</a:t>
            </a:r>
            <a:br>
              <a:rPr lang="en-US" dirty="0" smtClean="0"/>
            </a:br>
            <a:endParaRPr lang="en-GB" dirty="0"/>
          </a:p>
        </p:txBody>
      </p:sp>
    </p:spTree>
    <p:extLst>
      <p:ext uri="{BB962C8B-B14F-4D97-AF65-F5344CB8AC3E}">
        <p14:creationId xmlns:p14="http://schemas.microsoft.com/office/powerpoint/2010/main" val="7752361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He </a:t>
            </a:r>
            <a:r>
              <a:rPr lang="en-US" dirty="0"/>
              <a:t>lived among us,</a:t>
            </a:r>
            <a:endParaRPr lang="en-GB" dirty="0"/>
          </a:p>
          <a:p>
            <a:pPr>
              <a:lnSpc>
                <a:spcPct val="100000"/>
              </a:lnSpc>
              <a:spcBef>
                <a:spcPts val="0"/>
              </a:spcBef>
            </a:pPr>
            <a:r>
              <a:rPr lang="en-US" dirty="0"/>
              <a:t>declaring your forgiveness</a:t>
            </a:r>
            <a:endParaRPr lang="en-GB" dirty="0"/>
          </a:p>
          <a:p>
            <a:pPr>
              <a:lnSpc>
                <a:spcPct val="100000"/>
              </a:lnSpc>
              <a:spcBef>
                <a:spcPts val="0"/>
              </a:spcBef>
            </a:pPr>
            <a:r>
              <a:rPr lang="en-US" dirty="0"/>
              <a:t>and revealing your wisdom</a:t>
            </a:r>
            <a:endParaRPr lang="en-GB" dirty="0"/>
          </a:p>
          <a:p>
            <a:pPr>
              <a:lnSpc>
                <a:spcPct val="100000"/>
              </a:lnSpc>
              <a:spcBef>
                <a:spcPts val="0"/>
              </a:spcBef>
            </a:pPr>
            <a:r>
              <a:rPr lang="en-US" dirty="0"/>
              <a:t>in works of mercy and in his word of power.</a:t>
            </a:r>
            <a:endParaRPr lang="en-GB" dirty="0"/>
          </a:p>
          <a:p>
            <a:pPr>
              <a:lnSpc>
                <a:spcPct val="100000"/>
              </a:lnSpc>
              <a:spcBef>
                <a:spcPts val="0"/>
              </a:spcBef>
            </a:pPr>
            <a:r>
              <a:rPr lang="en-US" dirty="0"/>
              <a:t>For us he suffered and died upon the cross,</a:t>
            </a:r>
            <a:endParaRPr lang="en-GB" dirty="0"/>
          </a:p>
          <a:p>
            <a:pPr>
              <a:lnSpc>
                <a:spcPct val="100000"/>
              </a:lnSpc>
              <a:spcBef>
                <a:spcPts val="0"/>
              </a:spcBef>
            </a:pPr>
            <a:r>
              <a:rPr lang="en-US" dirty="0"/>
              <a:t>by death destroying death</a:t>
            </a:r>
            <a:r>
              <a:rPr lang="en-US" dirty="0" smtClean="0"/>
              <a:t>.</a:t>
            </a:r>
            <a:endParaRPr lang="en-GB" dirty="0"/>
          </a:p>
        </p:txBody>
      </p:sp>
    </p:spTree>
    <p:extLst>
      <p:ext uri="{BB962C8B-B14F-4D97-AF65-F5344CB8AC3E}">
        <p14:creationId xmlns:p14="http://schemas.microsoft.com/office/powerpoint/2010/main" val="28613170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You </a:t>
            </a:r>
            <a:r>
              <a:rPr lang="en-US" dirty="0"/>
              <a:t>raised him from the dead</a:t>
            </a:r>
            <a:endParaRPr lang="en-GB" dirty="0"/>
          </a:p>
          <a:p>
            <a:pPr>
              <a:lnSpc>
                <a:spcPct val="100000"/>
              </a:lnSpc>
              <a:spcBef>
                <a:spcPts val="0"/>
              </a:spcBef>
            </a:pPr>
            <a:r>
              <a:rPr lang="en-US" dirty="0"/>
              <a:t>and exalted him to your right hand on high.</a:t>
            </a:r>
            <a:endParaRPr lang="en-GB" dirty="0"/>
          </a:p>
          <a:p>
            <a:pPr>
              <a:lnSpc>
                <a:spcPct val="100000"/>
              </a:lnSpc>
              <a:spcBef>
                <a:spcPts val="0"/>
              </a:spcBef>
            </a:pPr>
            <a:r>
              <a:rPr lang="en-US" dirty="0"/>
              <a:t>Through him you sent your Holy Spirit</a:t>
            </a:r>
            <a:endParaRPr lang="en-GB" dirty="0"/>
          </a:p>
          <a:p>
            <a:pPr>
              <a:lnSpc>
                <a:spcPct val="100000"/>
              </a:lnSpc>
              <a:spcBef>
                <a:spcPts val="0"/>
              </a:spcBef>
            </a:pPr>
            <a:r>
              <a:rPr lang="en-US" dirty="0"/>
              <a:t>to be the life and light of your people,</a:t>
            </a:r>
            <a:endParaRPr lang="en-GB" dirty="0"/>
          </a:p>
          <a:p>
            <a:pPr>
              <a:lnSpc>
                <a:spcPct val="100000"/>
              </a:lnSpc>
              <a:spcBef>
                <a:spcPts val="0"/>
              </a:spcBef>
            </a:pPr>
            <a:r>
              <a:rPr lang="en-US" dirty="0"/>
              <a:t>gathered together in every time and place</a:t>
            </a:r>
            <a:endParaRPr lang="en-GB" dirty="0"/>
          </a:p>
          <a:p>
            <a:pPr>
              <a:lnSpc>
                <a:spcPct val="100000"/>
              </a:lnSpc>
              <a:spcBef>
                <a:spcPts val="0"/>
              </a:spcBef>
            </a:pPr>
            <a:r>
              <a:rPr lang="en-US" dirty="0"/>
              <a:t>to glorify your holy name.</a:t>
            </a:r>
            <a:endParaRPr lang="en-GB" dirty="0"/>
          </a:p>
        </p:txBody>
      </p:sp>
    </p:spTree>
    <p:extLst>
      <p:ext uri="{BB962C8B-B14F-4D97-AF65-F5344CB8AC3E}">
        <p14:creationId xmlns:p14="http://schemas.microsoft.com/office/powerpoint/2010/main" val="39466348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With them and all the company of heaven</a:t>
            </a:r>
            <a:endParaRPr lang="en-GB" dirty="0"/>
          </a:p>
          <a:p>
            <a:pPr>
              <a:lnSpc>
                <a:spcPct val="100000"/>
              </a:lnSpc>
              <a:spcBef>
                <a:spcPts val="0"/>
              </a:spcBef>
            </a:pPr>
            <a:r>
              <a:rPr lang="en-US" dirty="0"/>
              <a:t>we join in the unending hymn of praise:</a:t>
            </a:r>
            <a:endParaRPr lang="en-GB" dirty="0"/>
          </a:p>
          <a:p>
            <a:pPr>
              <a:lnSpc>
                <a:spcPct val="100000"/>
              </a:lnSpc>
              <a:spcBef>
                <a:spcPts val="0"/>
              </a:spcBef>
            </a:pPr>
            <a:r>
              <a:rPr lang="en-US" dirty="0"/>
              <a:t> </a:t>
            </a:r>
            <a:endParaRPr lang="en-GB" dirty="0"/>
          </a:p>
          <a:p>
            <a:pPr>
              <a:lnSpc>
                <a:spcPct val="100000"/>
              </a:lnSpc>
              <a:spcBef>
                <a:spcPts val="0"/>
              </a:spcBef>
            </a:pPr>
            <a:r>
              <a:rPr lang="en-US" b="1" dirty="0"/>
              <a:t>Holy, holy, holy Lord,</a:t>
            </a:r>
            <a:endParaRPr lang="en-GB" b="1" dirty="0"/>
          </a:p>
          <a:p>
            <a:pPr>
              <a:lnSpc>
                <a:spcPct val="100000"/>
              </a:lnSpc>
              <a:spcBef>
                <a:spcPts val="0"/>
              </a:spcBef>
            </a:pPr>
            <a:r>
              <a:rPr lang="en-US" b="1" dirty="0"/>
              <a:t>God of power and might,</a:t>
            </a:r>
            <a:endParaRPr lang="en-GB" b="1" dirty="0"/>
          </a:p>
          <a:p>
            <a:pPr>
              <a:lnSpc>
                <a:spcPct val="100000"/>
              </a:lnSpc>
              <a:spcBef>
                <a:spcPts val="0"/>
              </a:spcBef>
            </a:pPr>
            <a:r>
              <a:rPr lang="en-US" b="1" dirty="0"/>
              <a:t>heaven and earth are full of your glory.</a:t>
            </a:r>
            <a:endParaRPr lang="en-GB" b="1" dirty="0"/>
          </a:p>
          <a:p>
            <a:pPr>
              <a:lnSpc>
                <a:spcPct val="100000"/>
              </a:lnSpc>
              <a:spcBef>
                <a:spcPts val="0"/>
              </a:spcBef>
            </a:pPr>
            <a:r>
              <a:rPr lang="en-US" b="1" dirty="0"/>
              <a:t>Hosanna in the highest.</a:t>
            </a:r>
            <a:endParaRPr lang="en-GB" b="1" dirty="0"/>
          </a:p>
          <a:p>
            <a:pPr>
              <a:lnSpc>
                <a:spcPct val="100000"/>
              </a:lnSpc>
              <a:spcBef>
                <a:spcPts val="0"/>
              </a:spcBef>
            </a:pPr>
            <a:r>
              <a:rPr lang="en-US" b="1" dirty="0" err="1"/>
              <a:t>Blessèd</a:t>
            </a:r>
            <a:r>
              <a:rPr lang="en-US" b="1" dirty="0"/>
              <a:t> is he who comes in the name of </a:t>
            </a:r>
            <a:r>
              <a:rPr lang="en-US" b="1" dirty="0" smtClean="0"/>
              <a:t>	the </a:t>
            </a:r>
            <a:r>
              <a:rPr lang="en-US" b="1" dirty="0"/>
              <a:t>Lord.</a:t>
            </a:r>
            <a:endParaRPr lang="en-GB" b="1" dirty="0"/>
          </a:p>
          <a:p>
            <a:pPr>
              <a:lnSpc>
                <a:spcPct val="100000"/>
              </a:lnSpc>
              <a:spcBef>
                <a:spcPts val="0"/>
              </a:spcBef>
            </a:pPr>
            <a:r>
              <a:rPr lang="en-US" b="1" dirty="0"/>
              <a:t>Hosanna in the highest.</a:t>
            </a:r>
            <a:endParaRPr lang="en-GB" b="1" dirty="0"/>
          </a:p>
          <a:p>
            <a:pPr>
              <a:lnSpc>
                <a:spcPct val="100000"/>
              </a:lnSpc>
              <a:spcBef>
                <a:spcPts val="0"/>
              </a:spcBef>
            </a:pPr>
            <a:r>
              <a:rPr lang="en-US" dirty="0"/>
              <a:t> </a:t>
            </a:r>
            <a:endParaRPr lang="en-GB" dirty="0"/>
          </a:p>
        </p:txBody>
      </p:sp>
    </p:spTree>
    <p:extLst>
      <p:ext uri="{BB962C8B-B14F-4D97-AF65-F5344CB8AC3E}">
        <p14:creationId xmlns:p14="http://schemas.microsoft.com/office/powerpoint/2010/main" val="4951458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Holy God, pour out your Spirit</a:t>
            </a:r>
            <a:endParaRPr lang="en-GB" dirty="0"/>
          </a:p>
          <a:p>
            <a:pPr>
              <a:lnSpc>
                <a:spcPct val="100000"/>
              </a:lnSpc>
              <a:spcBef>
                <a:spcPts val="0"/>
              </a:spcBef>
            </a:pPr>
            <a:r>
              <a:rPr lang="en-US" dirty="0"/>
              <a:t>that these gifts of bread and wine</a:t>
            </a:r>
            <a:endParaRPr lang="en-GB" dirty="0"/>
          </a:p>
          <a:p>
            <a:pPr>
              <a:lnSpc>
                <a:spcPct val="100000"/>
              </a:lnSpc>
              <a:spcBef>
                <a:spcPts val="0"/>
              </a:spcBef>
            </a:pPr>
            <a:r>
              <a:rPr lang="en-US" dirty="0"/>
              <a:t>may be for us the body and blood</a:t>
            </a:r>
            <a:endParaRPr lang="en-GB" dirty="0"/>
          </a:p>
          <a:p>
            <a:pPr>
              <a:lnSpc>
                <a:spcPct val="100000"/>
              </a:lnSpc>
              <a:spcBef>
                <a:spcPts val="0"/>
              </a:spcBef>
            </a:pPr>
            <a:r>
              <a:rPr lang="en-US" dirty="0"/>
              <a:t>of your Son Jesus Christ our Lord,</a:t>
            </a:r>
            <a:endParaRPr lang="en-GB" dirty="0"/>
          </a:p>
          <a:p>
            <a:pPr>
              <a:lnSpc>
                <a:spcPct val="100000"/>
              </a:lnSpc>
              <a:spcBef>
                <a:spcPts val="0"/>
              </a:spcBef>
            </a:pPr>
            <a:r>
              <a:rPr lang="en-US" dirty="0"/>
              <a:t>who, on the night in which he was betrayed,</a:t>
            </a:r>
            <a:endParaRPr lang="en-GB" dirty="0"/>
          </a:p>
          <a:p>
            <a:pPr>
              <a:lnSpc>
                <a:spcPct val="100000"/>
              </a:lnSpc>
              <a:spcBef>
                <a:spcPts val="0"/>
              </a:spcBef>
            </a:pPr>
            <a:r>
              <a:rPr lang="en-US" dirty="0"/>
              <a:t>took bread, gave thanks, broke it,</a:t>
            </a:r>
            <a:endParaRPr lang="en-GB" dirty="0"/>
          </a:p>
          <a:p>
            <a:pPr>
              <a:lnSpc>
                <a:spcPct val="100000"/>
              </a:lnSpc>
              <a:spcBef>
                <a:spcPts val="0"/>
              </a:spcBef>
            </a:pPr>
            <a:r>
              <a:rPr lang="en-US" dirty="0"/>
              <a:t>and gave it to his disciples, saying,</a:t>
            </a:r>
            <a:endParaRPr lang="en-GB" dirty="0"/>
          </a:p>
          <a:p>
            <a:pPr>
              <a:lnSpc>
                <a:spcPct val="100000"/>
              </a:lnSpc>
              <a:spcBef>
                <a:spcPts val="0"/>
              </a:spcBef>
            </a:pPr>
            <a:r>
              <a:rPr lang="en-US" dirty="0"/>
              <a:t>‘Take this and eat it.</a:t>
            </a:r>
            <a:endParaRPr lang="en-GB" dirty="0"/>
          </a:p>
          <a:p>
            <a:pPr>
              <a:lnSpc>
                <a:spcPct val="100000"/>
              </a:lnSpc>
              <a:spcBef>
                <a:spcPts val="0"/>
              </a:spcBef>
            </a:pPr>
            <a:r>
              <a:rPr lang="en-US" dirty="0"/>
              <a:t>This is my body given for you.</a:t>
            </a:r>
            <a:endParaRPr lang="en-GB" dirty="0"/>
          </a:p>
          <a:p>
            <a:pPr>
              <a:lnSpc>
                <a:spcPct val="100000"/>
              </a:lnSpc>
              <a:spcBef>
                <a:spcPts val="0"/>
              </a:spcBef>
            </a:pPr>
            <a:r>
              <a:rPr lang="en-US" dirty="0"/>
              <a:t>Do this in remembrance of me.’</a:t>
            </a:r>
            <a:endParaRPr lang="en-GB" dirty="0"/>
          </a:p>
          <a:p>
            <a:pPr>
              <a:lnSpc>
                <a:spcPct val="100000"/>
              </a:lnSpc>
              <a:spcBef>
                <a:spcPts val="0"/>
              </a:spcBef>
            </a:pPr>
            <a:r>
              <a:rPr lang="en-US" dirty="0"/>
              <a:t> </a:t>
            </a:r>
            <a:endParaRPr lang="en-GB" dirty="0"/>
          </a:p>
        </p:txBody>
      </p:sp>
    </p:spTree>
    <p:extLst>
      <p:ext uri="{BB962C8B-B14F-4D97-AF65-F5344CB8AC3E}">
        <p14:creationId xmlns:p14="http://schemas.microsoft.com/office/powerpoint/2010/main" val="9862384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In </a:t>
            </a:r>
            <a:r>
              <a:rPr lang="en-US" dirty="0"/>
              <a:t>the same way, after supper,</a:t>
            </a:r>
            <a:endParaRPr lang="en-GB" dirty="0"/>
          </a:p>
          <a:p>
            <a:pPr>
              <a:lnSpc>
                <a:spcPct val="100000"/>
              </a:lnSpc>
              <a:spcBef>
                <a:spcPts val="0"/>
              </a:spcBef>
            </a:pPr>
            <a:r>
              <a:rPr lang="en-US" dirty="0"/>
              <a:t>he took the cup, gave thanks,</a:t>
            </a:r>
            <a:endParaRPr lang="en-GB" dirty="0"/>
          </a:p>
          <a:p>
            <a:pPr>
              <a:lnSpc>
                <a:spcPct val="100000"/>
              </a:lnSpc>
              <a:spcBef>
                <a:spcPts val="0"/>
              </a:spcBef>
            </a:pPr>
            <a:r>
              <a:rPr lang="en-US" dirty="0"/>
              <a:t>and gave it to them, saying,</a:t>
            </a:r>
            <a:endParaRPr lang="en-GB" dirty="0"/>
          </a:p>
          <a:p>
            <a:pPr>
              <a:lnSpc>
                <a:spcPct val="100000"/>
              </a:lnSpc>
              <a:spcBef>
                <a:spcPts val="0"/>
              </a:spcBef>
            </a:pPr>
            <a:r>
              <a:rPr lang="en-US" dirty="0" smtClean="0"/>
              <a:t>‘</a:t>
            </a:r>
            <a:r>
              <a:rPr lang="en-US" dirty="0"/>
              <a:t>Drink from it, all of you.</a:t>
            </a:r>
            <a:endParaRPr lang="en-GB" dirty="0"/>
          </a:p>
          <a:p>
            <a:pPr>
              <a:lnSpc>
                <a:spcPct val="100000"/>
              </a:lnSpc>
              <a:spcBef>
                <a:spcPts val="0"/>
              </a:spcBef>
            </a:pPr>
            <a:r>
              <a:rPr lang="en-US" dirty="0"/>
              <a:t>This is my blood of the new covenant,</a:t>
            </a:r>
            <a:endParaRPr lang="en-GB" dirty="0"/>
          </a:p>
          <a:p>
            <a:pPr>
              <a:lnSpc>
                <a:spcPct val="100000"/>
              </a:lnSpc>
              <a:spcBef>
                <a:spcPts val="0"/>
              </a:spcBef>
            </a:pPr>
            <a:r>
              <a:rPr lang="en-US" dirty="0"/>
              <a:t>poured out for you and for many,</a:t>
            </a:r>
            <a:endParaRPr lang="en-GB" dirty="0"/>
          </a:p>
          <a:p>
            <a:pPr>
              <a:lnSpc>
                <a:spcPct val="100000"/>
              </a:lnSpc>
              <a:spcBef>
                <a:spcPts val="0"/>
              </a:spcBef>
            </a:pPr>
            <a:r>
              <a:rPr lang="en-US" dirty="0"/>
              <a:t>for the forgiveness of sins.</a:t>
            </a:r>
            <a:endParaRPr lang="en-GB" dirty="0"/>
          </a:p>
          <a:p>
            <a:pPr>
              <a:lnSpc>
                <a:spcPct val="100000"/>
              </a:lnSpc>
              <a:spcBef>
                <a:spcPts val="0"/>
              </a:spcBef>
            </a:pPr>
            <a:r>
              <a:rPr lang="en-US" dirty="0"/>
              <a:t>Do this, whenever you drink it,</a:t>
            </a:r>
            <a:endParaRPr lang="en-GB" dirty="0"/>
          </a:p>
          <a:p>
            <a:pPr>
              <a:lnSpc>
                <a:spcPct val="100000"/>
              </a:lnSpc>
              <a:spcBef>
                <a:spcPts val="0"/>
              </a:spcBef>
            </a:pPr>
            <a:r>
              <a:rPr lang="en-US" dirty="0"/>
              <a:t>in remembrance of me.’</a:t>
            </a:r>
            <a:endParaRPr lang="en-GB" dirty="0"/>
          </a:p>
        </p:txBody>
      </p:sp>
    </p:spTree>
    <p:extLst>
      <p:ext uri="{BB962C8B-B14F-4D97-AF65-F5344CB8AC3E}">
        <p14:creationId xmlns:p14="http://schemas.microsoft.com/office/powerpoint/2010/main" val="20799691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a:t>Christ has died.</a:t>
            </a:r>
            <a:endParaRPr lang="en-GB" b="1" dirty="0"/>
          </a:p>
          <a:p>
            <a:pPr>
              <a:lnSpc>
                <a:spcPct val="100000"/>
              </a:lnSpc>
              <a:spcBef>
                <a:spcPts val="0"/>
              </a:spcBef>
            </a:pPr>
            <a:r>
              <a:rPr lang="en-US" b="1" dirty="0"/>
              <a:t>Christ is risen.</a:t>
            </a:r>
            <a:endParaRPr lang="en-GB" b="1" dirty="0"/>
          </a:p>
          <a:p>
            <a:pPr>
              <a:lnSpc>
                <a:spcPct val="100000"/>
              </a:lnSpc>
              <a:spcBef>
                <a:spcPts val="0"/>
              </a:spcBef>
            </a:pPr>
            <a:r>
              <a:rPr lang="en-US" b="1" dirty="0"/>
              <a:t>Christ will come again.</a:t>
            </a:r>
            <a:endParaRPr lang="en-GB" b="1" dirty="0"/>
          </a:p>
          <a:p>
            <a:pPr>
              <a:lnSpc>
                <a:spcPct val="100000"/>
              </a:lnSpc>
              <a:spcBef>
                <a:spcPts val="0"/>
              </a:spcBef>
            </a:pPr>
            <a:r>
              <a:rPr lang="en-US" dirty="0"/>
              <a:t> </a:t>
            </a:r>
            <a:endParaRPr lang="en-GB" dirty="0"/>
          </a:p>
          <a:p>
            <a:pPr>
              <a:lnSpc>
                <a:spcPct val="100000"/>
              </a:lnSpc>
              <a:spcBef>
                <a:spcPts val="0"/>
              </a:spcBef>
            </a:pPr>
            <a:r>
              <a:rPr lang="en-US" dirty="0"/>
              <a:t>And so, Lord, we obey his command</a:t>
            </a:r>
            <a:endParaRPr lang="en-GB" dirty="0"/>
          </a:p>
          <a:p>
            <a:pPr>
              <a:lnSpc>
                <a:spcPct val="100000"/>
              </a:lnSpc>
              <a:spcBef>
                <a:spcPts val="0"/>
              </a:spcBef>
            </a:pPr>
            <a:r>
              <a:rPr lang="en-US" dirty="0"/>
              <a:t>with this bread and this cup,</a:t>
            </a:r>
            <a:endParaRPr lang="en-GB" dirty="0"/>
          </a:p>
          <a:p>
            <a:pPr>
              <a:lnSpc>
                <a:spcPct val="100000"/>
              </a:lnSpc>
              <a:spcBef>
                <a:spcPts val="0"/>
              </a:spcBef>
            </a:pPr>
            <a:r>
              <a:rPr lang="en-US" dirty="0"/>
              <a:t>by which we recall his death and resurrection,</a:t>
            </a:r>
            <a:endParaRPr lang="en-GB" dirty="0"/>
          </a:p>
          <a:p>
            <a:pPr>
              <a:lnSpc>
                <a:spcPct val="100000"/>
              </a:lnSpc>
              <a:spcBef>
                <a:spcPts val="0"/>
              </a:spcBef>
            </a:pPr>
            <a:r>
              <a:rPr lang="en-US" dirty="0"/>
              <a:t>the source of our life and salvation</a:t>
            </a:r>
            <a:r>
              <a:rPr lang="en-US" dirty="0" smtClean="0"/>
              <a:t>.</a:t>
            </a:r>
            <a:endParaRPr lang="en-GB" dirty="0"/>
          </a:p>
        </p:txBody>
      </p:sp>
    </p:spTree>
    <p:extLst>
      <p:ext uri="{BB962C8B-B14F-4D97-AF65-F5344CB8AC3E}">
        <p14:creationId xmlns:p14="http://schemas.microsoft.com/office/powerpoint/2010/main" val="41404938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Grant </a:t>
            </a:r>
            <a:r>
              <a:rPr lang="en-US" dirty="0"/>
              <a:t>that we, who share in this holy </a:t>
            </a:r>
            <a:r>
              <a:rPr lang="en-US" dirty="0" smtClean="0"/>
              <a:t>	sacrament</a:t>
            </a:r>
            <a:r>
              <a:rPr lang="en-US" dirty="0"/>
              <a:t>,</a:t>
            </a:r>
            <a:endParaRPr lang="en-GB" dirty="0"/>
          </a:p>
          <a:p>
            <a:pPr>
              <a:lnSpc>
                <a:spcPct val="100000"/>
              </a:lnSpc>
              <a:spcBef>
                <a:spcPts val="0"/>
              </a:spcBef>
            </a:pPr>
            <a:r>
              <a:rPr lang="en-US" dirty="0"/>
              <a:t>may be united by your Spirit</a:t>
            </a:r>
            <a:endParaRPr lang="en-GB" dirty="0"/>
          </a:p>
          <a:p>
            <a:pPr>
              <a:lnSpc>
                <a:spcPct val="100000"/>
              </a:lnSpc>
              <a:spcBef>
                <a:spcPts val="0"/>
              </a:spcBef>
            </a:pPr>
            <a:r>
              <a:rPr lang="en-US" dirty="0"/>
              <a:t>and grow into perfect love.</a:t>
            </a:r>
            <a:endParaRPr lang="en-GB" dirty="0"/>
          </a:p>
          <a:p>
            <a:pPr>
              <a:lnSpc>
                <a:spcPct val="100000"/>
              </a:lnSpc>
              <a:spcBef>
                <a:spcPts val="0"/>
              </a:spcBef>
            </a:pPr>
            <a:r>
              <a:rPr lang="en-US" dirty="0"/>
              <a:t> </a:t>
            </a:r>
            <a:endParaRPr lang="en-GB" dirty="0"/>
          </a:p>
          <a:p>
            <a:pPr>
              <a:lnSpc>
                <a:spcPct val="100000"/>
              </a:lnSpc>
              <a:spcBef>
                <a:spcPts val="0"/>
              </a:spcBef>
            </a:pPr>
            <a:r>
              <a:rPr lang="en-US" dirty="0"/>
              <a:t>Bring us,</a:t>
            </a:r>
            <a:endParaRPr lang="en-GB" dirty="0"/>
          </a:p>
          <a:p>
            <a:pPr>
              <a:lnSpc>
                <a:spcPct val="100000"/>
              </a:lnSpc>
              <a:spcBef>
                <a:spcPts val="0"/>
              </a:spcBef>
            </a:pPr>
            <a:r>
              <a:rPr lang="en-US" dirty="0"/>
              <a:t>with those who have done your will in every </a:t>
            </a:r>
            <a:r>
              <a:rPr lang="en-US" dirty="0" smtClean="0"/>
              <a:t>	age</a:t>
            </a:r>
            <a:r>
              <a:rPr lang="en-US" dirty="0"/>
              <a:t>,</a:t>
            </a:r>
            <a:endParaRPr lang="en-GB" dirty="0"/>
          </a:p>
          <a:p>
            <a:pPr>
              <a:lnSpc>
                <a:spcPct val="100000"/>
              </a:lnSpc>
              <a:spcBef>
                <a:spcPts val="0"/>
              </a:spcBef>
            </a:pPr>
            <a:r>
              <a:rPr lang="en-US" dirty="0"/>
              <a:t>into the light of your presence</a:t>
            </a:r>
            <a:endParaRPr lang="en-GB" dirty="0"/>
          </a:p>
          <a:p>
            <a:pPr>
              <a:lnSpc>
                <a:spcPct val="100000"/>
              </a:lnSpc>
              <a:spcBef>
                <a:spcPts val="0"/>
              </a:spcBef>
            </a:pPr>
            <a:r>
              <a:rPr lang="en-US" dirty="0"/>
              <a:t>and the joy of your kingdom.</a:t>
            </a:r>
            <a:endParaRPr lang="en-GB" dirty="0"/>
          </a:p>
          <a:p>
            <a:pPr>
              <a:lnSpc>
                <a:spcPct val="100000"/>
              </a:lnSpc>
              <a:spcBef>
                <a:spcPts val="0"/>
              </a:spcBef>
            </a:pPr>
            <a:r>
              <a:rPr lang="en-US" dirty="0"/>
              <a:t> </a:t>
            </a:r>
            <a:endParaRPr lang="en-GB" b="1" dirty="0"/>
          </a:p>
        </p:txBody>
      </p:sp>
    </p:spTree>
    <p:extLst>
      <p:ext uri="{BB962C8B-B14F-4D97-AF65-F5344CB8AC3E}">
        <p14:creationId xmlns:p14="http://schemas.microsoft.com/office/powerpoint/2010/main" val="13503935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smtClean="0"/>
              <a:t>Through </a:t>
            </a:r>
            <a:r>
              <a:rPr lang="en-US" b="1" dirty="0"/>
              <a:t>Christ, with Christ, in Christ,</a:t>
            </a:r>
            <a:endParaRPr lang="en-GB" b="1" dirty="0"/>
          </a:p>
          <a:p>
            <a:pPr>
              <a:lnSpc>
                <a:spcPct val="100000"/>
              </a:lnSpc>
              <a:spcBef>
                <a:spcPts val="0"/>
              </a:spcBef>
            </a:pPr>
            <a:r>
              <a:rPr lang="en-US" b="1" dirty="0"/>
              <a:t>in the power of the Holy Spirit,</a:t>
            </a:r>
            <a:endParaRPr lang="en-GB" b="1" dirty="0"/>
          </a:p>
          <a:p>
            <a:pPr>
              <a:lnSpc>
                <a:spcPct val="100000"/>
              </a:lnSpc>
              <a:spcBef>
                <a:spcPts val="0"/>
              </a:spcBef>
            </a:pPr>
            <a:r>
              <a:rPr lang="en-US" b="1" dirty="0"/>
              <a:t>we worship you in songs of everlasting </a:t>
            </a:r>
            <a:r>
              <a:rPr lang="en-US" b="1" dirty="0" smtClean="0"/>
              <a:t>	praise</a:t>
            </a:r>
            <a:r>
              <a:rPr lang="en-US" b="1" dirty="0"/>
              <a:t>.</a:t>
            </a:r>
            <a:endParaRPr lang="en-GB" b="1" dirty="0"/>
          </a:p>
          <a:p>
            <a:pPr>
              <a:lnSpc>
                <a:spcPct val="100000"/>
              </a:lnSpc>
              <a:spcBef>
                <a:spcPts val="0"/>
              </a:spcBef>
            </a:pPr>
            <a:r>
              <a:rPr lang="en-US" b="1" dirty="0"/>
              <a:t>Blessing and </a:t>
            </a:r>
            <a:r>
              <a:rPr lang="en-US" b="1" dirty="0" err="1"/>
              <a:t>honour</a:t>
            </a:r>
            <a:r>
              <a:rPr lang="en-US" b="1" dirty="0"/>
              <a:t> and glory and power</a:t>
            </a:r>
            <a:endParaRPr lang="en-GB" b="1" dirty="0"/>
          </a:p>
          <a:p>
            <a:pPr>
              <a:lnSpc>
                <a:spcPct val="100000"/>
              </a:lnSpc>
              <a:spcBef>
                <a:spcPts val="0"/>
              </a:spcBef>
            </a:pPr>
            <a:r>
              <a:rPr lang="en-US" b="1" dirty="0"/>
              <a:t>be yours for ever and ever. Amen.</a:t>
            </a:r>
            <a:endParaRPr lang="en-GB" b="1" dirty="0"/>
          </a:p>
        </p:txBody>
      </p:sp>
    </p:spTree>
    <p:extLst>
      <p:ext uri="{BB962C8B-B14F-4D97-AF65-F5344CB8AC3E}">
        <p14:creationId xmlns:p14="http://schemas.microsoft.com/office/powerpoint/2010/main" val="42858048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We say together the prayer that Jesus </a:t>
            </a:r>
          </a:p>
          <a:p>
            <a:pPr>
              <a:lnSpc>
                <a:spcPct val="100000"/>
              </a:lnSpc>
              <a:spcBef>
                <a:spcPct val="0"/>
              </a:spcBef>
            </a:pPr>
            <a:r>
              <a:rPr lang="en-GB" altLang="en-US" dirty="0"/>
              <a:t>gave us:	</a:t>
            </a:r>
          </a:p>
          <a:p>
            <a:pPr>
              <a:lnSpc>
                <a:spcPct val="100000"/>
              </a:lnSpc>
              <a:spcBef>
                <a:spcPct val="0"/>
              </a:spcBef>
            </a:pPr>
            <a:endParaRPr lang="en-GB" altLang="en-US" b="1" dirty="0"/>
          </a:p>
          <a:p>
            <a:pPr>
              <a:lnSpc>
                <a:spcPct val="100000"/>
              </a:lnSpc>
              <a:spcBef>
                <a:spcPct val="0"/>
              </a:spcBef>
            </a:pPr>
            <a:r>
              <a:rPr lang="en-GB" altLang="en-US" b="1" dirty="0"/>
              <a:t>Our Father in heaven,</a:t>
            </a:r>
          </a:p>
          <a:p>
            <a:pPr>
              <a:lnSpc>
                <a:spcPct val="100000"/>
              </a:lnSpc>
              <a:spcBef>
                <a:spcPct val="0"/>
              </a:spcBef>
            </a:pPr>
            <a:r>
              <a:rPr lang="en-GB" altLang="en-US" b="1" dirty="0"/>
              <a:t>hallowed be your Name,</a:t>
            </a:r>
          </a:p>
          <a:p>
            <a:pPr>
              <a:lnSpc>
                <a:spcPct val="100000"/>
              </a:lnSpc>
              <a:spcBef>
                <a:spcPct val="0"/>
              </a:spcBef>
            </a:pPr>
            <a:r>
              <a:rPr lang="en-GB" altLang="en-US" b="1" dirty="0"/>
              <a:t>your kingdom come,</a:t>
            </a:r>
          </a:p>
          <a:p>
            <a:pPr>
              <a:lnSpc>
                <a:spcPct val="100000"/>
              </a:lnSpc>
              <a:spcBef>
                <a:spcPct val="0"/>
              </a:spcBef>
            </a:pPr>
            <a:r>
              <a:rPr lang="en-GB" altLang="en-US" b="1" dirty="0"/>
              <a:t>your will be done,</a:t>
            </a:r>
          </a:p>
          <a:p>
            <a:pPr>
              <a:lnSpc>
                <a:spcPct val="100000"/>
              </a:lnSpc>
              <a:spcBef>
                <a:spcPct val="0"/>
              </a:spcBef>
            </a:pPr>
            <a:r>
              <a:rPr lang="en-GB" altLang="en-US" b="1" dirty="0"/>
              <a:t>on earth as in heaven.</a:t>
            </a:r>
          </a:p>
        </p:txBody>
      </p:sp>
    </p:spTree>
    <p:extLst>
      <p:ext uri="{BB962C8B-B14F-4D97-AF65-F5344CB8AC3E}">
        <p14:creationId xmlns:p14="http://schemas.microsoft.com/office/powerpoint/2010/main" val="14207350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today our daily bread.</a:t>
            </a:r>
          </a:p>
          <a:p>
            <a:pPr>
              <a:lnSpc>
                <a:spcPct val="100000"/>
              </a:lnSpc>
              <a:spcBef>
                <a:spcPct val="0"/>
              </a:spcBef>
            </a:pPr>
            <a:r>
              <a:rPr lang="en-GB" altLang="en-US" b="1" dirty="0"/>
              <a:t>Forgive us our sins</a:t>
            </a:r>
          </a:p>
          <a:p>
            <a:pPr>
              <a:lnSpc>
                <a:spcPct val="100000"/>
              </a:lnSpc>
              <a:spcBef>
                <a:spcPct val="0"/>
              </a:spcBef>
            </a:pPr>
            <a:r>
              <a:rPr lang="en-GB" altLang="en-US" b="1" dirty="0"/>
              <a:t>as we forgive those who sin against us.</a:t>
            </a:r>
          </a:p>
          <a:p>
            <a:pPr>
              <a:lnSpc>
                <a:spcPct val="100000"/>
              </a:lnSpc>
              <a:spcBef>
                <a:spcPct val="0"/>
              </a:spcBef>
            </a:pPr>
            <a:r>
              <a:rPr lang="en-GB" altLang="en-US" b="1" dirty="0"/>
              <a:t>Save us from the time of trial	</a:t>
            </a:r>
          </a:p>
          <a:p>
            <a:pPr>
              <a:lnSpc>
                <a:spcPct val="100000"/>
              </a:lnSpc>
              <a:spcBef>
                <a:spcPct val="0"/>
              </a:spcBef>
            </a:pPr>
            <a:r>
              <a:rPr lang="en-GB" altLang="en-US" b="1" dirty="0"/>
              <a:t>and deliver us from evil.</a:t>
            </a:r>
          </a:p>
          <a:p>
            <a:pPr>
              <a:lnSpc>
                <a:spcPct val="100000"/>
              </a:lnSpc>
              <a:spcBef>
                <a:spcPct val="0"/>
              </a:spcBef>
            </a:pPr>
            <a:r>
              <a:rPr lang="en-GB" altLang="en-US" b="1" dirty="0"/>
              <a:t>For the kingdom, the power and the glory </a:t>
            </a:r>
            <a:br>
              <a:rPr lang="en-GB" altLang="en-US" b="1" dirty="0"/>
            </a:br>
            <a:r>
              <a:rPr lang="en-GB" altLang="en-US" b="1" dirty="0"/>
              <a:t>	are yours,		</a:t>
            </a:r>
          </a:p>
          <a:p>
            <a:pPr>
              <a:lnSpc>
                <a:spcPct val="100000"/>
              </a:lnSpc>
              <a:spcBef>
                <a:spcPct val="0"/>
              </a:spcBef>
            </a:pPr>
            <a:r>
              <a:rPr lang="en-GB" altLang="en-US" b="1" dirty="0"/>
              <a:t>now and for ever. Amen. </a:t>
            </a:r>
            <a:endParaRPr lang="en-US" altLang="en-US" b="1" dirty="0"/>
          </a:p>
        </p:txBody>
      </p:sp>
    </p:spTree>
    <p:extLst>
      <p:ext uri="{BB962C8B-B14F-4D97-AF65-F5344CB8AC3E}">
        <p14:creationId xmlns:p14="http://schemas.microsoft.com/office/powerpoint/2010/main" val="16054943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As our Saviour taught his disciples, we pray:</a:t>
            </a:r>
          </a:p>
          <a:p>
            <a:pPr>
              <a:lnSpc>
                <a:spcPct val="100000"/>
              </a:lnSpc>
              <a:spcBef>
                <a:spcPct val="0"/>
              </a:spcBef>
            </a:pPr>
            <a:r>
              <a:rPr lang="en-GB" altLang="en-US" b="1" dirty="0"/>
              <a:t/>
            </a:r>
            <a:br>
              <a:rPr lang="en-GB" altLang="en-US" b="1" dirty="0"/>
            </a:br>
            <a:r>
              <a:rPr lang="en-GB" altLang="en-US" b="1" dirty="0"/>
              <a:t>Our Father, who art in heaven,</a:t>
            </a:r>
          </a:p>
          <a:p>
            <a:pPr>
              <a:lnSpc>
                <a:spcPct val="100000"/>
              </a:lnSpc>
              <a:spcBef>
                <a:spcPct val="0"/>
              </a:spcBef>
            </a:pPr>
            <a:r>
              <a:rPr lang="en-GB" altLang="en-US" b="1" dirty="0"/>
              <a:t>hallowed be thy Name;</a:t>
            </a:r>
          </a:p>
          <a:p>
            <a:pPr>
              <a:lnSpc>
                <a:spcPct val="100000"/>
              </a:lnSpc>
              <a:spcBef>
                <a:spcPct val="0"/>
              </a:spcBef>
            </a:pPr>
            <a:r>
              <a:rPr lang="en-GB" altLang="en-US" b="1" dirty="0"/>
              <a:t>thy kingdom come;</a:t>
            </a:r>
          </a:p>
          <a:p>
            <a:pPr>
              <a:lnSpc>
                <a:spcPct val="100000"/>
              </a:lnSpc>
              <a:spcBef>
                <a:spcPct val="0"/>
              </a:spcBef>
            </a:pPr>
            <a:r>
              <a:rPr lang="en-GB" altLang="en-US" b="1" dirty="0"/>
              <a:t>thy will be done;</a:t>
            </a:r>
          </a:p>
          <a:p>
            <a:pPr>
              <a:lnSpc>
                <a:spcPct val="100000"/>
              </a:lnSpc>
              <a:spcBef>
                <a:spcPct val="0"/>
              </a:spcBef>
            </a:pPr>
            <a:r>
              <a:rPr lang="en-GB" altLang="en-US" b="1" dirty="0"/>
              <a:t>on earth as it is in heaven.</a:t>
            </a:r>
          </a:p>
          <a:p>
            <a:pPr>
              <a:lnSpc>
                <a:spcPct val="100000"/>
              </a:lnSpc>
              <a:spcBef>
                <a:spcPct val="0"/>
              </a:spcBef>
            </a:pPr>
            <a:endParaRPr lang="en-US" altLang="en-US" dirty="0"/>
          </a:p>
        </p:txBody>
      </p:sp>
    </p:spTree>
    <p:extLst>
      <p:ext uri="{BB962C8B-B14F-4D97-AF65-F5344CB8AC3E}">
        <p14:creationId xmlns:p14="http://schemas.microsoft.com/office/powerpoint/2010/main" val="20726653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this day our daily bread.</a:t>
            </a:r>
          </a:p>
          <a:p>
            <a:pPr>
              <a:lnSpc>
                <a:spcPct val="100000"/>
              </a:lnSpc>
              <a:spcBef>
                <a:spcPct val="0"/>
              </a:spcBef>
            </a:pPr>
            <a:r>
              <a:rPr lang="en-GB" altLang="en-US" b="1" dirty="0"/>
              <a:t>And forgive us our trespasses,</a:t>
            </a:r>
          </a:p>
          <a:p>
            <a:pPr>
              <a:lnSpc>
                <a:spcPct val="100000"/>
              </a:lnSpc>
              <a:spcBef>
                <a:spcPct val="0"/>
              </a:spcBef>
            </a:pPr>
            <a:r>
              <a:rPr lang="en-GB" altLang="en-US" b="1" dirty="0"/>
              <a:t>as we forgive those who trespass </a:t>
            </a:r>
          </a:p>
          <a:p>
            <a:pPr>
              <a:lnSpc>
                <a:spcPct val="100000"/>
              </a:lnSpc>
              <a:spcBef>
                <a:spcPct val="0"/>
              </a:spcBef>
            </a:pPr>
            <a:r>
              <a:rPr lang="en-GB" altLang="en-US" b="1" dirty="0"/>
              <a:t>	against us.</a:t>
            </a:r>
          </a:p>
          <a:p>
            <a:pPr>
              <a:lnSpc>
                <a:spcPct val="100000"/>
              </a:lnSpc>
              <a:spcBef>
                <a:spcPct val="0"/>
              </a:spcBef>
            </a:pPr>
            <a:r>
              <a:rPr lang="en-GB" altLang="en-US" b="1" dirty="0"/>
              <a:t>And lead us not into temptation;</a:t>
            </a:r>
          </a:p>
          <a:p>
            <a:pPr>
              <a:lnSpc>
                <a:spcPct val="100000"/>
              </a:lnSpc>
              <a:spcBef>
                <a:spcPct val="0"/>
              </a:spcBef>
            </a:pPr>
            <a:r>
              <a:rPr lang="en-GB" altLang="en-US" b="1" dirty="0"/>
              <a:t>but deliver us from evil.</a:t>
            </a:r>
          </a:p>
          <a:p>
            <a:pPr>
              <a:lnSpc>
                <a:spcPct val="100000"/>
              </a:lnSpc>
              <a:spcBef>
                <a:spcPct val="0"/>
              </a:spcBef>
            </a:pPr>
            <a:r>
              <a:rPr lang="en-GB" altLang="en-US" b="1" dirty="0"/>
              <a:t>For thine is the kingdom, the power, </a:t>
            </a:r>
            <a:br>
              <a:rPr lang="en-GB" altLang="en-US" b="1" dirty="0"/>
            </a:br>
            <a:r>
              <a:rPr lang="en-GB" altLang="en-US" b="1" dirty="0"/>
              <a:t>	and the glory,</a:t>
            </a:r>
          </a:p>
          <a:p>
            <a:pPr>
              <a:lnSpc>
                <a:spcPct val="100000"/>
              </a:lnSpc>
              <a:spcBef>
                <a:spcPct val="0"/>
              </a:spcBef>
            </a:pPr>
            <a:r>
              <a:rPr lang="en-GB" altLang="en-US" b="1" dirty="0"/>
              <a:t>for ever and ever. Amen.</a:t>
            </a:r>
          </a:p>
          <a:p>
            <a:pPr>
              <a:lnSpc>
                <a:spcPct val="100000"/>
              </a:lnSpc>
              <a:spcBef>
                <a:spcPct val="0"/>
              </a:spcBef>
            </a:pPr>
            <a:endParaRPr lang="en-US" altLang="en-US" dirty="0"/>
          </a:p>
        </p:txBody>
      </p:sp>
    </p:spTree>
    <p:extLst>
      <p:ext uri="{BB962C8B-B14F-4D97-AF65-F5344CB8AC3E}">
        <p14:creationId xmlns:p14="http://schemas.microsoft.com/office/powerpoint/2010/main" val="29845561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altLang="en-US" sz="2400" dirty="0">
                <a:solidFill>
                  <a:srgbClr val="C00000"/>
                </a:solidFill>
                <a:cs typeface="Arial" panose="020B0604020202020204" pitchFamily="34" charset="0"/>
              </a:rPr>
              <a:t>The breaking of the bread</a:t>
            </a:r>
          </a:p>
          <a:p>
            <a:pPr>
              <a:lnSpc>
                <a:spcPct val="100000"/>
              </a:lnSpc>
              <a:spcBef>
                <a:spcPts val="0"/>
              </a:spcBef>
            </a:pPr>
            <a:endParaRPr lang="en-US" dirty="0" smtClean="0"/>
          </a:p>
          <a:p>
            <a:pPr>
              <a:lnSpc>
                <a:spcPct val="100000"/>
              </a:lnSpc>
              <a:spcBef>
                <a:spcPts val="0"/>
              </a:spcBef>
            </a:pPr>
            <a:r>
              <a:rPr lang="en-US" dirty="0" smtClean="0"/>
              <a:t>The </a:t>
            </a:r>
            <a:r>
              <a:rPr lang="en-US" dirty="0"/>
              <a:t>things of God for God’s holy people.</a:t>
            </a:r>
            <a:endParaRPr lang="en-GB" dirty="0"/>
          </a:p>
          <a:p>
            <a:pPr>
              <a:lnSpc>
                <a:spcPct val="100000"/>
              </a:lnSpc>
              <a:spcBef>
                <a:spcPts val="0"/>
              </a:spcBef>
            </a:pPr>
            <a:r>
              <a:rPr lang="en-US" dirty="0"/>
              <a:t> </a:t>
            </a:r>
            <a:endParaRPr lang="en-GB" dirty="0"/>
          </a:p>
          <a:p>
            <a:pPr>
              <a:lnSpc>
                <a:spcPct val="100000"/>
              </a:lnSpc>
              <a:spcBef>
                <a:spcPts val="0"/>
              </a:spcBef>
            </a:pPr>
            <a:r>
              <a:rPr lang="en-US" b="1" dirty="0"/>
              <a:t>Jesus Christ is holy;</a:t>
            </a:r>
            <a:endParaRPr lang="en-GB" b="1" dirty="0"/>
          </a:p>
          <a:p>
            <a:pPr>
              <a:lnSpc>
                <a:spcPct val="100000"/>
              </a:lnSpc>
              <a:spcBef>
                <a:spcPts val="0"/>
              </a:spcBef>
            </a:pPr>
            <a:r>
              <a:rPr lang="en-US" b="1" dirty="0"/>
              <a:t>Jesus Christ is Lord.</a:t>
            </a:r>
            <a:endParaRPr lang="en-GB" b="1" dirty="0"/>
          </a:p>
          <a:p>
            <a:pPr>
              <a:lnSpc>
                <a:spcPct val="100000"/>
              </a:lnSpc>
              <a:spcBef>
                <a:spcPts val="0"/>
              </a:spcBef>
            </a:pPr>
            <a:r>
              <a:rPr lang="en-US" b="1" dirty="0"/>
              <a:t>Glory to God </a:t>
            </a:r>
            <a:r>
              <a:rPr lang="en-US" b="1" dirty="0" smtClean="0"/>
              <a:t>the Father.</a:t>
            </a:r>
          </a:p>
          <a:p>
            <a:pPr>
              <a:lnSpc>
                <a:spcPct val="100000"/>
              </a:lnSpc>
              <a:spcBef>
                <a:spcPts val="0"/>
              </a:spcBef>
            </a:pPr>
            <a:endParaRPr lang="en-GB" altLang="en-US" dirty="0" smtClean="0">
              <a:solidFill>
                <a:srgbClr val="C00000"/>
              </a:solidFill>
            </a:endParaRPr>
          </a:p>
          <a:p>
            <a:pPr>
              <a:lnSpc>
                <a:spcPct val="100000"/>
              </a:lnSpc>
              <a:spcBef>
                <a:spcPts val="0"/>
              </a:spcBef>
            </a:pPr>
            <a:r>
              <a:rPr lang="en-GB" altLang="en-US" sz="2400" dirty="0" smtClean="0">
                <a:solidFill>
                  <a:srgbClr val="C00000"/>
                </a:solidFill>
              </a:rPr>
              <a:t>Silence</a:t>
            </a:r>
            <a:r>
              <a:rPr lang="en-GB" altLang="en-US" sz="2400" dirty="0">
                <a:solidFill>
                  <a:srgbClr val="C00000"/>
                </a:solidFill>
              </a:rPr>
              <a:t>, all seated or kneeling.</a:t>
            </a:r>
          </a:p>
          <a:p>
            <a:endParaRPr lang="en-GB" b="1" dirty="0"/>
          </a:p>
        </p:txBody>
      </p:sp>
    </p:spTree>
    <p:extLst>
      <p:ext uri="{BB962C8B-B14F-4D97-AF65-F5344CB8AC3E}">
        <p14:creationId xmlns:p14="http://schemas.microsoft.com/office/powerpoint/2010/main" val="34014252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ubtitle 2"/>
          <p:cNvSpPr>
            <a:spLocks noGrp="1" noChangeArrowheads="1"/>
          </p:cNvSpPr>
          <p:nvPr>
            <p:ph type="subTitle" idx="1"/>
          </p:nvPr>
        </p:nvSpPr>
        <p:spPr bwMode="auto">
          <a:xfrm>
            <a:off x="2147888" y="887413"/>
            <a:ext cx="9777412" cy="565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mtClean="0"/>
              <a:t>Jesus said: ‘I am the bread of life.</a:t>
            </a:r>
          </a:p>
          <a:p>
            <a:pPr>
              <a:lnSpc>
                <a:spcPct val="100000"/>
              </a:lnSpc>
              <a:spcBef>
                <a:spcPct val="0"/>
              </a:spcBef>
            </a:pPr>
            <a:r>
              <a:rPr lang="en-GB" altLang="en-US" smtClean="0"/>
              <a:t>Those who come to me shall not hunger</a:t>
            </a:r>
          </a:p>
          <a:p>
            <a:pPr>
              <a:lnSpc>
                <a:spcPct val="100000"/>
              </a:lnSpc>
              <a:spcBef>
                <a:spcPct val="0"/>
              </a:spcBef>
            </a:pPr>
            <a:r>
              <a:rPr lang="en-GB" altLang="en-US" smtClean="0"/>
              <a:t>and those who believe in me shall never thirst.’ </a:t>
            </a:r>
          </a:p>
          <a:p>
            <a:pPr>
              <a:lnSpc>
                <a:spcPct val="100000"/>
              </a:lnSpc>
              <a:spcBef>
                <a:spcPct val="0"/>
              </a:spcBef>
            </a:pPr>
            <a:endParaRPr lang="en-GB" altLang="en-US" smtClean="0"/>
          </a:p>
          <a:p>
            <a:pPr>
              <a:lnSpc>
                <a:spcPct val="100000"/>
              </a:lnSpc>
              <a:spcBef>
                <a:spcPct val="0"/>
              </a:spcBef>
            </a:pPr>
            <a:r>
              <a:rPr lang="en-GB" altLang="en-US" smtClean="0"/>
              <a:t>Draw near with faith.</a:t>
            </a:r>
          </a:p>
        </p:txBody>
      </p:sp>
    </p:spTree>
    <p:extLst>
      <p:ext uri="{BB962C8B-B14F-4D97-AF65-F5344CB8AC3E}">
        <p14:creationId xmlns:p14="http://schemas.microsoft.com/office/powerpoint/2010/main" val="25324909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ubtitle 2"/>
          <p:cNvSpPr>
            <a:spLocks noGrp="1" noChangeArrowheads="1"/>
          </p:cNvSpPr>
          <p:nvPr>
            <p:ph type="subTitle" idx="1"/>
          </p:nvPr>
        </p:nvSpPr>
        <p:spPr bwMode="auto">
          <a:xfrm>
            <a:off x="1233488" y="2478088"/>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en-GB" altLang="en-US" b="1" smtClean="0"/>
              <a:t>The sharing of the bread and wine</a:t>
            </a:r>
          </a:p>
        </p:txBody>
      </p:sp>
    </p:spTree>
    <p:extLst>
      <p:ext uri="{BB962C8B-B14F-4D97-AF65-F5344CB8AC3E}">
        <p14:creationId xmlns:p14="http://schemas.microsoft.com/office/powerpoint/2010/main" val="40086750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PRAYERS AND DISMISSAL</a:t>
            </a:r>
          </a:p>
        </p:txBody>
      </p:sp>
    </p:spTree>
    <p:extLst>
      <p:ext uri="{BB962C8B-B14F-4D97-AF65-F5344CB8AC3E}">
        <p14:creationId xmlns:p14="http://schemas.microsoft.com/office/powerpoint/2010/main" val="40578053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ubtitle 2"/>
          <p:cNvSpPr>
            <a:spLocks noGrp="1" noChangeArrowheads="1"/>
          </p:cNvSpPr>
          <p:nvPr>
            <p:ph type="subTitle" idx="1"/>
          </p:nvPr>
        </p:nvSpPr>
        <p:spPr bwMode="auto">
          <a:xfrm>
            <a:off x="2120900" y="563563"/>
            <a:ext cx="9528175"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altLang="en-US" sz="2400" dirty="0" smtClean="0">
                <a:solidFill>
                  <a:srgbClr val="C00000"/>
                </a:solidFill>
              </a:rPr>
              <a:t>Silence</a:t>
            </a:r>
          </a:p>
          <a:p>
            <a:pPr>
              <a:lnSpc>
                <a:spcPct val="100000"/>
              </a:lnSpc>
              <a:spcBef>
                <a:spcPts val="0"/>
              </a:spcBef>
            </a:pPr>
            <a:endParaRPr lang="en-GB" altLang="en-US" sz="2400" dirty="0" smtClean="0">
              <a:solidFill>
                <a:srgbClr val="C00000"/>
              </a:solidFill>
            </a:endParaRPr>
          </a:p>
          <a:p>
            <a:pPr>
              <a:lnSpc>
                <a:spcPct val="100000"/>
              </a:lnSpc>
              <a:spcBef>
                <a:spcPts val="0"/>
              </a:spcBef>
            </a:pPr>
            <a:r>
              <a:rPr lang="en-GB" altLang="en-US" dirty="0" smtClean="0"/>
              <a:t>Let us pray.</a:t>
            </a:r>
          </a:p>
          <a:p>
            <a:pPr>
              <a:lnSpc>
                <a:spcPct val="100000"/>
              </a:lnSpc>
              <a:spcBef>
                <a:spcPts val="0"/>
              </a:spcBef>
            </a:pPr>
            <a:endParaRPr lang="en-GB" altLang="en-US" dirty="0" smtClean="0"/>
          </a:p>
          <a:p>
            <a:pPr>
              <a:lnSpc>
                <a:spcPct val="100000"/>
              </a:lnSpc>
              <a:spcBef>
                <a:spcPts val="0"/>
              </a:spcBef>
            </a:pPr>
            <a:r>
              <a:rPr lang="en-US" b="1" dirty="0"/>
              <a:t>Faithful God,</a:t>
            </a:r>
            <a:endParaRPr lang="en-GB" b="1" dirty="0"/>
          </a:p>
          <a:p>
            <a:pPr>
              <a:lnSpc>
                <a:spcPct val="100000"/>
              </a:lnSpc>
              <a:spcBef>
                <a:spcPts val="0"/>
              </a:spcBef>
            </a:pPr>
            <a:r>
              <a:rPr lang="en-US" b="1" dirty="0"/>
              <a:t>with these holy gifts</a:t>
            </a:r>
            <a:endParaRPr lang="en-GB" b="1" dirty="0"/>
          </a:p>
          <a:p>
            <a:pPr>
              <a:lnSpc>
                <a:spcPct val="100000"/>
              </a:lnSpc>
              <a:spcBef>
                <a:spcPts val="0"/>
              </a:spcBef>
            </a:pPr>
            <a:r>
              <a:rPr lang="en-US" b="1" dirty="0"/>
              <a:t>you have fed and strengthened us</a:t>
            </a:r>
            <a:endParaRPr lang="en-GB" b="1" dirty="0"/>
          </a:p>
          <a:p>
            <a:pPr>
              <a:lnSpc>
                <a:spcPct val="100000"/>
              </a:lnSpc>
              <a:spcBef>
                <a:spcPts val="0"/>
              </a:spcBef>
            </a:pPr>
            <a:r>
              <a:rPr lang="en-US" b="1" dirty="0"/>
              <a:t>in Jesus Christ your Son</a:t>
            </a:r>
            <a:r>
              <a:rPr lang="en-US" b="1" dirty="0" smtClean="0"/>
              <a:t>.</a:t>
            </a:r>
            <a:endParaRPr lang="en-GB" b="1" dirty="0"/>
          </a:p>
        </p:txBody>
      </p:sp>
    </p:spTree>
    <p:extLst>
      <p:ext uri="{BB962C8B-B14F-4D97-AF65-F5344CB8AC3E}">
        <p14:creationId xmlns:p14="http://schemas.microsoft.com/office/powerpoint/2010/main" val="60058328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ubtitle 2"/>
          <p:cNvSpPr>
            <a:spLocks noGrp="1" noChangeArrowheads="1"/>
          </p:cNvSpPr>
          <p:nvPr>
            <p:ph type="subTitle" idx="1"/>
          </p:nvPr>
        </p:nvSpPr>
        <p:spPr bwMode="auto">
          <a:xfrm>
            <a:off x="2120900" y="563563"/>
            <a:ext cx="9528175"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smtClean="0"/>
              <a:t>Guide </a:t>
            </a:r>
            <a:r>
              <a:rPr lang="en-US" b="1" dirty="0"/>
              <a:t>us on our way,</a:t>
            </a:r>
            <a:endParaRPr lang="en-GB" b="1" dirty="0"/>
          </a:p>
          <a:p>
            <a:pPr>
              <a:lnSpc>
                <a:spcPct val="100000"/>
              </a:lnSpc>
              <a:spcBef>
                <a:spcPts val="0"/>
              </a:spcBef>
            </a:pPr>
            <a:r>
              <a:rPr lang="en-US" b="1" dirty="0"/>
              <a:t>that with all your faithful people</a:t>
            </a:r>
            <a:endParaRPr lang="en-GB" b="1" dirty="0"/>
          </a:p>
          <a:p>
            <a:pPr>
              <a:lnSpc>
                <a:spcPct val="100000"/>
              </a:lnSpc>
              <a:spcBef>
                <a:spcPts val="0"/>
              </a:spcBef>
            </a:pPr>
            <a:r>
              <a:rPr lang="en-US" b="1" dirty="0"/>
              <a:t>we may come to share the feast</a:t>
            </a:r>
            <a:endParaRPr lang="en-GB" b="1" dirty="0"/>
          </a:p>
          <a:p>
            <a:pPr>
              <a:lnSpc>
                <a:spcPct val="100000"/>
              </a:lnSpc>
              <a:spcBef>
                <a:spcPts val="0"/>
              </a:spcBef>
            </a:pPr>
            <a:r>
              <a:rPr lang="en-US" b="1" dirty="0"/>
              <a:t>of your eternal kingdom;</a:t>
            </a:r>
            <a:endParaRPr lang="en-GB" b="1" dirty="0"/>
          </a:p>
          <a:p>
            <a:pPr>
              <a:lnSpc>
                <a:spcPct val="100000"/>
              </a:lnSpc>
              <a:spcBef>
                <a:spcPts val="0"/>
              </a:spcBef>
            </a:pPr>
            <a:r>
              <a:rPr lang="en-US" b="1" dirty="0"/>
              <a:t>through Jesus Christ our Lord. Amen.</a:t>
            </a:r>
            <a:endParaRPr lang="en-GB" b="1" dirty="0"/>
          </a:p>
        </p:txBody>
      </p:sp>
    </p:spTree>
    <p:extLst>
      <p:ext uri="{BB962C8B-B14F-4D97-AF65-F5344CB8AC3E}">
        <p14:creationId xmlns:p14="http://schemas.microsoft.com/office/powerpoint/2010/main" val="364591775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Box 7"/>
          <p:cNvSpPr txBox="1">
            <a:spLocks noChangeArrowheads="1"/>
          </p:cNvSpPr>
          <p:nvPr/>
        </p:nvSpPr>
        <p:spPr bwMode="auto">
          <a:xfrm>
            <a:off x="2132013" y="2309813"/>
            <a:ext cx="7783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464185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ubtitle 2"/>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smtClean="0">
                <a:solidFill>
                  <a:srgbClr val="C00000"/>
                </a:solidFill>
              </a:rPr>
              <a:t>The presiding minister says:</a:t>
            </a:r>
          </a:p>
          <a:p>
            <a:pPr>
              <a:lnSpc>
                <a:spcPct val="100000"/>
              </a:lnSpc>
              <a:spcBef>
                <a:spcPct val="0"/>
              </a:spcBef>
            </a:pPr>
            <a:endParaRPr lang="en-GB" altLang="en-US" sz="2400" dirty="0" smtClean="0">
              <a:solidFill>
                <a:srgbClr val="C00000"/>
              </a:solidFill>
            </a:endParaRPr>
          </a:p>
          <a:p>
            <a:pPr>
              <a:lnSpc>
                <a:spcPct val="100000"/>
              </a:lnSpc>
              <a:spcBef>
                <a:spcPts val="0"/>
              </a:spcBef>
            </a:pPr>
            <a:r>
              <a:rPr lang="en-US" dirty="0"/>
              <a:t>The blessing of God, </a:t>
            </a:r>
            <a:endParaRPr lang="en-GB" dirty="0"/>
          </a:p>
          <a:p>
            <a:pPr>
              <a:lnSpc>
                <a:spcPct val="100000"/>
              </a:lnSpc>
              <a:spcBef>
                <a:spcPts val="0"/>
              </a:spcBef>
            </a:pPr>
            <a:r>
              <a:rPr lang="en-US" dirty="0"/>
              <a:t>the Father, the Son and the Holy Spirit, </a:t>
            </a:r>
            <a:endParaRPr lang="en-GB" dirty="0"/>
          </a:p>
          <a:p>
            <a:pPr>
              <a:lnSpc>
                <a:spcPct val="100000"/>
              </a:lnSpc>
              <a:spcBef>
                <a:spcPts val="0"/>
              </a:spcBef>
            </a:pPr>
            <a:r>
              <a:rPr lang="en-US" dirty="0"/>
              <a:t>be upon </a:t>
            </a:r>
            <a:r>
              <a:rPr lang="en-US" i="1" dirty="0"/>
              <a:t>you/us </a:t>
            </a:r>
            <a:r>
              <a:rPr lang="en-US" dirty="0"/>
              <a:t>and remain with </a:t>
            </a:r>
            <a:r>
              <a:rPr lang="en-US" i="1" dirty="0"/>
              <a:t>you/us </a:t>
            </a:r>
            <a:r>
              <a:rPr lang="en-US" dirty="0"/>
              <a:t>for ever.  </a:t>
            </a:r>
            <a:r>
              <a:rPr lang="en-US" b="1" dirty="0"/>
              <a:t>Amen.</a:t>
            </a:r>
            <a:endParaRPr lang="en-GB" dirty="0"/>
          </a:p>
        </p:txBody>
      </p:sp>
    </p:spTree>
    <p:extLst>
      <p:ext uri="{BB962C8B-B14F-4D97-AF65-F5344CB8AC3E}">
        <p14:creationId xmlns:p14="http://schemas.microsoft.com/office/powerpoint/2010/main" val="33238307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ubtitle 2"/>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smtClean="0">
                <a:solidFill>
                  <a:srgbClr val="C00000"/>
                </a:solidFill>
              </a:rPr>
              <a:t>The presiding minister says:</a:t>
            </a:r>
          </a:p>
          <a:p>
            <a:pPr>
              <a:lnSpc>
                <a:spcPct val="100000"/>
              </a:lnSpc>
              <a:spcBef>
                <a:spcPct val="0"/>
              </a:spcBef>
            </a:pPr>
            <a:endParaRPr lang="en-GB" altLang="en-US" sz="2400" dirty="0" smtClean="0">
              <a:solidFill>
                <a:srgbClr val="C00000"/>
              </a:solidFill>
            </a:endParaRPr>
          </a:p>
          <a:p>
            <a:pPr>
              <a:lnSpc>
                <a:spcPct val="100000"/>
              </a:lnSpc>
              <a:spcBef>
                <a:spcPts val="0"/>
              </a:spcBef>
            </a:pPr>
            <a:r>
              <a:rPr lang="en-US" dirty="0"/>
              <a:t>Go in peace to love and serve the Lord.</a:t>
            </a:r>
            <a:endParaRPr lang="en-GB" dirty="0"/>
          </a:p>
          <a:p>
            <a:pPr>
              <a:lnSpc>
                <a:spcPct val="100000"/>
              </a:lnSpc>
              <a:spcBef>
                <a:spcPts val="0"/>
              </a:spcBef>
            </a:pPr>
            <a:endParaRPr lang="en-US" b="1" dirty="0" smtClean="0"/>
          </a:p>
          <a:p>
            <a:pPr>
              <a:lnSpc>
                <a:spcPct val="100000"/>
              </a:lnSpc>
              <a:spcBef>
                <a:spcPts val="0"/>
              </a:spcBef>
            </a:pPr>
            <a:r>
              <a:rPr lang="en-US" b="1" dirty="0" smtClean="0"/>
              <a:t>In </a:t>
            </a:r>
            <a:r>
              <a:rPr lang="en-US" b="1" dirty="0"/>
              <a:t>the name of Christ.  Amen.</a:t>
            </a:r>
            <a:endParaRPr lang="en-GB" dirty="0"/>
          </a:p>
        </p:txBody>
      </p:sp>
    </p:spTree>
    <p:extLst>
      <p:ext uri="{BB962C8B-B14F-4D97-AF65-F5344CB8AC3E}">
        <p14:creationId xmlns:p14="http://schemas.microsoft.com/office/powerpoint/2010/main" val="5042509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smtClean="0"/>
              <a:t>THE COVENANT </a:t>
            </a:r>
            <a:br>
              <a:rPr lang="en-GB" altLang="en-US" b="1" dirty="0" smtClean="0"/>
            </a:br>
            <a:r>
              <a:rPr lang="en-GB" altLang="en-US" b="1" dirty="0" smtClean="0"/>
              <a:t>SERVICE</a:t>
            </a:r>
            <a:br>
              <a:rPr lang="en-GB" altLang="en-US" b="1" dirty="0" smtClean="0"/>
            </a:br>
            <a:endParaRPr lang="en-GB" altLang="en-US" sz="2400" dirty="0" smtClean="0"/>
          </a:p>
        </p:txBody>
      </p:sp>
    </p:spTree>
    <p:extLst>
      <p:ext uri="{BB962C8B-B14F-4D97-AF65-F5344CB8AC3E}">
        <p14:creationId xmlns:p14="http://schemas.microsoft.com/office/powerpoint/2010/main" val="690951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4496</Words>
  <Application>Microsoft Office PowerPoint</Application>
  <PresentationFormat>Widescreen</PresentationFormat>
  <Paragraphs>717</Paragraphs>
  <Slides>80</Slides>
  <Notes>80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80</vt:i4>
      </vt:variant>
    </vt:vector>
  </HeadingPairs>
  <TitlesOfParts>
    <vt:vector size="92" baseType="lpstr">
      <vt:lpstr>Arial</vt:lpstr>
      <vt:lpstr>Calibri</vt:lpstr>
      <vt:lpstr>Calibri Light</vt:lpstr>
      <vt:lpstr>Franklin Gothic Book</vt:lpstr>
      <vt:lpstr>Franklin Gothic Medium</vt:lpstr>
      <vt:lpstr>Roboto</vt:lpstr>
      <vt:lpstr>Symbol</vt:lpstr>
      <vt:lpstr>Times New Roman</vt:lpstr>
      <vt:lpstr>1_MC text slide</vt:lpstr>
      <vt:lpstr>3573 MC Powerpoint – new brand</vt:lpstr>
      <vt:lpstr>MC Section slide</vt:lpstr>
      <vt:lpstr>MC text slide</vt:lpstr>
      <vt:lpstr>PowerPoint Presentation</vt:lpstr>
      <vt:lpstr>THE COVENANT  SERVICE </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COVENANT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LORD’S SUPPER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PowerPoint Presentation</vt:lpstr>
      <vt:lpstr>THE COVENANT  SERVICE </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17</cp:revision>
  <dcterms:created xsi:type="dcterms:W3CDTF">2022-11-15T14:42:56Z</dcterms:created>
  <dcterms:modified xsi:type="dcterms:W3CDTF">2022-11-16T15:36:55Z</dcterms:modified>
</cp:coreProperties>
</file>