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3.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6" r:id="rId2"/>
    <p:sldMasterId id="2147483668" r:id="rId3"/>
    <p:sldMasterId id="2147483671" r:id="rId4"/>
  </p:sldMasterIdLst>
  <p:notesMasterIdLst>
    <p:notesMasterId r:id="rId68"/>
  </p:notesMasterIdLst>
  <p:sldIdLst>
    <p:sldId id="257" r:id="rId5"/>
    <p:sldId id="258" r:id="rId6"/>
    <p:sldId id="260" r:id="rId7"/>
    <p:sldId id="267" r:id="rId8"/>
    <p:sldId id="261" r:id="rId9"/>
    <p:sldId id="339" r:id="rId10"/>
    <p:sldId id="340" r:id="rId11"/>
    <p:sldId id="341" r:id="rId12"/>
    <p:sldId id="342" r:id="rId13"/>
    <p:sldId id="343" r:id="rId14"/>
    <p:sldId id="404" r:id="rId15"/>
    <p:sldId id="344" r:id="rId16"/>
    <p:sldId id="345" r:id="rId17"/>
    <p:sldId id="270" r:id="rId18"/>
    <p:sldId id="346" r:id="rId19"/>
    <p:sldId id="347" r:id="rId20"/>
    <p:sldId id="407" r:id="rId21"/>
    <p:sldId id="348" r:id="rId22"/>
    <p:sldId id="349" r:id="rId23"/>
    <p:sldId id="350" r:id="rId24"/>
    <p:sldId id="351" r:id="rId25"/>
    <p:sldId id="352" r:id="rId26"/>
    <p:sldId id="353" r:id="rId27"/>
    <p:sldId id="354" r:id="rId28"/>
    <p:sldId id="355" r:id="rId29"/>
    <p:sldId id="356" r:id="rId30"/>
    <p:sldId id="358" r:id="rId31"/>
    <p:sldId id="359" r:id="rId32"/>
    <p:sldId id="360" r:id="rId33"/>
    <p:sldId id="364" r:id="rId34"/>
    <p:sldId id="363" r:id="rId35"/>
    <p:sldId id="365" r:id="rId36"/>
    <p:sldId id="368" r:id="rId37"/>
    <p:sldId id="367" r:id="rId38"/>
    <p:sldId id="366" r:id="rId39"/>
    <p:sldId id="369" r:id="rId40"/>
    <p:sldId id="370" r:id="rId41"/>
    <p:sldId id="371" r:id="rId42"/>
    <p:sldId id="372" r:id="rId43"/>
    <p:sldId id="405" r:id="rId44"/>
    <p:sldId id="409" r:id="rId45"/>
    <p:sldId id="410" r:id="rId46"/>
    <p:sldId id="411" r:id="rId47"/>
    <p:sldId id="412" r:id="rId48"/>
    <p:sldId id="408" r:id="rId49"/>
    <p:sldId id="374" r:id="rId50"/>
    <p:sldId id="375" r:id="rId51"/>
    <p:sldId id="373" r:id="rId52"/>
    <p:sldId id="376" r:id="rId53"/>
    <p:sldId id="377" r:id="rId54"/>
    <p:sldId id="378" r:id="rId55"/>
    <p:sldId id="379" r:id="rId56"/>
    <p:sldId id="380" r:id="rId57"/>
    <p:sldId id="381" r:id="rId58"/>
    <p:sldId id="382" r:id="rId59"/>
    <p:sldId id="383" r:id="rId60"/>
    <p:sldId id="384" r:id="rId61"/>
    <p:sldId id="385" r:id="rId62"/>
    <p:sldId id="387" r:id="rId63"/>
    <p:sldId id="388" r:id="rId64"/>
    <p:sldId id="406" r:id="rId65"/>
    <p:sldId id="272" r:id="rId66"/>
    <p:sldId id="413" r:id="rId6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66" autoAdjust="0"/>
    <p:restoredTop sz="66543" autoAdjust="0"/>
  </p:normalViewPr>
  <p:slideViewPr>
    <p:cSldViewPr snapToGrid="0">
      <p:cViewPr varScale="1">
        <p:scale>
          <a:sx n="62" d="100"/>
          <a:sy n="62" d="100"/>
        </p:scale>
        <p:origin x="1114" y="58"/>
      </p:cViewPr>
      <p:guideLst/>
    </p:cSldViewPr>
  </p:slideViewPr>
  <p:notesTextViewPr>
    <p:cViewPr>
      <p:scale>
        <a:sx n="1" d="1"/>
        <a:sy n="1" d="1"/>
      </p:scale>
      <p:origin x="0" y="0"/>
    </p:cViewPr>
  </p:notesTextViewPr>
  <p:notesViewPr>
    <p:cSldViewPr snapToGrid="0">
      <p:cViewPr varScale="1">
        <p:scale>
          <a:sx n="62" d="100"/>
          <a:sy n="62" d="100"/>
        </p:scale>
        <p:origin x="2054" y="5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notesMaster" Target="notesMasters/notesMaster1.xml"/><Relationship Id="rId7" Type="http://schemas.openxmlformats.org/officeDocument/2006/relationships/slide" Target="slides/slide3.xml"/><Relationship Id="rId71"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A2958F-FE1E-47AC-B833-62CE24C2FF50}" type="datetimeFigureOut">
              <a:rPr lang="en-GB" smtClean="0"/>
              <a:t>07/06/2023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EE52FD-F3D1-407A-8A2F-1C65D7654453}" type="slidenum">
              <a:rPr lang="en-GB" smtClean="0"/>
              <a:t>‹#›</a:t>
            </a:fld>
            <a:endParaRPr lang="en-GB"/>
          </a:p>
        </p:txBody>
      </p:sp>
    </p:spTree>
    <p:extLst>
      <p:ext uri="{BB962C8B-B14F-4D97-AF65-F5344CB8AC3E}">
        <p14:creationId xmlns:p14="http://schemas.microsoft.com/office/powerpoint/2010/main" val="45056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kern="1200" dirty="0" smtClean="0">
                <a:solidFill>
                  <a:schemeClr val="tx1"/>
                </a:solidFill>
                <a:effectLst/>
                <a:latin typeface="+mn-lt"/>
                <a:ea typeface="+mn-ea"/>
                <a:cs typeface="+mn-cs"/>
              </a:rPr>
              <a:t>The address (‘N and N, for you Jesus Christ came into the world . . .’) on pages</a:t>
            </a:r>
            <a:r>
              <a:rPr lang="en-US" sz="1200" kern="1200" baseline="0" dirty="0" smtClean="0">
                <a:solidFill>
                  <a:schemeClr val="tx1"/>
                </a:solidFill>
                <a:effectLst/>
                <a:latin typeface="+mn-lt"/>
                <a:ea typeface="+mn-ea"/>
                <a:cs typeface="+mn-cs"/>
              </a:rPr>
              <a:t> 108f </a:t>
            </a:r>
            <a:r>
              <a:rPr lang="en-US" sz="1200" kern="1200" dirty="0" smtClean="0">
                <a:solidFill>
                  <a:schemeClr val="tx1"/>
                </a:solidFill>
                <a:effectLst/>
                <a:latin typeface="+mn-lt"/>
                <a:ea typeface="+mn-ea"/>
                <a:cs typeface="+mn-cs"/>
              </a:rPr>
              <a:t>is from </a:t>
            </a:r>
            <a:r>
              <a:rPr lang="en-US" sz="1200" b="1" kern="1200" dirty="0" smtClean="0">
                <a:solidFill>
                  <a:schemeClr val="tx1"/>
                </a:solidFill>
                <a:effectLst/>
                <a:latin typeface="+mn-lt"/>
                <a:ea typeface="+mn-ea"/>
                <a:cs typeface="+mn-cs"/>
              </a:rPr>
              <a:t>Uniting in Worship</a:t>
            </a:r>
            <a:r>
              <a:rPr lang="en-US" sz="1200" kern="1200" dirty="0" smtClean="0">
                <a:solidFill>
                  <a:schemeClr val="tx1"/>
                </a:solidFill>
                <a:effectLst/>
                <a:latin typeface="+mn-lt"/>
                <a:ea typeface="+mn-ea"/>
                <a:cs typeface="+mn-cs"/>
              </a:rPr>
              <a:t>, © 1988 The Uniting Church in Australia Assembly Committee on Liturgy.</a:t>
            </a:r>
            <a:endParaRPr lang="en-GB" sz="1200" kern="1200" dirty="0" smtClean="0">
              <a:solidFill>
                <a:schemeClr val="tx1"/>
              </a:solidFill>
              <a:effectLst/>
              <a:latin typeface="+mn-lt"/>
              <a:ea typeface="+mn-ea"/>
              <a:cs typeface="+mn-cs"/>
            </a:endParaRPr>
          </a:p>
          <a:p>
            <a:endParaRPr lang="en-GB" altLang="en-US" sz="1200" dirty="0" smtClean="0">
              <a:latin typeface="+mn-lt"/>
            </a:endParaRPr>
          </a:p>
          <a:p>
            <a:endParaRPr lang="en-GB" altLang="en-US" sz="1200" dirty="0" smtClean="0">
              <a:latin typeface="+mn-lt"/>
            </a:endParaRPr>
          </a:p>
          <a:p>
            <a:endParaRPr lang="en-GB" altLang="en-US" sz="1200" dirty="0" smtClean="0">
              <a:latin typeface="+mn-lt"/>
            </a:endParaRP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B7475498-5885-4883-BBBE-58CCA2503A43}"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3155581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1"/>
            <a:r>
              <a:rPr lang="en-US" sz="1200" kern="1200" dirty="0" smtClean="0">
                <a:solidFill>
                  <a:schemeClr val="tx1"/>
                </a:solidFill>
                <a:effectLst/>
                <a:latin typeface="+mn-lt"/>
                <a:ea typeface="+mn-ea"/>
                <a:cs typeface="+mn-cs"/>
              </a:rPr>
              <a:t>1 This service is used when </a:t>
            </a:r>
            <a:r>
              <a:rPr lang="en-US" sz="1200" i="1" kern="1200" dirty="0" smtClean="0">
                <a:solidFill>
                  <a:schemeClr val="tx1"/>
                </a:solidFill>
                <a:effectLst/>
                <a:latin typeface="+mn-lt"/>
                <a:ea typeface="+mn-ea"/>
                <a:cs typeface="+mn-cs"/>
              </a:rPr>
              <a:t>young children are </a:t>
            </a:r>
            <a:r>
              <a:rPr lang="en-US" sz="1200" kern="1200" dirty="0" smtClean="0">
                <a:solidFill>
                  <a:schemeClr val="tx1"/>
                </a:solidFill>
                <a:effectLst/>
                <a:latin typeface="+mn-lt"/>
                <a:ea typeface="+mn-ea"/>
                <a:cs typeface="+mn-cs"/>
              </a:rPr>
              <a:t>to be baptized </a:t>
            </a:r>
            <a:r>
              <a:rPr lang="en-US" sz="1200" b="1" kern="1200" dirty="0" smtClean="0">
                <a:solidFill>
                  <a:schemeClr val="tx1"/>
                </a:solidFill>
                <a:effectLst/>
                <a:latin typeface="+mn-lt"/>
                <a:ea typeface="+mn-ea"/>
                <a:cs typeface="+mn-cs"/>
              </a:rPr>
              <a:t>and </a:t>
            </a:r>
            <a:r>
              <a:rPr lang="en-US" sz="1200" i="1" kern="1200" dirty="0" smtClean="0">
                <a:solidFill>
                  <a:schemeClr val="tx1"/>
                </a:solidFill>
                <a:effectLst/>
                <a:latin typeface="+mn-lt"/>
                <a:ea typeface="+mn-ea"/>
                <a:cs typeface="+mn-cs"/>
              </a:rPr>
              <a:t>persons </a:t>
            </a:r>
            <a:r>
              <a:rPr lang="en-US" sz="1200" kern="1200" dirty="0" smtClean="0">
                <a:solidFill>
                  <a:schemeClr val="tx1"/>
                </a:solidFill>
                <a:effectLst/>
                <a:latin typeface="+mn-lt"/>
                <a:ea typeface="+mn-ea"/>
                <a:cs typeface="+mn-cs"/>
              </a:rPr>
              <a:t>previously baptized </a:t>
            </a:r>
            <a:r>
              <a:rPr lang="en-US" sz="1200" i="1" kern="1200" dirty="0" smtClean="0">
                <a:solidFill>
                  <a:schemeClr val="tx1"/>
                </a:solidFill>
                <a:effectLst/>
                <a:latin typeface="+mn-lt"/>
                <a:ea typeface="+mn-ea"/>
                <a:cs typeface="+mn-cs"/>
              </a:rPr>
              <a:t>are </a:t>
            </a:r>
            <a:r>
              <a:rPr lang="en-US" sz="1200" kern="1200" dirty="0" smtClean="0">
                <a:solidFill>
                  <a:schemeClr val="tx1"/>
                </a:solidFill>
                <a:effectLst/>
                <a:latin typeface="+mn-lt"/>
                <a:ea typeface="+mn-ea"/>
                <a:cs typeface="+mn-cs"/>
              </a:rPr>
              <a:t>to be confirmed and received into membership.</a:t>
            </a:r>
            <a:endParaRPr lang="en-GB" sz="1600" kern="1200" dirty="0" smtClean="0">
              <a:solidFill>
                <a:schemeClr val="tx1"/>
              </a:solidFill>
              <a:effectLst/>
              <a:latin typeface="+mn-lt"/>
              <a:ea typeface="+mn-ea"/>
              <a:cs typeface="+mn-cs"/>
            </a:endParaRPr>
          </a:p>
          <a:p>
            <a:pPr marL="0" lvl="1"/>
            <a:r>
              <a:rPr lang="en-US" sz="1200" kern="1200" dirty="0" smtClean="0">
                <a:solidFill>
                  <a:schemeClr val="tx1"/>
                </a:solidFill>
                <a:effectLst/>
                <a:latin typeface="+mn-lt"/>
                <a:ea typeface="+mn-ea"/>
                <a:cs typeface="+mn-cs"/>
              </a:rPr>
              <a:t>2 It takes place during a celebration of </a:t>
            </a:r>
            <a:r>
              <a:rPr lang="en-US" sz="1200" b="1" i="1" kern="1200" dirty="0" smtClean="0">
                <a:solidFill>
                  <a:schemeClr val="tx1"/>
                </a:solidFill>
                <a:effectLst/>
                <a:latin typeface="+mn-lt"/>
                <a:ea typeface="+mn-ea"/>
                <a:cs typeface="+mn-cs"/>
              </a:rPr>
              <a:t>Holy Communion</a:t>
            </a:r>
            <a:r>
              <a:rPr lang="en-US" sz="1200" kern="1200" dirty="0" smtClean="0">
                <a:solidFill>
                  <a:schemeClr val="tx1"/>
                </a:solidFill>
                <a:effectLst/>
                <a:latin typeface="+mn-lt"/>
                <a:ea typeface="+mn-ea"/>
                <a:cs typeface="+mn-cs"/>
              </a:rPr>
              <a:t>, following the sermon.</a:t>
            </a:r>
            <a:endParaRPr lang="en-GB" sz="1600" kern="1200" dirty="0" smtClean="0">
              <a:solidFill>
                <a:schemeClr val="tx1"/>
              </a:solidFill>
              <a:effectLst/>
              <a:latin typeface="+mn-lt"/>
              <a:ea typeface="+mn-ea"/>
              <a:cs typeface="+mn-cs"/>
            </a:endParaRPr>
          </a:p>
          <a:p>
            <a:pPr marL="0" lvl="1"/>
            <a:r>
              <a:rPr lang="en-US" sz="1200" kern="1200" dirty="0" smtClean="0">
                <a:solidFill>
                  <a:schemeClr val="tx1"/>
                </a:solidFill>
                <a:effectLst/>
                <a:latin typeface="+mn-lt"/>
                <a:ea typeface="+mn-ea"/>
                <a:cs typeface="+mn-cs"/>
              </a:rPr>
              <a:t>3 This service is not suitable for use when any </a:t>
            </a:r>
            <a:r>
              <a:rPr lang="en-US" sz="1200" i="1" kern="1200" dirty="0" smtClean="0">
                <a:solidFill>
                  <a:schemeClr val="tx1"/>
                </a:solidFill>
                <a:effectLst/>
                <a:latin typeface="+mn-lt"/>
                <a:ea typeface="+mn-ea"/>
                <a:cs typeface="+mn-cs"/>
              </a:rPr>
              <a:t>candidates </a:t>
            </a:r>
            <a:r>
              <a:rPr lang="en-US" sz="1200" kern="1200" dirty="0" smtClean="0">
                <a:solidFill>
                  <a:schemeClr val="tx1"/>
                </a:solidFill>
                <a:effectLst/>
                <a:latin typeface="+mn-lt"/>
                <a:ea typeface="+mn-ea"/>
                <a:cs typeface="+mn-cs"/>
              </a:rPr>
              <a:t>for Confirmation and Reception </a:t>
            </a:r>
            <a:r>
              <a:rPr lang="en-US" sz="1200" i="1" kern="1200" dirty="0" smtClean="0">
                <a:solidFill>
                  <a:schemeClr val="tx1"/>
                </a:solidFill>
                <a:effectLst/>
                <a:latin typeface="+mn-lt"/>
                <a:ea typeface="+mn-ea"/>
                <a:cs typeface="+mn-cs"/>
              </a:rPr>
              <a:t>are </a:t>
            </a:r>
            <a:r>
              <a:rPr lang="en-US" sz="1200" kern="1200" dirty="0" smtClean="0">
                <a:solidFill>
                  <a:schemeClr val="tx1"/>
                </a:solidFill>
                <a:effectLst/>
                <a:latin typeface="+mn-lt"/>
                <a:ea typeface="+mn-ea"/>
                <a:cs typeface="+mn-cs"/>
              </a:rPr>
              <a:t>to be baptized. In those circumstances, </a:t>
            </a:r>
            <a:r>
              <a:rPr lang="en-US" sz="1200" b="1" i="1" kern="1200" dirty="0" smtClean="0">
                <a:solidFill>
                  <a:schemeClr val="tx1"/>
                </a:solidFill>
                <a:effectLst/>
                <a:latin typeface="+mn-lt"/>
                <a:ea typeface="+mn-ea"/>
                <a:cs typeface="+mn-cs"/>
              </a:rPr>
              <a:t>The Baptism of those who are able to answer for themselves, and of Young Children, with Confirmation and Reception into Membership </a:t>
            </a:r>
            <a:r>
              <a:rPr lang="en-US" sz="1200" kern="1200" dirty="0" smtClean="0">
                <a:solidFill>
                  <a:schemeClr val="tx1"/>
                </a:solidFill>
                <a:effectLst/>
                <a:latin typeface="+mn-lt"/>
                <a:ea typeface="+mn-ea"/>
                <a:cs typeface="+mn-cs"/>
              </a:rPr>
              <a:t>(page 62) should be used.</a:t>
            </a:r>
            <a:endParaRPr lang="en-GB" sz="1600" kern="1200" dirty="0" smtClean="0">
              <a:solidFill>
                <a:schemeClr val="tx1"/>
              </a:solidFill>
              <a:effectLst/>
              <a:latin typeface="+mn-lt"/>
              <a:ea typeface="+mn-ea"/>
              <a:cs typeface="+mn-cs"/>
            </a:endParaRPr>
          </a:p>
          <a:p>
            <a:pPr marL="0" lvl="1"/>
            <a:r>
              <a:rPr lang="en-US" sz="1200" kern="1200" dirty="0" smtClean="0">
                <a:solidFill>
                  <a:schemeClr val="tx1"/>
                </a:solidFill>
                <a:effectLst/>
                <a:latin typeface="+mn-lt"/>
                <a:ea typeface="+mn-ea"/>
                <a:cs typeface="+mn-cs"/>
              </a:rPr>
              <a:t>4 If </a:t>
            </a:r>
            <a:r>
              <a:rPr lang="en-US" sz="1200" i="1" kern="1200" dirty="0" smtClean="0">
                <a:solidFill>
                  <a:schemeClr val="tx1"/>
                </a:solidFill>
                <a:effectLst/>
                <a:latin typeface="+mn-lt"/>
                <a:ea typeface="+mn-ea"/>
                <a:cs typeface="+mn-cs"/>
              </a:rPr>
              <a:t>candles are </a:t>
            </a:r>
            <a:r>
              <a:rPr lang="en-US" sz="1200" kern="1200" dirty="0" smtClean="0">
                <a:solidFill>
                  <a:schemeClr val="tx1"/>
                </a:solidFill>
                <a:effectLst/>
                <a:latin typeface="+mn-lt"/>
                <a:ea typeface="+mn-ea"/>
                <a:cs typeface="+mn-cs"/>
              </a:rPr>
              <a:t>to be given to the newly-baptized, </a:t>
            </a:r>
            <a:r>
              <a:rPr lang="en-US" sz="1200" i="1" kern="1200" dirty="0" smtClean="0">
                <a:solidFill>
                  <a:schemeClr val="tx1"/>
                </a:solidFill>
                <a:effectLst/>
                <a:latin typeface="+mn-lt"/>
                <a:ea typeface="+mn-ea"/>
                <a:cs typeface="+mn-cs"/>
              </a:rPr>
              <a:t>they </a:t>
            </a:r>
            <a:r>
              <a:rPr lang="en-US" sz="1200" kern="1200" dirty="0" smtClean="0">
                <a:solidFill>
                  <a:schemeClr val="tx1"/>
                </a:solidFill>
                <a:effectLst/>
                <a:latin typeface="+mn-lt"/>
                <a:ea typeface="+mn-ea"/>
                <a:cs typeface="+mn-cs"/>
              </a:rPr>
              <a:t>may be lit from the Easter Candle (see page 265) or some other candle lit at the beginning of the service.</a:t>
            </a:r>
            <a:endParaRPr lang="en-GB" sz="1600" kern="1200" dirty="0" smtClean="0">
              <a:solidFill>
                <a:schemeClr val="tx1"/>
              </a:solidFill>
              <a:effectLst/>
              <a:latin typeface="+mn-lt"/>
              <a:ea typeface="+mn-ea"/>
              <a:cs typeface="+mn-cs"/>
            </a:endParaRPr>
          </a:p>
          <a:p>
            <a:pPr marL="0" lvl="1"/>
            <a:r>
              <a:rPr lang="en-US" sz="1200" kern="1200" dirty="0" smtClean="0">
                <a:solidFill>
                  <a:schemeClr val="tx1"/>
                </a:solidFill>
                <a:effectLst/>
                <a:latin typeface="+mn-lt"/>
                <a:ea typeface="+mn-ea"/>
                <a:cs typeface="+mn-cs"/>
              </a:rPr>
              <a:t>5 Prayers for </a:t>
            </a:r>
            <a:r>
              <a:rPr lang="en-US" sz="1200" i="1" kern="1200" dirty="0" smtClean="0">
                <a:solidFill>
                  <a:schemeClr val="tx1"/>
                </a:solidFill>
                <a:effectLst/>
                <a:latin typeface="+mn-lt"/>
                <a:ea typeface="+mn-ea"/>
                <a:cs typeface="+mn-cs"/>
              </a:rPr>
              <a:t>those </a:t>
            </a:r>
            <a:r>
              <a:rPr lang="en-US" sz="1200" kern="1200" dirty="0" smtClean="0">
                <a:solidFill>
                  <a:schemeClr val="tx1"/>
                </a:solidFill>
                <a:effectLst/>
                <a:latin typeface="+mn-lt"/>
                <a:ea typeface="+mn-ea"/>
                <a:cs typeface="+mn-cs"/>
              </a:rPr>
              <a:t>who </a:t>
            </a:r>
            <a:r>
              <a:rPr lang="en-US" sz="1200" i="1" kern="1200" dirty="0" smtClean="0">
                <a:solidFill>
                  <a:schemeClr val="tx1"/>
                </a:solidFill>
                <a:effectLst/>
                <a:latin typeface="+mn-lt"/>
                <a:ea typeface="+mn-ea"/>
                <a:cs typeface="+mn-cs"/>
              </a:rPr>
              <a:t>have </a:t>
            </a:r>
            <a:r>
              <a:rPr lang="en-US" sz="1200" kern="1200" dirty="0" smtClean="0">
                <a:solidFill>
                  <a:schemeClr val="tx1"/>
                </a:solidFill>
                <a:effectLst/>
                <a:latin typeface="+mn-lt"/>
                <a:ea typeface="+mn-ea"/>
                <a:cs typeface="+mn-cs"/>
              </a:rPr>
              <a:t>been baptized, and for </a:t>
            </a:r>
            <a:r>
              <a:rPr lang="en-US" sz="1200" i="1" kern="1200" dirty="0" smtClean="0">
                <a:solidFill>
                  <a:schemeClr val="tx1"/>
                </a:solidFill>
                <a:effectLst/>
                <a:latin typeface="+mn-lt"/>
                <a:ea typeface="+mn-ea"/>
                <a:cs typeface="+mn-cs"/>
              </a:rPr>
              <a:t>those </a:t>
            </a:r>
            <a:r>
              <a:rPr lang="en-US" sz="1200" kern="1200" dirty="0" smtClean="0">
                <a:solidFill>
                  <a:schemeClr val="tx1"/>
                </a:solidFill>
                <a:effectLst/>
                <a:latin typeface="+mn-lt"/>
                <a:ea typeface="+mn-ea"/>
                <a:cs typeface="+mn-cs"/>
              </a:rPr>
              <a:t>who </a:t>
            </a:r>
            <a:r>
              <a:rPr lang="en-US" sz="1200" i="1" kern="1200" dirty="0" smtClean="0">
                <a:solidFill>
                  <a:schemeClr val="tx1"/>
                </a:solidFill>
                <a:effectLst/>
                <a:latin typeface="+mn-lt"/>
                <a:ea typeface="+mn-ea"/>
                <a:cs typeface="+mn-cs"/>
              </a:rPr>
              <a:t>have </a:t>
            </a:r>
            <a:r>
              <a:rPr lang="en-US" sz="1200" kern="1200" dirty="0" smtClean="0">
                <a:solidFill>
                  <a:schemeClr val="tx1"/>
                </a:solidFill>
                <a:effectLst/>
                <a:latin typeface="+mn-lt"/>
                <a:ea typeface="+mn-ea"/>
                <a:cs typeface="+mn-cs"/>
              </a:rPr>
              <a:t>been confirmed, and, as appropriate, for </a:t>
            </a:r>
            <a:r>
              <a:rPr lang="en-US" sz="1200" i="1" kern="1200" dirty="0" smtClean="0">
                <a:solidFill>
                  <a:schemeClr val="tx1"/>
                </a:solidFill>
                <a:effectLst/>
                <a:latin typeface="+mn-lt"/>
                <a:ea typeface="+mn-ea"/>
                <a:cs typeface="+mn-cs"/>
              </a:rPr>
              <a:t>their families</a:t>
            </a:r>
            <a:r>
              <a:rPr lang="en-US" sz="1200" kern="1200" dirty="0" smtClean="0">
                <a:solidFill>
                  <a:schemeClr val="tx1"/>
                </a:solidFill>
                <a:effectLst/>
                <a:latin typeface="+mn-lt"/>
                <a:ea typeface="+mn-ea"/>
                <a:cs typeface="+mn-cs"/>
              </a:rPr>
              <a:t>, should be included in the prayers of intercession.</a:t>
            </a:r>
            <a:endParaRPr lang="en-GB" sz="1600" kern="1200" dirty="0" smtClean="0">
              <a:solidFill>
                <a:schemeClr val="tx1"/>
              </a:solidFill>
              <a:effectLst/>
              <a:latin typeface="+mn-lt"/>
              <a:ea typeface="+mn-ea"/>
              <a:cs typeface="+mn-cs"/>
            </a:endParaRPr>
          </a:p>
          <a:p>
            <a:pPr marL="0" lvl="1"/>
            <a:r>
              <a:rPr lang="en-US" sz="1200" kern="1200" dirty="0" smtClean="0">
                <a:solidFill>
                  <a:schemeClr val="tx1"/>
                </a:solidFill>
                <a:effectLst/>
                <a:latin typeface="+mn-lt"/>
                <a:ea typeface="+mn-ea"/>
                <a:cs typeface="+mn-cs"/>
              </a:rPr>
              <a:t>6 The minister shall ensure that a certificate of Baptism is given to the </a:t>
            </a:r>
            <a:r>
              <a:rPr lang="en-US" sz="1200" i="1" kern="1200" dirty="0" smtClean="0">
                <a:solidFill>
                  <a:schemeClr val="tx1"/>
                </a:solidFill>
                <a:effectLst/>
                <a:latin typeface="+mn-lt"/>
                <a:ea typeface="+mn-ea"/>
                <a:cs typeface="+mn-cs"/>
              </a:rPr>
              <a:t>parents </a:t>
            </a:r>
            <a:r>
              <a:rPr lang="en-US" sz="1200" kern="1200" dirty="0" smtClean="0">
                <a:solidFill>
                  <a:schemeClr val="tx1"/>
                </a:solidFill>
                <a:effectLst/>
                <a:latin typeface="+mn-lt"/>
                <a:ea typeface="+mn-ea"/>
                <a:cs typeface="+mn-cs"/>
              </a:rPr>
              <a:t>of each newly-baptized child during or after the service. A certificate of Confirmation may be given to each newly-confirmed person during or after the service.</a:t>
            </a:r>
            <a:endParaRPr lang="en-GB" sz="1600" kern="1200" dirty="0">
              <a:solidFill>
                <a:schemeClr val="tx1"/>
              </a:solidFill>
              <a:effectLst/>
              <a:latin typeface="+mn-lt"/>
              <a:ea typeface="+mn-ea"/>
              <a:cs typeface="+mn-cs"/>
            </a:endParaRPr>
          </a:p>
        </p:txBody>
      </p:sp>
      <p:sp>
        <p:nvSpPr>
          <p:cNvPr id="21508"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587367E-FB66-4F56-869F-FFEA60283782}"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926611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104) </a:t>
            </a:r>
            <a:r>
              <a:rPr lang="en-US" altLang="en-US" b="1" i="0" dirty="0" smtClean="0">
                <a:solidFill>
                  <a:srgbClr val="000000"/>
                </a:solidFill>
              </a:rPr>
              <a:t>1</a:t>
            </a:r>
            <a:r>
              <a:rPr lang="en-US" altLang="en-US" b="1" dirty="0" smtClean="0">
                <a:solidFill>
                  <a:srgbClr val="000000"/>
                </a:solidFill>
              </a:rPr>
              <a:t> </a:t>
            </a:r>
            <a:r>
              <a:rPr lang="en-US" altLang="en-US" dirty="0" smtClean="0">
                <a:solidFill>
                  <a:srgbClr val="000000"/>
                </a:solidFill>
              </a:rPr>
              <a:t>Hymn</a:t>
            </a:r>
          </a:p>
          <a:p>
            <a:endParaRPr lang="en-US" altLang="en-US" dirty="0" smtClean="0"/>
          </a:p>
        </p:txBody>
      </p:sp>
      <p:sp>
        <p:nvSpPr>
          <p:cNvPr id="25604"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3BA0F86B-88BB-4E1A-8B4B-8F671C6A444F}"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932375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104)</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9076345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104) </a:t>
            </a:r>
            <a:r>
              <a:rPr lang="en-US" altLang="en-US" b="1" i="0" dirty="0" smtClean="0"/>
              <a:t>2</a:t>
            </a:r>
            <a:endParaRPr lang="en-US" altLang="en-US" b="1" dirty="0" smtClean="0"/>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6331580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104) </a:t>
            </a:r>
            <a:r>
              <a:rPr lang="en-US" altLang="en-US" b="1" i="0" dirty="0" smtClean="0"/>
              <a:t>2</a:t>
            </a:r>
            <a:endParaRPr lang="en-US" altLang="en-US" b="1" dirty="0" smtClean="0"/>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417701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104) </a:t>
            </a:r>
            <a:r>
              <a:rPr lang="en-US" altLang="en-US" b="1" i="0" dirty="0" smtClean="0"/>
              <a:t>2</a:t>
            </a:r>
            <a:endParaRPr lang="en-US" altLang="en-US" b="1" dirty="0" smtClean="0"/>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675759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104) </a:t>
            </a:r>
            <a:r>
              <a:rPr lang="en-US" altLang="en-US" b="1" i="0" dirty="0" smtClean="0"/>
              <a:t>2</a:t>
            </a:r>
            <a:endParaRPr lang="en-US" altLang="en-US" b="1" dirty="0" smtClean="0"/>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5011942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104) </a:t>
            </a:r>
            <a:r>
              <a:rPr lang="en-US" altLang="en-US" b="1" i="0" dirty="0" smtClean="0"/>
              <a:t>2</a:t>
            </a:r>
            <a:endParaRPr lang="en-US" altLang="en-US" b="1" dirty="0" smtClean="0"/>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9584984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105) </a:t>
            </a:r>
            <a:r>
              <a:rPr lang="en-US" altLang="en-US" b="1" i="0" dirty="0" smtClean="0"/>
              <a:t>2</a:t>
            </a:r>
            <a:endParaRPr lang="en-US" altLang="en-US" b="1" dirty="0" smtClean="0"/>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0561026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105)</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82775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105)</a:t>
            </a:r>
            <a:r>
              <a:rPr lang="en-US" altLang="en-US" b="1" i="1" dirty="0" smtClean="0"/>
              <a:t> </a:t>
            </a:r>
            <a:r>
              <a:rPr lang="en-US" altLang="en-US" b="1" i="0" dirty="0" smtClean="0"/>
              <a:t>3</a:t>
            </a: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4066272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105)</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043557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105)</a:t>
            </a:r>
            <a:r>
              <a:rPr lang="en-US" altLang="en-US" b="1" i="1" dirty="0" smtClean="0"/>
              <a:t> </a:t>
            </a:r>
            <a:r>
              <a:rPr lang="en-US" altLang="en-US" b="1" i="0" dirty="0" smtClean="0"/>
              <a:t>4</a:t>
            </a:r>
            <a:r>
              <a:rPr lang="en-GB" altLang="en-US" b="1" dirty="0" smtClean="0"/>
              <a:t> </a:t>
            </a:r>
            <a:r>
              <a:rPr lang="en-US" sz="1200" kern="1200" dirty="0" smtClean="0">
                <a:solidFill>
                  <a:schemeClr val="tx1"/>
                </a:solidFill>
                <a:effectLst/>
                <a:latin typeface="+mn-lt"/>
                <a:ea typeface="+mn-ea"/>
                <a:cs typeface="+mn-cs"/>
              </a:rPr>
              <a:t>All stand.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Except where a </a:t>
            </a:r>
            <a:r>
              <a:rPr lang="en-US" sz="1200" kern="1200" dirty="0" err="1" smtClean="0">
                <a:solidFill>
                  <a:schemeClr val="tx1"/>
                </a:solidFill>
                <a:effectLst/>
                <a:latin typeface="+mn-lt"/>
                <a:ea typeface="+mn-ea"/>
                <a:cs typeface="+mn-cs"/>
              </a:rPr>
              <a:t>baptistry</a:t>
            </a:r>
            <a:r>
              <a:rPr lang="en-US" sz="1200" kern="1200" dirty="0" smtClean="0">
                <a:solidFill>
                  <a:schemeClr val="tx1"/>
                </a:solidFill>
                <a:effectLst/>
                <a:latin typeface="+mn-lt"/>
                <a:ea typeface="+mn-ea"/>
                <a:cs typeface="+mn-cs"/>
              </a:rPr>
              <a:t> is to be used, water is poured into the font, in the sight of the people.</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candidates for Baptism and the </a:t>
            </a:r>
            <a:r>
              <a:rPr lang="en-US" sz="1200" i="1" kern="1200" dirty="0" smtClean="0">
                <a:solidFill>
                  <a:schemeClr val="tx1"/>
                </a:solidFill>
                <a:effectLst/>
                <a:latin typeface="+mn-lt"/>
                <a:ea typeface="+mn-ea"/>
                <a:cs typeface="+mn-cs"/>
              </a:rPr>
              <a:t>parents </a:t>
            </a:r>
            <a:r>
              <a:rPr lang="en-US" sz="1200" kern="1200" dirty="0" smtClean="0">
                <a:solidFill>
                  <a:schemeClr val="tx1"/>
                </a:solidFill>
                <a:effectLst/>
                <a:latin typeface="+mn-lt"/>
                <a:ea typeface="+mn-ea"/>
                <a:cs typeface="+mn-cs"/>
              </a:rPr>
              <a:t>(and </a:t>
            </a:r>
            <a:r>
              <a:rPr lang="en-US" sz="1200" i="1" kern="1200" dirty="0" smtClean="0">
                <a:solidFill>
                  <a:schemeClr val="tx1"/>
                </a:solidFill>
                <a:effectLst/>
                <a:latin typeface="+mn-lt"/>
                <a:ea typeface="+mn-ea"/>
                <a:cs typeface="+mn-cs"/>
              </a:rPr>
              <a:t>godparents</a:t>
            </a:r>
            <a:r>
              <a:rPr lang="en-US" sz="1200" kern="1200" dirty="0" smtClean="0">
                <a:solidFill>
                  <a:schemeClr val="tx1"/>
                </a:solidFill>
                <a:effectLst/>
                <a:latin typeface="+mn-lt"/>
                <a:ea typeface="+mn-ea"/>
                <a:cs typeface="+mn-cs"/>
              </a:rPr>
              <a:t>) gather round or near the font or </a:t>
            </a:r>
            <a:r>
              <a:rPr lang="en-US" sz="1200" kern="1200" dirty="0" err="1" smtClean="0">
                <a:solidFill>
                  <a:schemeClr val="tx1"/>
                </a:solidFill>
                <a:effectLst/>
                <a:latin typeface="+mn-lt"/>
                <a:ea typeface="+mn-ea"/>
                <a:cs typeface="+mn-cs"/>
              </a:rPr>
              <a:t>baptistry</a:t>
            </a:r>
            <a:r>
              <a:rPr lang="en-US" sz="1200" kern="1200" dirty="0" smtClean="0">
                <a:solidFill>
                  <a:schemeClr val="tx1"/>
                </a:solidFill>
                <a:effectLst/>
                <a:latin typeface="+mn-lt"/>
                <a:ea typeface="+mn-ea"/>
                <a:cs typeface="+mn-cs"/>
              </a:rPr>
              <a:t>.</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minister stands at the font or </a:t>
            </a:r>
            <a:r>
              <a:rPr lang="en-US" sz="1200" kern="1200" dirty="0" err="1" smtClean="0">
                <a:solidFill>
                  <a:schemeClr val="tx1"/>
                </a:solidFill>
                <a:effectLst/>
                <a:latin typeface="+mn-lt"/>
                <a:ea typeface="+mn-ea"/>
                <a:cs typeface="+mn-cs"/>
              </a:rPr>
              <a:t>baptistry</a:t>
            </a:r>
            <a:r>
              <a:rPr lang="en-US" sz="1200" kern="1200" dirty="0" smtClean="0">
                <a:solidFill>
                  <a:schemeClr val="tx1"/>
                </a:solidFill>
                <a:effectLst/>
                <a:latin typeface="+mn-lt"/>
                <a:ea typeface="+mn-ea"/>
                <a:cs typeface="+mn-cs"/>
              </a:rPr>
              <a:t> and says:</a:t>
            </a:r>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0806312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106)</a:t>
            </a:r>
            <a:r>
              <a:rPr lang="en-US" altLang="en-US" b="1" i="1" dirty="0" smtClean="0"/>
              <a:t> </a:t>
            </a:r>
            <a:r>
              <a:rPr lang="en-US" altLang="en-US" b="1" i="0" dirty="0" smtClean="0"/>
              <a:t>4</a:t>
            </a:r>
            <a:r>
              <a:rPr lang="en-GB" altLang="en-US" b="1" dirty="0" smtClean="0"/>
              <a:t> </a:t>
            </a:r>
            <a:r>
              <a:rPr lang="en-US" sz="1200" kern="1200" dirty="0" smtClean="0">
                <a:solidFill>
                  <a:schemeClr val="tx1"/>
                </a:solidFill>
                <a:effectLst/>
                <a:latin typeface="+mn-lt"/>
                <a:ea typeface="+mn-ea"/>
                <a:cs typeface="+mn-cs"/>
              </a:rPr>
              <a:t>All stand.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Except where a </a:t>
            </a:r>
            <a:r>
              <a:rPr lang="en-US" sz="1200" kern="1200" dirty="0" err="1" smtClean="0">
                <a:solidFill>
                  <a:schemeClr val="tx1"/>
                </a:solidFill>
                <a:effectLst/>
                <a:latin typeface="+mn-lt"/>
                <a:ea typeface="+mn-ea"/>
                <a:cs typeface="+mn-cs"/>
              </a:rPr>
              <a:t>baptistry</a:t>
            </a:r>
            <a:r>
              <a:rPr lang="en-US" sz="1200" kern="1200" dirty="0" smtClean="0">
                <a:solidFill>
                  <a:schemeClr val="tx1"/>
                </a:solidFill>
                <a:effectLst/>
                <a:latin typeface="+mn-lt"/>
                <a:ea typeface="+mn-ea"/>
                <a:cs typeface="+mn-cs"/>
              </a:rPr>
              <a:t> is to be used, water is poured into the font, in the sight of the people.</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candidates for Baptism and the </a:t>
            </a:r>
            <a:r>
              <a:rPr lang="en-US" sz="1200" i="1" kern="1200" dirty="0" smtClean="0">
                <a:solidFill>
                  <a:schemeClr val="tx1"/>
                </a:solidFill>
                <a:effectLst/>
                <a:latin typeface="+mn-lt"/>
                <a:ea typeface="+mn-ea"/>
                <a:cs typeface="+mn-cs"/>
              </a:rPr>
              <a:t>parents </a:t>
            </a:r>
            <a:r>
              <a:rPr lang="en-US" sz="1200" kern="1200" dirty="0" smtClean="0">
                <a:solidFill>
                  <a:schemeClr val="tx1"/>
                </a:solidFill>
                <a:effectLst/>
                <a:latin typeface="+mn-lt"/>
                <a:ea typeface="+mn-ea"/>
                <a:cs typeface="+mn-cs"/>
              </a:rPr>
              <a:t>(and </a:t>
            </a:r>
            <a:r>
              <a:rPr lang="en-US" sz="1200" i="1" kern="1200" dirty="0" smtClean="0">
                <a:solidFill>
                  <a:schemeClr val="tx1"/>
                </a:solidFill>
                <a:effectLst/>
                <a:latin typeface="+mn-lt"/>
                <a:ea typeface="+mn-ea"/>
                <a:cs typeface="+mn-cs"/>
              </a:rPr>
              <a:t>godparents</a:t>
            </a:r>
            <a:r>
              <a:rPr lang="en-US" sz="1200" kern="1200" dirty="0" smtClean="0">
                <a:solidFill>
                  <a:schemeClr val="tx1"/>
                </a:solidFill>
                <a:effectLst/>
                <a:latin typeface="+mn-lt"/>
                <a:ea typeface="+mn-ea"/>
                <a:cs typeface="+mn-cs"/>
              </a:rPr>
              <a:t>) gather round or near the font or </a:t>
            </a:r>
            <a:r>
              <a:rPr lang="en-US" sz="1200" kern="1200" dirty="0" err="1" smtClean="0">
                <a:solidFill>
                  <a:schemeClr val="tx1"/>
                </a:solidFill>
                <a:effectLst/>
                <a:latin typeface="+mn-lt"/>
                <a:ea typeface="+mn-ea"/>
                <a:cs typeface="+mn-cs"/>
              </a:rPr>
              <a:t>baptistry</a:t>
            </a:r>
            <a:r>
              <a:rPr lang="en-US" sz="1200" kern="1200" dirty="0" smtClean="0">
                <a:solidFill>
                  <a:schemeClr val="tx1"/>
                </a:solidFill>
                <a:effectLst/>
                <a:latin typeface="+mn-lt"/>
                <a:ea typeface="+mn-ea"/>
                <a:cs typeface="+mn-cs"/>
              </a:rPr>
              <a:t>.</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minister stands at the font or </a:t>
            </a:r>
            <a:r>
              <a:rPr lang="en-US" sz="1200" kern="1200" dirty="0" err="1" smtClean="0">
                <a:solidFill>
                  <a:schemeClr val="tx1"/>
                </a:solidFill>
                <a:effectLst/>
                <a:latin typeface="+mn-lt"/>
                <a:ea typeface="+mn-ea"/>
                <a:cs typeface="+mn-cs"/>
              </a:rPr>
              <a:t>baptistry</a:t>
            </a:r>
            <a:r>
              <a:rPr lang="en-US" sz="1200" kern="1200" dirty="0" smtClean="0">
                <a:solidFill>
                  <a:schemeClr val="tx1"/>
                </a:solidFill>
                <a:effectLst/>
                <a:latin typeface="+mn-lt"/>
                <a:ea typeface="+mn-ea"/>
                <a:cs typeface="+mn-cs"/>
              </a:rPr>
              <a:t> and says:</a:t>
            </a:r>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7354267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106)</a:t>
            </a:r>
            <a:r>
              <a:rPr lang="en-US" altLang="en-US" b="1" i="1" dirty="0" smtClean="0"/>
              <a:t> </a:t>
            </a:r>
            <a:r>
              <a:rPr lang="en-US" altLang="en-US" b="1" i="0" dirty="0" smtClean="0"/>
              <a:t>4</a:t>
            </a:r>
            <a:r>
              <a:rPr lang="en-GB" altLang="en-US" b="1" dirty="0" smtClean="0"/>
              <a:t> </a:t>
            </a:r>
            <a:r>
              <a:rPr lang="en-US" sz="1200" kern="1200" dirty="0" smtClean="0">
                <a:solidFill>
                  <a:schemeClr val="tx1"/>
                </a:solidFill>
                <a:effectLst/>
                <a:latin typeface="+mn-lt"/>
                <a:ea typeface="+mn-ea"/>
                <a:cs typeface="+mn-cs"/>
              </a:rPr>
              <a:t>All stand.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Except where a </a:t>
            </a:r>
            <a:r>
              <a:rPr lang="en-US" sz="1200" kern="1200" dirty="0" err="1" smtClean="0">
                <a:solidFill>
                  <a:schemeClr val="tx1"/>
                </a:solidFill>
                <a:effectLst/>
                <a:latin typeface="+mn-lt"/>
                <a:ea typeface="+mn-ea"/>
                <a:cs typeface="+mn-cs"/>
              </a:rPr>
              <a:t>baptistry</a:t>
            </a:r>
            <a:r>
              <a:rPr lang="en-US" sz="1200" kern="1200" dirty="0" smtClean="0">
                <a:solidFill>
                  <a:schemeClr val="tx1"/>
                </a:solidFill>
                <a:effectLst/>
                <a:latin typeface="+mn-lt"/>
                <a:ea typeface="+mn-ea"/>
                <a:cs typeface="+mn-cs"/>
              </a:rPr>
              <a:t> is to be used, water is poured into the font, in the sight of the people.</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candidates for Baptism and the </a:t>
            </a:r>
            <a:r>
              <a:rPr lang="en-US" sz="1200" i="1" kern="1200" dirty="0" smtClean="0">
                <a:solidFill>
                  <a:schemeClr val="tx1"/>
                </a:solidFill>
                <a:effectLst/>
                <a:latin typeface="+mn-lt"/>
                <a:ea typeface="+mn-ea"/>
                <a:cs typeface="+mn-cs"/>
              </a:rPr>
              <a:t>parents </a:t>
            </a:r>
            <a:r>
              <a:rPr lang="en-US" sz="1200" kern="1200" dirty="0" smtClean="0">
                <a:solidFill>
                  <a:schemeClr val="tx1"/>
                </a:solidFill>
                <a:effectLst/>
                <a:latin typeface="+mn-lt"/>
                <a:ea typeface="+mn-ea"/>
                <a:cs typeface="+mn-cs"/>
              </a:rPr>
              <a:t>(and </a:t>
            </a:r>
            <a:r>
              <a:rPr lang="en-US" sz="1200" i="1" kern="1200" dirty="0" smtClean="0">
                <a:solidFill>
                  <a:schemeClr val="tx1"/>
                </a:solidFill>
                <a:effectLst/>
                <a:latin typeface="+mn-lt"/>
                <a:ea typeface="+mn-ea"/>
                <a:cs typeface="+mn-cs"/>
              </a:rPr>
              <a:t>godparents</a:t>
            </a:r>
            <a:r>
              <a:rPr lang="en-US" sz="1200" kern="1200" dirty="0" smtClean="0">
                <a:solidFill>
                  <a:schemeClr val="tx1"/>
                </a:solidFill>
                <a:effectLst/>
                <a:latin typeface="+mn-lt"/>
                <a:ea typeface="+mn-ea"/>
                <a:cs typeface="+mn-cs"/>
              </a:rPr>
              <a:t>) gather round or near the font or </a:t>
            </a:r>
            <a:r>
              <a:rPr lang="en-US" sz="1200" kern="1200" dirty="0" err="1" smtClean="0">
                <a:solidFill>
                  <a:schemeClr val="tx1"/>
                </a:solidFill>
                <a:effectLst/>
                <a:latin typeface="+mn-lt"/>
                <a:ea typeface="+mn-ea"/>
                <a:cs typeface="+mn-cs"/>
              </a:rPr>
              <a:t>baptistry</a:t>
            </a:r>
            <a:r>
              <a:rPr lang="en-US" sz="1200" kern="1200" dirty="0" smtClean="0">
                <a:solidFill>
                  <a:schemeClr val="tx1"/>
                </a:solidFill>
                <a:effectLst/>
                <a:latin typeface="+mn-lt"/>
                <a:ea typeface="+mn-ea"/>
                <a:cs typeface="+mn-cs"/>
              </a:rPr>
              <a:t>.</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minister stands at the font or </a:t>
            </a:r>
            <a:r>
              <a:rPr lang="en-US" sz="1200" kern="1200" dirty="0" err="1" smtClean="0">
                <a:solidFill>
                  <a:schemeClr val="tx1"/>
                </a:solidFill>
                <a:effectLst/>
                <a:latin typeface="+mn-lt"/>
                <a:ea typeface="+mn-ea"/>
                <a:cs typeface="+mn-cs"/>
              </a:rPr>
              <a:t>baptistry</a:t>
            </a:r>
            <a:r>
              <a:rPr lang="en-US" sz="1200" kern="1200" dirty="0" smtClean="0">
                <a:solidFill>
                  <a:schemeClr val="tx1"/>
                </a:solidFill>
                <a:effectLst/>
                <a:latin typeface="+mn-lt"/>
                <a:ea typeface="+mn-ea"/>
                <a:cs typeface="+mn-cs"/>
              </a:rPr>
              <a:t> and says:</a:t>
            </a:r>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9418925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106)</a:t>
            </a:r>
            <a:r>
              <a:rPr lang="en-US" altLang="en-US" b="1" i="1" dirty="0" smtClean="0"/>
              <a:t> </a:t>
            </a:r>
            <a:r>
              <a:rPr lang="en-US" sz="1200" kern="1200" dirty="0" smtClean="0">
                <a:solidFill>
                  <a:schemeClr val="tx1"/>
                </a:solidFill>
                <a:effectLst/>
                <a:latin typeface="+mn-lt"/>
                <a:ea typeface="+mn-ea"/>
                <a:cs typeface="+mn-cs"/>
              </a:rPr>
              <a:t>The minister may extend her/his hands over the water.</a:t>
            </a:r>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1243905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106)</a:t>
            </a:r>
            <a:r>
              <a:rPr lang="en-US" altLang="en-US" b="1" i="1" dirty="0" smtClean="0"/>
              <a:t> </a:t>
            </a:r>
            <a:r>
              <a:rPr lang="en-GB" altLang="en-US" sz="1200" b="1" i="0" kern="1200" dirty="0" smtClean="0">
                <a:solidFill>
                  <a:schemeClr val="tx1"/>
                </a:solidFill>
                <a:effectLst/>
                <a:latin typeface="+mn-lt"/>
                <a:ea typeface="+mn-ea"/>
                <a:cs typeface="+mn-cs"/>
              </a:rPr>
              <a:t>5</a:t>
            </a:r>
            <a:r>
              <a:rPr lang="en-GB" altLang="en-US" sz="1200" b="1" i="0" kern="1200" baseline="0" dirty="0" smtClean="0">
                <a:solidFill>
                  <a:schemeClr val="tx1"/>
                </a:solidFill>
                <a:effectLst/>
                <a:latin typeface="+mn-lt"/>
                <a:ea typeface="+mn-ea"/>
                <a:cs typeface="+mn-cs"/>
              </a:rPr>
              <a:t> </a:t>
            </a:r>
            <a:r>
              <a:rPr lang="en-GB" altLang="en-US" sz="1200" b="0" i="0" kern="1200" baseline="0" dirty="0" smtClean="0">
                <a:solidFill>
                  <a:schemeClr val="tx1"/>
                </a:solidFill>
                <a:effectLst/>
                <a:latin typeface="+mn-lt"/>
                <a:ea typeface="+mn-ea"/>
                <a:cs typeface="+mn-cs"/>
              </a:rPr>
              <a:t>Hymn</a:t>
            </a:r>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970807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106)</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4692942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106)</a:t>
            </a:r>
            <a:r>
              <a:rPr lang="en-GB" b="1" i="0" baseline="0" dirty="0" smtClean="0"/>
              <a:t> 6 </a:t>
            </a:r>
            <a:r>
              <a:rPr lang="en-US" sz="1200" kern="1200" dirty="0" smtClean="0">
                <a:solidFill>
                  <a:schemeClr val="tx1"/>
                </a:solidFill>
                <a:effectLst/>
                <a:latin typeface="+mn-lt"/>
                <a:ea typeface="+mn-ea"/>
                <a:cs typeface="+mn-cs"/>
              </a:rPr>
              <a:t>The people remain standing.</a:t>
            </a:r>
            <a:endParaRPr lang="en-GB" sz="1200" kern="1200" dirty="0" smtClean="0">
              <a:solidFill>
                <a:schemeClr val="tx1"/>
              </a:solidFill>
              <a:effectLst/>
              <a:latin typeface="+mn-lt"/>
              <a:ea typeface="+mn-ea"/>
              <a:cs typeface="+mn-cs"/>
            </a:endParaRPr>
          </a:p>
          <a:p>
            <a:r>
              <a:rPr lang="en-US" sz="1200" dirty="0" smtClean="0">
                <a:solidFill>
                  <a:srgbClr val="C00000"/>
                </a:solidFill>
                <a:latin typeface="Arial" panose="020B0604020202020204" pitchFamily="34" charset="0"/>
                <a:cs typeface="Arial" panose="020B0604020202020204" pitchFamily="34" charset="0"/>
              </a:rPr>
              <a:t>The minister says to the </a:t>
            </a:r>
            <a:r>
              <a:rPr lang="en-US" sz="1200" i="1" dirty="0" smtClean="0">
                <a:solidFill>
                  <a:srgbClr val="C00000"/>
                </a:solidFill>
                <a:latin typeface="Arial" panose="020B0604020202020204" pitchFamily="34" charset="0"/>
                <a:cs typeface="Arial" panose="020B0604020202020204" pitchFamily="34" charset="0"/>
              </a:rPr>
              <a:t>parents </a:t>
            </a:r>
            <a:r>
              <a:rPr lang="en-US" sz="1200" dirty="0" smtClean="0">
                <a:solidFill>
                  <a:srgbClr val="C00000"/>
                </a:solidFill>
                <a:latin typeface="Arial" panose="020B0604020202020204" pitchFamily="34" charset="0"/>
                <a:cs typeface="Arial" panose="020B0604020202020204" pitchFamily="34" charset="0"/>
              </a:rPr>
              <a:t>(and </a:t>
            </a:r>
            <a:r>
              <a:rPr lang="en-US" sz="1200" i="1" dirty="0" smtClean="0">
                <a:solidFill>
                  <a:srgbClr val="C00000"/>
                </a:solidFill>
                <a:latin typeface="Arial" panose="020B0604020202020204" pitchFamily="34" charset="0"/>
                <a:cs typeface="Arial" panose="020B0604020202020204" pitchFamily="34" charset="0"/>
              </a:rPr>
              <a:t>godparents</a:t>
            </a:r>
            <a:r>
              <a:rPr lang="en-US" sz="1200" dirty="0" smtClean="0">
                <a:solidFill>
                  <a:srgbClr val="C00000"/>
                </a:solidFill>
                <a:latin typeface="Arial" panose="020B0604020202020204" pitchFamily="34" charset="0"/>
                <a:cs typeface="Arial" panose="020B0604020202020204" pitchFamily="34" charset="0"/>
              </a:rPr>
              <a:t>) and to </a:t>
            </a:r>
            <a:r>
              <a:rPr lang="en-US" sz="1200" i="1" dirty="0" smtClean="0">
                <a:solidFill>
                  <a:srgbClr val="C00000"/>
                </a:solidFill>
                <a:latin typeface="Arial" panose="020B0604020202020204" pitchFamily="34" charset="0"/>
                <a:cs typeface="Arial" panose="020B0604020202020204" pitchFamily="34" charset="0"/>
              </a:rPr>
              <a:t>those </a:t>
            </a:r>
            <a:r>
              <a:rPr lang="en-US" sz="1200" dirty="0" smtClean="0">
                <a:solidFill>
                  <a:srgbClr val="C00000"/>
                </a:solidFill>
                <a:latin typeface="Arial" panose="020B0604020202020204" pitchFamily="34" charset="0"/>
                <a:cs typeface="Arial" panose="020B0604020202020204" pitchFamily="34" charset="0"/>
              </a:rPr>
              <a:t>who </a:t>
            </a:r>
            <a:r>
              <a:rPr lang="en-US" sz="1200" i="1" dirty="0" smtClean="0">
                <a:solidFill>
                  <a:srgbClr val="C00000"/>
                </a:solidFill>
                <a:latin typeface="Arial" panose="020B0604020202020204" pitchFamily="34" charset="0"/>
                <a:cs typeface="Arial" panose="020B0604020202020204" pitchFamily="34" charset="0"/>
              </a:rPr>
              <a:t>are </a:t>
            </a:r>
            <a:r>
              <a:rPr lang="en-US" sz="1200" dirty="0" smtClean="0">
                <a:solidFill>
                  <a:srgbClr val="C00000"/>
                </a:solidFill>
                <a:latin typeface="Arial" panose="020B0604020202020204" pitchFamily="34" charset="0"/>
                <a:cs typeface="Arial" panose="020B0604020202020204" pitchFamily="34" charset="0"/>
              </a:rPr>
              <a:t>to be confirmed:</a:t>
            </a:r>
          </a:p>
          <a:p>
            <a:endParaRPr lang="en-GB" i="1" dirty="0"/>
          </a:p>
        </p:txBody>
      </p:sp>
      <p:sp>
        <p:nvSpPr>
          <p:cNvPr id="4" name="Slide Number Placeholder 3"/>
          <p:cNvSpPr>
            <a:spLocks noGrp="1"/>
          </p:cNvSpPr>
          <p:nvPr>
            <p:ph type="sldNum" sz="quarter" idx="10"/>
          </p:nvPr>
        </p:nvSpPr>
        <p:spPr/>
        <p:txBody>
          <a:bodyPr/>
          <a:lstStyle/>
          <a:p>
            <a:fld id="{49EE52FD-F3D1-407A-8A2F-1C65D7654453}" type="slidenum">
              <a:rPr lang="en-GB" smtClean="0"/>
              <a:t>20</a:t>
            </a:fld>
            <a:endParaRPr lang="en-GB"/>
          </a:p>
        </p:txBody>
      </p:sp>
    </p:spTree>
    <p:extLst>
      <p:ext uri="{BB962C8B-B14F-4D97-AF65-F5344CB8AC3E}">
        <p14:creationId xmlns:p14="http://schemas.microsoft.com/office/powerpoint/2010/main" val="32008351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107)</a:t>
            </a:r>
            <a:r>
              <a:rPr lang="en-GB" b="1" i="0" baseline="0" dirty="0" smtClean="0"/>
              <a:t> 6 </a:t>
            </a:r>
            <a:r>
              <a:rPr lang="en-US" sz="1200" kern="1200" dirty="0" smtClean="0">
                <a:solidFill>
                  <a:schemeClr val="tx1"/>
                </a:solidFill>
                <a:effectLst/>
                <a:latin typeface="+mn-lt"/>
                <a:ea typeface="+mn-ea"/>
                <a:cs typeface="+mn-cs"/>
              </a:rPr>
              <a:t>The people remain standing.</a:t>
            </a:r>
            <a:endParaRPr lang="en-GB" sz="1200" kern="1200" dirty="0" smtClean="0">
              <a:solidFill>
                <a:schemeClr val="tx1"/>
              </a:solidFill>
              <a:effectLst/>
              <a:latin typeface="+mn-lt"/>
              <a:ea typeface="+mn-ea"/>
              <a:cs typeface="+mn-cs"/>
            </a:endParaRPr>
          </a:p>
          <a:p>
            <a:r>
              <a:rPr lang="en-US" sz="1200" dirty="0" smtClean="0">
                <a:solidFill>
                  <a:srgbClr val="C00000"/>
                </a:solidFill>
                <a:latin typeface="Arial" panose="020B0604020202020204" pitchFamily="34" charset="0"/>
                <a:cs typeface="Arial" panose="020B0604020202020204" pitchFamily="34" charset="0"/>
              </a:rPr>
              <a:t>The minister says to the </a:t>
            </a:r>
            <a:r>
              <a:rPr lang="en-US" sz="1200" i="1" dirty="0" smtClean="0">
                <a:solidFill>
                  <a:srgbClr val="C00000"/>
                </a:solidFill>
                <a:latin typeface="Arial" panose="020B0604020202020204" pitchFamily="34" charset="0"/>
                <a:cs typeface="Arial" panose="020B0604020202020204" pitchFamily="34" charset="0"/>
              </a:rPr>
              <a:t>parents </a:t>
            </a:r>
            <a:r>
              <a:rPr lang="en-US" sz="1200" dirty="0" smtClean="0">
                <a:solidFill>
                  <a:srgbClr val="C00000"/>
                </a:solidFill>
                <a:latin typeface="Arial" panose="020B0604020202020204" pitchFamily="34" charset="0"/>
                <a:cs typeface="Arial" panose="020B0604020202020204" pitchFamily="34" charset="0"/>
              </a:rPr>
              <a:t>(and </a:t>
            </a:r>
            <a:r>
              <a:rPr lang="en-US" sz="1200" i="1" dirty="0" smtClean="0">
                <a:solidFill>
                  <a:srgbClr val="C00000"/>
                </a:solidFill>
                <a:latin typeface="Arial" panose="020B0604020202020204" pitchFamily="34" charset="0"/>
                <a:cs typeface="Arial" panose="020B0604020202020204" pitchFamily="34" charset="0"/>
              </a:rPr>
              <a:t>godparents</a:t>
            </a:r>
            <a:r>
              <a:rPr lang="en-US" sz="1200" dirty="0" smtClean="0">
                <a:solidFill>
                  <a:srgbClr val="C00000"/>
                </a:solidFill>
                <a:latin typeface="Arial" panose="020B0604020202020204" pitchFamily="34" charset="0"/>
                <a:cs typeface="Arial" panose="020B0604020202020204" pitchFamily="34" charset="0"/>
              </a:rPr>
              <a:t>) and to </a:t>
            </a:r>
            <a:r>
              <a:rPr lang="en-US" sz="1200" i="1" dirty="0" smtClean="0">
                <a:solidFill>
                  <a:srgbClr val="C00000"/>
                </a:solidFill>
                <a:latin typeface="Arial" panose="020B0604020202020204" pitchFamily="34" charset="0"/>
                <a:cs typeface="Arial" panose="020B0604020202020204" pitchFamily="34" charset="0"/>
              </a:rPr>
              <a:t>those </a:t>
            </a:r>
            <a:r>
              <a:rPr lang="en-US" sz="1200" dirty="0" smtClean="0">
                <a:solidFill>
                  <a:srgbClr val="C00000"/>
                </a:solidFill>
                <a:latin typeface="Arial" panose="020B0604020202020204" pitchFamily="34" charset="0"/>
                <a:cs typeface="Arial" panose="020B0604020202020204" pitchFamily="34" charset="0"/>
              </a:rPr>
              <a:t>who </a:t>
            </a:r>
            <a:r>
              <a:rPr lang="en-US" sz="1200" i="1" dirty="0" smtClean="0">
                <a:solidFill>
                  <a:srgbClr val="C00000"/>
                </a:solidFill>
                <a:latin typeface="Arial" panose="020B0604020202020204" pitchFamily="34" charset="0"/>
                <a:cs typeface="Arial" panose="020B0604020202020204" pitchFamily="34" charset="0"/>
              </a:rPr>
              <a:t>are </a:t>
            </a:r>
            <a:r>
              <a:rPr lang="en-US" sz="1200" dirty="0" smtClean="0">
                <a:solidFill>
                  <a:srgbClr val="C00000"/>
                </a:solidFill>
                <a:latin typeface="Arial" panose="020B0604020202020204" pitchFamily="34" charset="0"/>
                <a:cs typeface="Arial" panose="020B0604020202020204" pitchFamily="34" charset="0"/>
              </a:rPr>
              <a:t>to be confirmed:</a:t>
            </a:r>
          </a:p>
          <a:p>
            <a:endParaRPr lang="en-GB" i="1" dirty="0"/>
          </a:p>
        </p:txBody>
      </p:sp>
      <p:sp>
        <p:nvSpPr>
          <p:cNvPr id="4" name="Slide Number Placeholder 3"/>
          <p:cNvSpPr>
            <a:spLocks noGrp="1"/>
          </p:cNvSpPr>
          <p:nvPr>
            <p:ph type="sldNum" sz="quarter" idx="10"/>
          </p:nvPr>
        </p:nvSpPr>
        <p:spPr/>
        <p:txBody>
          <a:bodyPr/>
          <a:lstStyle/>
          <a:p>
            <a:fld id="{49EE52FD-F3D1-407A-8A2F-1C65D7654453}" type="slidenum">
              <a:rPr lang="en-GB" smtClean="0"/>
              <a:t>21</a:t>
            </a:fld>
            <a:endParaRPr lang="en-GB"/>
          </a:p>
        </p:txBody>
      </p:sp>
    </p:spTree>
    <p:extLst>
      <p:ext uri="{BB962C8B-B14F-4D97-AF65-F5344CB8AC3E}">
        <p14:creationId xmlns:p14="http://schemas.microsoft.com/office/powerpoint/2010/main" val="18492487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107)</a:t>
            </a:r>
            <a:r>
              <a:rPr lang="en-GB" b="1" i="0" baseline="0" dirty="0" smtClean="0"/>
              <a:t> 7 </a:t>
            </a:r>
            <a:r>
              <a:rPr lang="en-US" sz="1200" kern="1200" dirty="0" smtClean="0">
                <a:solidFill>
                  <a:schemeClr val="tx1"/>
                </a:solidFill>
                <a:effectLst/>
                <a:latin typeface="+mn-lt"/>
                <a:ea typeface="+mn-ea"/>
                <a:cs typeface="+mn-cs"/>
              </a:rPr>
              <a:t>The minister says to everyone present:</a:t>
            </a:r>
            <a:endParaRPr lang="en-GB" sz="1200" kern="1200" dirty="0" smtClean="0">
              <a:solidFill>
                <a:schemeClr val="tx1"/>
              </a:solidFill>
              <a:effectLst/>
              <a:latin typeface="+mn-lt"/>
              <a:ea typeface="+mn-ea"/>
              <a:cs typeface="+mn-cs"/>
            </a:endParaRPr>
          </a:p>
          <a:p>
            <a:endParaRPr lang="en-GB" i="1" dirty="0"/>
          </a:p>
        </p:txBody>
      </p:sp>
      <p:sp>
        <p:nvSpPr>
          <p:cNvPr id="4" name="Slide Number Placeholder 3"/>
          <p:cNvSpPr>
            <a:spLocks noGrp="1"/>
          </p:cNvSpPr>
          <p:nvPr>
            <p:ph type="sldNum" sz="quarter" idx="10"/>
          </p:nvPr>
        </p:nvSpPr>
        <p:spPr/>
        <p:txBody>
          <a:bodyPr/>
          <a:lstStyle/>
          <a:p>
            <a:fld id="{49EE52FD-F3D1-407A-8A2F-1C65D7654453}" type="slidenum">
              <a:rPr lang="en-GB" smtClean="0"/>
              <a:t>22</a:t>
            </a:fld>
            <a:endParaRPr lang="en-GB"/>
          </a:p>
        </p:txBody>
      </p:sp>
    </p:spTree>
    <p:extLst>
      <p:ext uri="{BB962C8B-B14F-4D97-AF65-F5344CB8AC3E}">
        <p14:creationId xmlns:p14="http://schemas.microsoft.com/office/powerpoint/2010/main" val="27007487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107)</a:t>
            </a:r>
            <a:r>
              <a:rPr lang="en-GB" b="1" i="0" baseline="0" dirty="0" smtClean="0"/>
              <a:t> 7 </a:t>
            </a:r>
            <a:r>
              <a:rPr lang="en-US" sz="1200" kern="1200" dirty="0" smtClean="0">
                <a:solidFill>
                  <a:schemeClr val="tx1"/>
                </a:solidFill>
                <a:effectLst/>
                <a:latin typeface="+mn-lt"/>
                <a:ea typeface="+mn-ea"/>
                <a:cs typeface="+mn-cs"/>
              </a:rPr>
              <a:t>The minister says to everyone present:</a:t>
            </a:r>
            <a:endParaRPr lang="en-GB" sz="1200" kern="1200" dirty="0" smtClean="0">
              <a:solidFill>
                <a:schemeClr val="tx1"/>
              </a:solidFill>
              <a:effectLst/>
              <a:latin typeface="+mn-lt"/>
              <a:ea typeface="+mn-ea"/>
              <a:cs typeface="+mn-cs"/>
            </a:endParaRPr>
          </a:p>
          <a:p>
            <a:endParaRPr lang="en-GB" i="1" dirty="0"/>
          </a:p>
        </p:txBody>
      </p:sp>
      <p:sp>
        <p:nvSpPr>
          <p:cNvPr id="4" name="Slide Number Placeholder 3"/>
          <p:cNvSpPr>
            <a:spLocks noGrp="1"/>
          </p:cNvSpPr>
          <p:nvPr>
            <p:ph type="sldNum" sz="quarter" idx="10"/>
          </p:nvPr>
        </p:nvSpPr>
        <p:spPr/>
        <p:txBody>
          <a:bodyPr/>
          <a:lstStyle/>
          <a:p>
            <a:fld id="{49EE52FD-F3D1-407A-8A2F-1C65D7654453}" type="slidenum">
              <a:rPr lang="en-GB" smtClean="0"/>
              <a:t>23</a:t>
            </a:fld>
            <a:endParaRPr lang="en-GB"/>
          </a:p>
        </p:txBody>
      </p:sp>
    </p:spTree>
    <p:extLst>
      <p:ext uri="{BB962C8B-B14F-4D97-AF65-F5344CB8AC3E}">
        <p14:creationId xmlns:p14="http://schemas.microsoft.com/office/powerpoint/2010/main" val="2612827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107)</a:t>
            </a:r>
            <a:r>
              <a:rPr lang="en-GB" b="1" i="0" baseline="0" dirty="0" smtClean="0"/>
              <a:t> 7 </a:t>
            </a:r>
            <a:r>
              <a:rPr lang="en-US" sz="1200" kern="1200" dirty="0" smtClean="0">
                <a:solidFill>
                  <a:schemeClr val="tx1"/>
                </a:solidFill>
                <a:effectLst/>
                <a:latin typeface="+mn-lt"/>
                <a:ea typeface="+mn-ea"/>
                <a:cs typeface="+mn-cs"/>
              </a:rPr>
              <a:t>The minister says to everyone present:</a:t>
            </a:r>
            <a:endParaRPr lang="en-GB" sz="1200" kern="1200" dirty="0" smtClean="0">
              <a:solidFill>
                <a:schemeClr val="tx1"/>
              </a:solidFill>
              <a:effectLst/>
              <a:latin typeface="+mn-lt"/>
              <a:ea typeface="+mn-ea"/>
              <a:cs typeface="+mn-cs"/>
            </a:endParaRPr>
          </a:p>
          <a:p>
            <a:endParaRPr lang="en-GB" i="1" dirty="0"/>
          </a:p>
        </p:txBody>
      </p:sp>
      <p:sp>
        <p:nvSpPr>
          <p:cNvPr id="4" name="Slide Number Placeholder 3"/>
          <p:cNvSpPr>
            <a:spLocks noGrp="1"/>
          </p:cNvSpPr>
          <p:nvPr>
            <p:ph type="sldNum" sz="quarter" idx="10"/>
          </p:nvPr>
        </p:nvSpPr>
        <p:spPr/>
        <p:txBody>
          <a:bodyPr/>
          <a:lstStyle/>
          <a:p>
            <a:fld id="{49EE52FD-F3D1-407A-8A2F-1C65D7654453}" type="slidenum">
              <a:rPr lang="en-GB" smtClean="0"/>
              <a:t>24</a:t>
            </a:fld>
            <a:endParaRPr lang="en-GB"/>
          </a:p>
        </p:txBody>
      </p:sp>
    </p:spTree>
    <p:extLst>
      <p:ext uri="{BB962C8B-B14F-4D97-AF65-F5344CB8AC3E}">
        <p14:creationId xmlns:p14="http://schemas.microsoft.com/office/powerpoint/2010/main" val="30461271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107)</a:t>
            </a:r>
            <a:r>
              <a:rPr lang="en-GB" b="1" i="0" baseline="0" dirty="0" smtClean="0"/>
              <a:t> 7 </a:t>
            </a:r>
            <a:r>
              <a:rPr lang="en-US" sz="1200" kern="1200" dirty="0" smtClean="0">
                <a:solidFill>
                  <a:schemeClr val="tx1"/>
                </a:solidFill>
                <a:effectLst/>
                <a:latin typeface="+mn-lt"/>
                <a:ea typeface="+mn-ea"/>
                <a:cs typeface="+mn-cs"/>
              </a:rPr>
              <a:t>The minister says to everyone present:</a:t>
            </a:r>
            <a:endParaRPr lang="en-GB" sz="1200" kern="1200" dirty="0" smtClean="0">
              <a:solidFill>
                <a:schemeClr val="tx1"/>
              </a:solidFill>
              <a:effectLst/>
              <a:latin typeface="+mn-lt"/>
              <a:ea typeface="+mn-ea"/>
              <a:cs typeface="+mn-cs"/>
            </a:endParaRPr>
          </a:p>
          <a:p>
            <a:endParaRPr lang="en-GB" i="1" dirty="0"/>
          </a:p>
        </p:txBody>
      </p:sp>
      <p:sp>
        <p:nvSpPr>
          <p:cNvPr id="4" name="Slide Number Placeholder 3"/>
          <p:cNvSpPr>
            <a:spLocks noGrp="1"/>
          </p:cNvSpPr>
          <p:nvPr>
            <p:ph type="sldNum" sz="quarter" idx="10"/>
          </p:nvPr>
        </p:nvSpPr>
        <p:spPr/>
        <p:txBody>
          <a:bodyPr/>
          <a:lstStyle/>
          <a:p>
            <a:fld id="{49EE52FD-F3D1-407A-8A2F-1C65D7654453}" type="slidenum">
              <a:rPr lang="en-GB" smtClean="0"/>
              <a:t>25</a:t>
            </a:fld>
            <a:endParaRPr lang="en-GB"/>
          </a:p>
        </p:txBody>
      </p:sp>
    </p:spTree>
    <p:extLst>
      <p:ext uri="{BB962C8B-B14F-4D97-AF65-F5344CB8AC3E}">
        <p14:creationId xmlns:p14="http://schemas.microsoft.com/office/powerpoint/2010/main" val="7448672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107)</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8511889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107)</a:t>
            </a:r>
            <a:r>
              <a:rPr lang="en-GB" b="1" i="0" baseline="0" dirty="0" smtClean="0"/>
              <a:t> 8 </a:t>
            </a:r>
            <a:r>
              <a:rPr lang="en-US" sz="1200" kern="1200" dirty="0" smtClean="0">
                <a:solidFill>
                  <a:schemeClr val="tx1"/>
                </a:solidFill>
                <a:effectLst/>
                <a:latin typeface="+mn-lt"/>
                <a:ea typeface="+mn-ea"/>
                <a:cs typeface="+mn-cs"/>
              </a:rPr>
              <a:t>The minister says to the </a:t>
            </a:r>
            <a:r>
              <a:rPr lang="en-US" sz="1200" i="1" kern="1200" dirty="0" smtClean="0">
                <a:solidFill>
                  <a:schemeClr val="tx1"/>
                </a:solidFill>
                <a:effectLst/>
                <a:latin typeface="+mn-lt"/>
                <a:ea typeface="+mn-ea"/>
                <a:cs typeface="+mn-cs"/>
              </a:rPr>
              <a:t>parents </a:t>
            </a:r>
            <a:r>
              <a:rPr lang="en-US" sz="1200" kern="1200" dirty="0" smtClean="0">
                <a:solidFill>
                  <a:schemeClr val="tx1"/>
                </a:solidFill>
                <a:effectLst/>
                <a:latin typeface="+mn-lt"/>
                <a:ea typeface="+mn-ea"/>
                <a:cs typeface="+mn-cs"/>
              </a:rPr>
              <a:t>of each child: </a:t>
            </a:r>
            <a:endParaRPr lang="en-GB" i="1" dirty="0"/>
          </a:p>
        </p:txBody>
      </p:sp>
      <p:sp>
        <p:nvSpPr>
          <p:cNvPr id="4" name="Slide Number Placeholder 3"/>
          <p:cNvSpPr>
            <a:spLocks noGrp="1"/>
          </p:cNvSpPr>
          <p:nvPr>
            <p:ph type="sldNum" sz="quarter" idx="10"/>
          </p:nvPr>
        </p:nvSpPr>
        <p:spPr/>
        <p:txBody>
          <a:bodyPr/>
          <a:lstStyle/>
          <a:p>
            <a:fld id="{49EE52FD-F3D1-407A-8A2F-1C65D7654453}" type="slidenum">
              <a:rPr lang="en-GB" smtClean="0"/>
              <a:t>27</a:t>
            </a:fld>
            <a:endParaRPr lang="en-GB"/>
          </a:p>
        </p:txBody>
      </p:sp>
    </p:spTree>
    <p:extLst>
      <p:ext uri="{BB962C8B-B14F-4D97-AF65-F5344CB8AC3E}">
        <p14:creationId xmlns:p14="http://schemas.microsoft.com/office/powerpoint/2010/main" val="26153543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108)</a:t>
            </a:r>
            <a:r>
              <a:rPr lang="en-GB" b="1" i="0" baseline="0" dirty="0" smtClean="0"/>
              <a:t> 9 </a:t>
            </a:r>
            <a:r>
              <a:rPr lang="en-US" sz="1200" kern="1200" dirty="0" smtClean="0">
                <a:solidFill>
                  <a:schemeClr val="tx1"/>
                </a:solidFill>
                <a:effectLst/>
                <a:latin typeface="+mn-lt"/>
                <a:ea typeface="+mn-ea"/>
                <a:cs typeface="+mn-cs"/>
              </a:rPr>
              <a:t>The minister may say to those to be baptized:</a:t>
            </a:r>
          </a:p>
          <a:p>
            <a:pPr lvl="0"/>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address ‘N and N, for you Jesus Christ came into the world . . .’ is from </a:t>
            </a:r>
            <a:r>
              <a:rPr lang="en-US" sz="1200" b="1" kern="1200" dirty="0" smtClean="0">
                <a:solidFill>
                  <a:schemeClr val="tx1"/>
                </a:solidFill>
                <a:effectLst/>
                <a:latin typeface="+mn-lt"/>
                <a:ea typeface="+mn-ea"/>
                <a:cs typeface="+mn-cs"/>
              </a:rPr>
              <a:t>Uniting in Worship</a:t>
            </a:r>
            <a:r>
              <a:rPr lang="en-US" sz="1200" kern="1200" dirty="0" smtClean="0">
                <a:solidFill>
                  <a:schemeClr val="tx1"/>
                </a:solidFill>
                <a:effectLst/>
                <a:latin typeface="+mn-lt"/>
                <a:ea typeface="+mn-ea"/>
                <a:cs typeface="+mn-cs"/>
              </a:rPr>
              <a:t>, © 1988 The Uniting Church in Australia Assembly Committee on Liturgy.</a:t>
            </a:r>
            <a:endParaRPr lang="en-GB" sz="1200" kern="1200" dirty="0" smtClean="0">
              <a:solidFill>
                <a:schemeClr val="tx1"/>
              </a:solidFill>
              <a:effectLst/>
              <a:latin typeface="+mn-lt"/>
              <a:ea typeface="+mn-ea"/>
              <a:cs typeface="+mn-cs"/>
            </a:endParaRPr>
          </a:p>
          <a:p>
            <a:pPr lvl="0"/>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28</a:t>
            </a:fld>
            <a:endParaRPr lang="en-GB"/>
          </a:p>
        </p:txBody>
      </p:sp>
    </p:spTree>
    <p:extLst>
      <p:ext uri="{BB962C8B-B14F-4D97-AF65-F5344CB8AC3E}">
        <p14:creationId xmlns:p14="http://schemas.microsoft.com/office/powerpoint/2010/main" val="33218667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108)</a:t>
            </a:r>
            <a:r>
              <a:rPr lang="en-GB" b="1" i="0" baseline="0" dirty="0" smtClean="0"/>
              <a:t> 9 </a:t>
            </a:r>
            <a:r>
              <a:rPr lang="en-US" sz="1200" kern="1200" dirty="0" smtClean="0">
                <a:solidFill>
                  <a:schemeClr val="tx1"/>
                </a:solidFill>
                <a:effectLst/>
                <a:latin typeface="+mn-lt"/>
                <a:ea typeface="+mn-ea"/>
                <a:cs typeface="+mn-cs"/>
              </a:rPr>
              <a:t>The minister may say to those to be baptized:</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29</a:t>
            </a:fld>
            <a:endParaRPr lang="en-GB"/>
          </a:p>
        </p:txBody>
      </p:sp>
    </p:spTree>
    <p:extLst>
      <p:ext uri="{BB962C8B-B14F-4D97-AF65-F5344CB8AC3E}">
        <p14:creationId xmlns:p14="http://schemas.microsoft.com/office/powerpoint/2010/main" val="18371758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108)</a:t>
            </a:r>
            <a:r>
              <a:rPr lang="en-GB" b="1" i="0" baseline="0" dirty="0" smtClean="0"/>
              <a:t> 10 </a:t>
            </a:r>
            <a:r>
              <a:rPr lang="en-US" sz="1200" kern="1200" dirty="0" smtClean="0">
                <a:solidFill>
                  <a:schemeClr val="tx1"/>
                </a:solidFill>
                <a:effectLst/>
                <a:latin typeface="+mn-lt"/>
                <a:ea typeface="+mn-ea"/>
                <a:cs typeface="+mn-cs"/>
              </a:rPr>
              <a:t>The minister, taking each child into her/his arms, pours water generously and visibly on the child’s head, or dips the child in water three times, once at the mention of each Person of the Holy Trinity, saying:</a:t>
            </a:r>
            <a:endParaRPr lang="en-GB" sz="1200" kern="1200" dirty="0" smtClean="0">
              <a:solidFill>
                <a:schemeClr val="tx1"/>
              </a:solidFill>
              <a:effectLst/>
              <a:latin typeface="+mn-lt"/>
              <a:ea typeface="+mn-ea"/>
              <a:cs typeface="+mn-cs"/>
            </a:endParaRPr>
          </a:p>
          <a:p>
            <a:pPr lvl="0"/>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30</a:t>
            </a:fld>
            <a:endParaRPr lang="en-GB"/>
          </a:p>
        </p:txBody>
      </p:sp>
    </p:spTree>
    <p:extLst>
      <p:ext uri="{BB962C8B-B14F-4D97-AF65-F5344CB8AC3E}">
        <p14:creationId xmlns:p14="http://schemas.microsoft.com/office/powerpoint/2010/main" val="2856383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smtClean="0"/>
              <a:t>(p</a:t>
            </a:r>
            <a:r>
              <a:rPr lang="en-GB" i="1" baseline="0" dirty="0" smtClean="0"/>
              <a:t> 108)</a:t>
            </a:r>
            <a:r>
              <a:rPr lang="en-GB" b="1" i="0" baseline="0" dirty="0" smtClean="0"/>
              <a:t> 10 </a:t>
            </a:r>
            <a:r>
              <a:rPr lang="en-US" sz="1200" kern="1200" dirty="0" smtClean="0">
                <a:solidFill>
                  <a:schemeClr val="tx1"/>
                </a:solidFill>
                <a:effectLst/>
                <a:latin typeface="+mn-lt"/>
                <a:ea typeface="+mn-ea"/>
                <a:cs typeface="+mn-cs"/>
              </a:rPr>
              <a:t>The minister makes the sign of the cross on the forehead of each newly-baptized child, saying:</a:t>
            </a:r>
          </a:p>
          <a:p>
            <a:endParaRPr lang="en-US" sz="1200" kern="1200" dirty="0" smtClean="0">
              <a:solidFill>
                <a:schemeClr val="tx1"/>
              </a:solidFill>
              <a:effectLst/>
              <a:latin typeface="+mn-lt"/>
              <a:ea typeface="+mn-ea"/>
              <a:cs typeface="+mn-cs"/>
            </a:endParaRPr>
          </a:p>
          <a:p>
            <a:pPr lvl="0"/>
            <a:r>
              <a:rPr lang="en-US" sz="1200" b="1" kern="1200" dirty="0" smtClean="0">
                <a:solidFill>
                  <a:schemeClr val="tx1"/>
                </a:solidFill>
                <a:effectLst/>
                <a:latin typeface="+mn-lt"/>
                <a:ea typeface="+mn-ea"/>
                <a:cs typeface="+mn-cs"/>
              </a:rPr>
              <a:t>11</a:t>
            </a:r>
            <a:r>
              <a:rPr lang="en-US" sz="1200" kern="1200" dirty="0" smtClean="0">
                <a:solidFill>
                  <a:schemeClr val="tx1"/>
                </a:solidFill>
                <a:effectLst/>
                <a:latin typeface="+mn-lt"/>
                <a:ea typeface="+mn-ea"/>
                <a:cs typeface="+mn-cs"/>
              </a:rPr>
              <a:t> The people sit.</a:t>
            </a:r>
            <a:endParaRPr lang="en-GB" sz="1200" kern="1200" dirty="0" smtClean="0">
              <a:solidFill>
                <a:schemeClr val="tx1"/>
              </a:solidFill>
              <a:effectLst/>
              <a:latin typeface="+mn-lt"/>
              <a:ea typeface="+mn-ea"/>
              <a:cs typeface="+mn-cs"/>
            </a:endParaRPr>
          </a:p>
          <a:p>
            <a:r>
              <a:rPr lang="en-US" sz="1200" dirty="0" smtClean="0">
                <a:solidFill>
                  <a:srgbClr val="C00000"/>
                </a:solidFill>
                <a:latin typeface="Arial" panose="020B0604020202020204" pitchFamily="34" charset="0"/>
                <a:cs typeface="Arial" panose="020B0604020202020204" pitchFamily="34" charset="0"/>
              </a:rPr>
              <a:t>A lighted candle may be given to the </a:t>
            </a:r>
            <a:r>
              <a:rPr lang="en-US" sz="1200" i="1" dirty="0" smtClean="0">
                <a:solidFill>
                  <a:srgbClr val="C00000"/>
                </a:solidFill>
                <a:latin typeface="Arial" panose="020B0604020202020204" pitchFamily="34" charset="0"/>
                <a:cs typeface="Arial" panose="020B0604020202020204" pitchFamily="34" charset="0"/>
              </a:rPr>
              <a:t>parents </a:t>
            </a:r>
            <a:r>
              <a:rPr lang="en-US" sz="1200" dirty="0" smtClean="0">
                <a:solidFill>
                  <a:srgbClr val="C00000"/>
                </a:solidFill>
                <a:latin typeface="Arial" panose="020B0604020202020204" pitchFamily="34" charset="0"/>
                <a:cs typeface="Arial" panose="020B0604020202020204" pitchFamily="34" charset="0"/>
              </a:rPr>
              <a:t>or </a:t>
            </a:r>
            <a:r>
              <a:rPr lang="en-US" sz="1200" i="1" dirty="0" smtClean="0">
                <a:solidFill>
                  <a:srgbClr val="C00000"/>
                </a:solidFill>
                <a:latin typeface="Arial" panose="020B0604020202020204" pitchFamily="34" charset="0"/>
                <a:cs typeface="Arial" panose="020B0604020202020204" pitchFamily="34" charset="0"/>
              </a:rPr>
              <a:t>godparents </a:t>
            </a:r>
            <a:r>
              <a:rPr lang="en-US" sz="1200" dirty="0" smtClean="0">
                <a:solidFill>
                  <a:srgbClr val="C00000"/>
                </a:solidFill>
                <a:latin typeface="Arial" panose="020B0604020202020204" pitchFamily="34" charset="0"/>
                <a:cs typeface="Arial" panose="020B0604020202020204" pitchFamily="34" charset="0"/>
              </a:rPr>
              <a:t>of each child.</a:t>
            </a:r>
            <a:endParaRPr lang="en-GB" sz="1200" dirty="0" smtClean="0">
              <a:solidFill>
                <a:srgbClr val="C00000"/>
              </a:solidFill>
              <a:latin typeface="Arial" panose="020B0604020202020204" pitchFamily="34" charset="0"/>
              <a:cs typeface="Arial" panose="020B0604020202020204" pitchFamily="34" charset="0"/>
            </a:endParaRPr>
          </a:p>
          <a:p>
            <a:r>
              <a:rPr lang="en-US" sz="1200" kern="1200" dirty="0" smtClean="0">
                <a:solidFill>
                  <a:schemeClr val="tx1"/>
                </a:solidFill>
                <a:effectLst/>
                <a:latin typeface="+mn-lt"/>
                <a:ea typeface="+mn-ea"/>
                <a:cs typeface="+mn-cs"/>
              </a:rPr>
              <a:t/>
            </a:r>
            <a:br>
              <a:rPr lang="en-US" sz="1200" kern="1200" dirty="0" smtClean="0">
                <a:solidFill>
                  <a:schemeClr val="tx1"/>
                </a:solidFill>
                <a:effectLst/>
                <a:latin typeface="+mn-lt"/>
                <a:ea typeface="+mn-ea"/>
                <a:cs typeface="+mn-cs"/>
              </a:rPr>
            </a:br>
            <a:endParaRPr lang="en-GB" sz="1200" kern="1200" dirty="0" smtClean="0">
              <a:solidFill>
                <a:schemeClr val="tx1"/>
              </a:solidFill>
              <a:effectLst/>
              <a:latin typeface="+mn-lt"/>
              <a:ea typeface="+mn-ea"/>
              <a:cs typeface="+mn-cs"/>
            </a:endParaRPr>
          </a:p>
          <a:p>
            <a:pPr lvl="0"/>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31</a:t>
            </a:fld>
            <a:endParaRPr lang="en-GB"/>
          </a:p>
        </p:txBody>
      </p:sp>
    </p:spTree>
    <p:extLst>
      <p:ext uri="{BB962C8B-B14F-4D97-AF65-F5344CB8AC3E}">
        <p14:creationId xmlns:p14="http://schemas.microsoft.com/office/powerpoint/2010/main" val="11859416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108)</a:t>
            </a:r>
            <a:r>
              <a:rPr lang="en-GB" b="1" i="0" baseline="0" dirty="0" smtClean="0"/>
              <a:t> 11 </a:t>
            </a:r>
            <a:r>
              <a:rPr lang="en-US" sz="1200" kern="1200" dirty="0" smtClean="0">
                <a:solidFill>
                  <a:schemeClr val="tx1"/>
                </a:solidFill>
                <a:effectLst/>
                <a:latin typeface="+mn-lt"/>
                <a:ea typeface="+mn-ea"/>
                <a:cs typeface="+mn-cs"/>
              </a:rPr>
              <a:t>The minister, or a representative of the local church, says to the </a:t>
            </a:r>
            <a:r>
              <a:rPr lang="en-US" sz="1200" i="1" kern="1200" dirty="0" smtClean="0">
                <a:solidFill>
                  <a:schemeClr val="tx1"/>
                </a:solidFill>
                <a:effectLst/>
                <a:latin typeface="+mn-lt"/>
                <a:ea typeface="+mn-ea"/>
                <a:cs typeface="+mn-cs"/>
              </a:rPr>
              <a:t>children</a:t>
            </a:r>
            <a:r>
              <a:rPr lang="en-US" sz="1200" kern="1200" dirty="0" smtClean="0">
                <a:solidFill>
                  <a:schemeClr val="tx1"/>
                </a:solidFill>
                <a:effectLst/>
                <a:latin typeface="+mn-lt"/>
                <a:ea typeface="+mn-ea"/>
                <a:cs typeface="+mn-cs"/>
              </a:rPr>
              <a:t>:</a:t>
            </a:r>
            <a:endParaRPr lang="en-GB" sz="1200" kern="1200" dirty="0" smtClean="0">
              <a:solidFill>
                <a:schemeClr val="tx1"/>
              </a:solidFill>
              <a:effectLst/>
              <a:latin typeface="+mn-lt"/>
              <a:ea typeface="+mn-ea"/>
              <a:cs typeface="+mn-cs"/>
            </a:endParaRPr>
          </a:p>
          <a:p>
            <a:pPr lvl="0"/>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32</a:t>
            </a:fld>
            <a:endParaRPr lang="en-GB"/>
          </a:p>
        </p:txBody>
      </p:sp>
    </p:spTree>
    <p:extLst>
      <p:ext uri="{BB962C8B-B14F-4D97-AF65-F5344CB8AC3E}">
        <p14:creationId xmlns:p14="http://schemas.microsoft.com/office/powerpoint/2010/main" val="23488365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109)</a:t>
            </a:r>
            <a:r>
              <a:rPr lang="en-GB" b="1" i="0" baseline="0" dirty="0" smtClean="0"/>
              <a:t> 12 </a:t>
            </a:r>
            <a:r>
              <a:rPr lang="en-US" sz="1200" kern="1200" dirty="0" smtClean="0">
                <a:solidFill>
                  <a:schemeClr val="tx1"/>
                </a:solidFill>
                <a:effectLst/>
                <a:latin typeface="+mn-lt"/>
                <a:ea typeface="+mn-ea"/>
                <a:cs typeface="+mn-cs"/>
              </a:rPr>
              <a:t>The newly-baptized </a:t>
            </a:r>
            <a:r>
              <a:rPr lang="en-US" sz="1200" i="1" kern="1200" dirty="0" smtClean="0">
                <a:solidFill>
                  <a:schemeClr val="tx1"/>
                </a:solidFill>
                <a:effectLst/>
                <a:latin typeface="+mn-lt"/>
                <a:ea typeface="+mn-ea"/>
                <a:cs typeface="+mn-cs"/>
              </a:rPr>
              <a:t>children</a:t>
            </a:r>
            <a:r>
              <a:rPr lang="en-US" sz="1200"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are </a:t>
            </a:r>
            <a:r>
              <a:rPr lang="en-US" sz="1200" kern="1200" dirty="0" smtClean="0">
                <a:solidFill>
                  <a:schemeClr val="tx1"/>
                </a:solidFill>
                <a:effectLst/>
                <a:latin typeface="+mn-lt"/>
                <a:ea typeface="+mn-ea"/>
                <a:cs typeface="+mn-cs"/>
              </a:rPr>
              <a:t>shown to the people. All say or sing:</a:t>
            </a:r>
            <a:endParaRPr lang="en-GB" sz="1200" kern="1200" dirty="0" smtClean="0">
              <a:solidFill>
                <a:schemeClr val="tx1"/>
              </a:solidFill>
              <a:effectLst/>
              <a:latin typeface="+mn-lt"/>
              <a:ea typeface="+mn-ea"/>
              <a:cs typeface="+mn-cs"/>
            </a:endParaRPr>
          </a:p>
          <a:p>
            <a:pPr lvl="0"/>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33</a:t>
            </a:fld>
            <a:endParaRPr lang="en-GB"/>
          </a:p>
        </p:txBody>
      </p:sp>
    </p:spTree>
    <p:extLst>
      <p:ext uri="{BB962C8B-B14F-4D97-AF65-F5344CB8AC3E}">
        <p14:creationId xmlns:p14="http://schemas.microsoft.com/office/powerpoint/2010/main" val="6750649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109)</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1829520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smtClean="0"/>
              <a:t>(p</a:t>
            </a:r>
            <a:r>
              <a:rPr lang="en-GB" i="1" baseline="0" dirty="0" smtClean="0"/>
              <a:t> 109)</a:t>
            </a:r>
            <a:r>
              <a:rPr lang="en-GB" b="1" i="0" baseline="0" dirty="0" smtClean="0"/>
              <a:t> 13 </a:t>
            </a:r>
            <a:r>
              <a:rPr lang="en-US" sz="1200" dirty="0" smtClean="0">
                <a:solidFill>
                  <a:srgbClr val="C00000"/>
                </a:solidFill>
                <a:latin typeface="Arial" panose="020B0604020202020204" pitchFamily="34" charset="0"/>
                <a:cs typeface="Arial" panose="020B0604020202020204" pitchFamily="34" charset="0"/>
              </a:rPr>
              <a:t>The </a:t>
            </a:r>
            <a:r>
              <a:rPr lang="en-US" sz="1200" i="1" dirty="0" smtClean="0">
                <a:solidFill>
                  <a:srgbClr val="C00000"/>
                </a:solidFill>
                <a:latin typeface="Arial" panose="020B0604020202020204" pitchFamily="34" charset="0"/>
                <a:cs typeface="Arial" panose="020B0604020202020204" pitchFamily="34" charset="0"/>
              </a:rPr>
              <a:t>parents </a:t>
            </a:r>
            <a:r>
              <a:rPr lang="en-US" sz="1200" dirty="0" smtClean="0">
                <a:solidFill>
                  <a:srgbClr val="C00000"/>
                </a:solidFill>
                <a:latin typeface="Arial" panose="020B0604020202020204" pitchFamily="34" charset="0"/>
                <a:cs typeface="Arial" panose="020B0604020202020204" pitchFamily="34" charset="0"/>
              </a:rPr>
              <a:t>(and </a:t>
            </a:r>
            <a:r>
              <a:rPr lang="en-US" sz="1200" i="1" dirty="0" smtClean="0">
                <a:solidFill>
                  <a:srgbClr val="C00000"/>
                </a:solidFill>
                <a:latin typeface="Arial" panose="020B0604020202020204" pitchFamily="34" charset="0"/>
                <a:cs typeface="Arial" panose="020B0604020202020204" pitchFamily="34" charset="0"/>
              </a:rPr>
              <a:t>godparents</a:t>
            </a:r>
            <a:r>
              <a:rPr lang="en-US" sz="1200" dirty="0" smtClean="0">
                <a:solidFill>
                  <a:srgbClr val="C00000"/>
                </a:solidFill>
                <a:latin typeface="Arial" panose="020B0604020202020204" pitchFamily="34" charset="0"/>
                <a:cs typeface="Arial" panose="020B0604020202020204" pitchFamily="34" charset="0"/>
              </a:rPr>
              <a:t>) </a:t>
            </a:r>
            <a:r>
              <a:rPr lang="en-US" sz="1200" i="1" dirty="0" smtClean="0">
                <a:solidFill>
                  <a:srgbClr val="C00000"/>
                </a:solidFill>
                <a:latin typeface="Arial" panose="020B0604020202020204" pitchFamily="34" charset="0"/>
                <a:cs typeface="Arial" panose="020B0604020202020204" pitchFamily="34" charset="0"/>
              </a:rPr>
              <a:t>stand</a:t>
            </a:r>
            <a:r>
              <a:rPr lang="en-US" sz="1200" dirty="0" smtClean="0">
                <a:solidFill>
                  <a:srgbClr val="C00000"/>
                </a:solidFill>
                <a:latin typeface="Arial" panose="020B0604020202020204" pitchFamily="34" charset="0"/>
                <a:cs typeface="Arial" panose="020B0604020202020204" pitchFamily="34" charset="0"/>
              </a:rPr>
              <a:t>.</a:t>
            </a:r>
          </a:p>
          <a:p>
            <a:r>
              <a:rPr lang="en-US" sz="1200" kern="1200" dirty="0" smtClean="0">
                <a:solidFill>
                  <a:schemeClr val="tx1"/>
                </a:solidFill>
                <a:effectLst/>
                <a:latin typeface="+mn-lt"/>
                <a:ea typeface="+mn-ea"/>
                <a:cs typeface="+mn-cs"/>
              </a:rPr>
              <a:t>The minister says to the </a:t>
            </a:r>
            <a:r>
              <a:rPr lang="en-US" sz="1200" i="1" kern="1200" dirty="0" smtClean="0">
                <a:solidFill>
                  <a:schemeClr val="tx1"/>
                </a:solidFill>
                <a:effectLst/>
                <a:latin typeface="+mn-lt"/>
                <a:ea typeface="+mn-ea"/>
                <a:cs typeface="+mn-cs"/>
              </a:rPr>
              <a:t>parents</a:t>
            </a:r>
            <a:r>
              <a:rPr lang="en-US" sz="1200" kern="1200" dirty="0" smtClean="0">
                <a:solidFill>
                  <a:schemeClr val="tx1"/>
                </a:solidFill>
                <a:effectLst/>
                <a:latin typeface="+mn-lt"/>
                <a:ea typeface="+mn-ea"/>
                <a:cs typeface="+mn-cs"/>
              </a:rPr>
              <a:t>:</a:t>
            </a:r>
            <a:endParaRPr lang="en-GB" sz="1200" kern="1200" dirty="0" smtClean="0">
              <a:solidFill>
                <a:schemeClr val="tx1"/>
              </a:solidFill>
              <a:effectLst/>
              <a:latin typeface="+mn-lt"/>
              <a:ea typeface="+mn-ea"/>
              <a:cs typeface="+mn-cs"/>
            </a:endParaRPr>
          </a:p>
          <a:p>
            <a:pPr lvl="0"/>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35</a:t>
            </a:fld>
            <a:endParaRPr lang="en-GB"/>
          </a:p>
        </p:txBody>
      </p:sp>
    </p:spTree>
    <p:extLst>
      <p:ext uri="{BB962C8B-B14F-4D97-AF65-F5344CB8AC3E}">
        <p14:creationId xmlns:p14="http://schemas.microsoft.com/office/powerpoint/2010/main" val="3357849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109)</a:t>
            </a:r>
            <a:r>
              <a:rPr lang="en-GB" b="1" i="0" baseline="0" dirty="0" smtClean="0"/>
              <a:t> 13</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36</a:t>
            </a:fld>
            <a:endParaRPr lang="en-GB"/>
          </a:p>
        </p:txBody>
      </p:sp>
    </p:spTree>
    <p:extLst>
      <p:ext uri="{BB962C8B-B14F-4D97-AF65-F5344CB8AC3E}">
        <p14:creationId xmlns:p14="http://schemas.microsoft.com/office/powerpoint/2010/main" val="2974812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109)</a:t>
            </a:r>
            <a:r>
              <a:rPr lang="en-GB" b="1" i="0" baseline="0" dirty="0" smtClean="0"/>
              <a:t> 13</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37</a:t>
            </a:fld>
            <a:endParaRPr lang="en-GB"/>
          </a:p>
        </p:txBody>
      </p:sp>
    </p:spTree>
    <p:extLst>
      <p:ext uri="{BB962C8B-B14F-4D97-AF65-F5344CB8AC3E}">
        <p14:creationId xmlns:p14="http://schemas.microsoft.com/office/powerpoint/2010/main" val="271825854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110)</a:t>
            </a:r>
            <a:r>
              <a:rPr lang="en-GB" b="1" i="0" baseline="0" dirty="0" smtClean="0"/>
              <a:t> 14 </a:t>
            </a:r>
            <a:r>
              <a:rPr lang="en-US" sz="1200" kern="1200" dirty="0" smtClean="0">
                <a:solidFill>
                  <a:schemeClr val="tx1"/>
                </a:solidFill>
                <a:effectLst/>
                <a:latin typeface="+mn-lt"/>
                <a:ea typeface="+mn-ea"/>
                <a:cs typeface="+mn-cs"/>
              </a:rPr>
              <a:t>If there </a:t>
            </a:r>
            <a:r>
              <a:rPr lang="en-US" sz="1200" i="1" kern="1200" dirty="0" smtClean="0">
                <a:solidFill>
                  <a:schemeClr val="tx1"/>
                </a:solidFill>
                <a:effectLst/>
                <a:latin typeface="+mn-lt"/>
                <a:ea typeface="+mn-ea"/>
                <a:cs typeface="+mn-cs"/>
              </a:rPr>
              <a:t>are godparents</a:t>
            </a:r>
            <a:r>
              <a:rPr lang="en-US" sz="1200" kern="1200" dirty="0" smtClean="0">
                <a:solidFill>
                  <a:schemeClr val="tx1"/>
                </a:solidFill>
                <a:effectLst/>
                <a:latin typeface="+mn-lt"/>
                <a:ea typeface="+mn-ea"/>
                <a:cs typeface="+mn-cs"/>
              </a:rPr>
              <a:t>, the minister says to </a:t>
            </a:r>
            <a:r>
              <a:rPr lang="en-US" sz="1200" i="1" kern="1200" dirty="0" smtClean="0">
                <a:solidFill>
                  <a:schemeClr val="tx1"/>
                </a:solidFill>
                <a:effectLst/>
                <a:latin typeface="+mn-lt"/>
                <a:ea typeface="+mn-ea"/>
                <a:cs typeface="+mn-cs"/>
              </a:rPr>
              <a:t>them</a:t>
            </a:r>
            <a:r>
              <a:rPr lang="en-US" sz="1200" kern="1200" dirty="0" smtClean="0">
                <a:solidFill>
                  <a:schemeClr val="tx1"/>
                </a:solidFill>
                <a:effectLst/>
                <a:latin typeface="+mn-lt"/>
                <a:ea typeface="+mn-ea"/>
                <a:cs typeface="+mn-cs"/>
              </a:rPr>
              <a:t>: </a:t>
            </a:r>
          </a:p>
          <a:p>
            <a:pPr lvl="0"/>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38</a:t>
            </a:fld>
            <a:endParaRPr lang="en-GB"/>
          </a:p>
        </p:txBody>
      </p:sp>
    </p:spTree>
    <p:extLst>
      <p:ext uri="{BB962C8B-B14F-4D97-AF65-F5344CB8AC3E}">
        <p14:creationId xmlns:p14="http://schemas.microsoft.com/office/powerpoint/2010/main" val="18956109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110)</a:t>
            </a:r>
            <a:r>
              <a:rPr lang="en-GB" b="1" i="0" baseline="0" dirty="0" smtClean="0"/>
              <a:t> 15 </a:t>
            </a:r>
            <a:r>
              <a:rPr lang="en-US" sz="1200" kern="1200" dirty="0" smtClean="0">
                <a:solidFill>
                  <a:schemeClr val="tx1"/>
                </a:solidFill>
                <a:effectLst/>
                <a:latin typeface="+mn-lt"/>
                <a:ea typeface="+mn-ea"/>
                <a:cs typeface="+mn-cs"/>
              </a:rPr>
              <a:t>All stand. The minister says to the people:</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39</a:t>
            </a:fld>
            <a:endParaRPr lang="en-GB"/>
          </a:p>
        </p:txBody>
      </p:sp>
    </p:spTree>
    <p:extLst>
      <p:ext uri="{BB962C8B-B14F-4D97-AF65-F5344CB8AC3E}">
        <p14:creationId xmlns:p14="http://schemas.microsoft.com/office/powerpoint/2010/main" val="28887658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110)</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40</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15354935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110)</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12345671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110) </a:t>
            </a:r>
            <a:r>
              <a:rPr lang="en-US" altLang="en-US" b="1" i="0" dirty="0" smtClean="0"/>
              <a:t>16</a:t>
            </a:r>
            <a:endParaRPr lang="en-US" altLang="en-US" b="1" dirty="0" smtClean="0"/>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01770633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110) </a:t>
            </a:r>
            <a:r>
              <a:rPr lang="en-US" altLang="en-US" b="1" i="0" dirty="0" smtClean="0"/>
              <a:t>16</a:t>
            </a:r>
            <a:endParaRPr lang="en-US" altLang="en-US" b="1" dirty="0" smtClean="0"/>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22773575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111) </a:t>
            </a:r>
            <a:r>
              <a:rPr lang="en-US" altLang="en-US" b="1" i="0" dirty="0" smtClean="0"/>
              <a:t>17</a:t>
            </a:r>
            <a:endParaRPr lang="en-US" altLang="en-US" b="1" dirty="0" smtClean="0"/>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20106194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111)</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5367715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111)</a:t>
            </a:r>
            <a:r>
              <a:rPr lang="en-GB" b="1" i="0" baseline="0" dirty="0" smtClean="0"/>
              <a:t> 18 </a:t>
            </a:r>
            <a:r>
              <a:rPr lang="en-US" sz="1200" kern="1200" dirty="0" smtClean="0">
                <a:solidFill>
                  <a:schemeClr val="tx1"/>
                </a:solidFill>
                <a:effectLst/>
                <a:latin typeface="+mn-lt"/>
                <a:ea typeface="+mn-ea"/>
                <a:cs typeface="+mn-cs"/>
              </a:rPr>
              <a:t>The </a:t>
            </a:r>
            <a:r>
              <a:rPr lang="en-US" sz="1200" i="1" kern="1200" dirty="0" smtClean="0">
                <a:solidFill>
                  <a:schemeClr val="tx1"/>
                </a:solidFill>
                <a:effectLst/>
                <a:latin typeface="+mn-lt"/>
                <a:ea typeface="+mn-ea"/>
                <a:cs typeface="+mn-cs"/>
              </a:rPr>
              <a:t>candidates </a:t>
            </a:r>
            <a:r>
              <a:rPr lang="en-US" sz="1200" kern="1200" dirty="0" smtClean="0">
                <a:solidFill>
                  <a:schemeClr val="tx1"/>
                </a:solidFill>
                <a:effectLst/>
                <a:latin typeface="+mn-lt"/>
                <a:ea typeface="+mn-ea"/>
                <a:cs typeface="+mn-cs"/>
              </a:rPr>
              <a:t>for Confirmation </a:t>
            </a:r>
            <a:r>
              <a:rPr lang="en-US" sz="1200" i="1" kern="1200" dirty="0" smtClean="0">
                <a:solidFill>
                  <a:schemeClr val="tx1"/>
                </a:solidFill>
                <a:effectLst/>
                <a:latin typeface="+mn-lt"/>
                <a:ea typeface="+mn-ea"/>
                <a:cs typeface="+mn-cs"/>
              </a:rPr>
              <a:t>stand</a:t>
            </a:r>
            <a:r>
              <a:rPr lang="en-US" sz="1200" kern="1200" dirty="0" smtClean="0">
                <a:solidFill>
                  <a:schemeClr val="tx1"/>
                </a:solidFill>
                <a:effectLst/>
                <a:latin typeface="+mn-lt"/>
                <a:ea typeface="+mn-ea"/>
                <a:cs typeface="+mn-cs"/>
              </a:rPr>
              <a:t>. The minister says to </a:t>
            </a:r>
            <a:r>
              <a:rPr lang="en-US" sz="1200" i="1" kern="1200" dirty="0" smtClean="0">
                <a:solidFill>
                  <a:schemeClr val="tx1"/>
                </a:solidFill>
                <a:effectLst/>
                <a:latin typeface="+mn-lt"/>
                <a:ea typeface="+mn-ea"/>
                <a:cs typeface="+mn-cs"/>
              </a:rPr>
              <a:t>them</a:t>
            </a:r>
            <a:r>
              <a:rPr lang="en-US" sz="1200" kern="1200" dirty="0" smtClean="0">
                <a:solidFill>
                  <a:schemeClr val="tx1"/>
                </a:solidFill>
                <a:effectLst/>
                <a:latin typeface="+mn-lt"/>
                <a:ea typeface="+mn-ea"/>
                <a:cs typeface="+mn-cs"/>
              </a:rPr>
              <a:t>:</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46</a:t>
            </a:fld>
            <a:endParaRPr lang="en-GB"/>
          </a:p>
        </p:txBody>
      </p:sp>
    </p:spTree>
    <p:extLst>
      <p:ext uri="{BB962C8B-B14F-4D97-AF65-F5344CB8AC3E}">
        <p14:creationId xmlns:p14="http://schemas.microsoft.com/office/powerpoint/2010/main" val="4788569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111)</a:t>
            </a:r>
            <a:r>
              <a:rPr lang="en-GB" b="1" i="0" baseline="0" dirty="0" smtClean="0"/>
              <a:t> 18 </a:t>
            </a:r>
            <a:r>
              <a:rPr lang="en-US" sz="1200" kern="1200" dirty="0" smtClean="0">
                <a:solidFill>
                  <a:schemeClr val="tx1"/>
                </a:solidFill>
                <a:effectLst/>
                <a:latin typeface="+mn-lt"/>
                <a:ea typeface="+mn-ea"/>
                <a:cs typeface="+mn-cs"/>
              </a:rPr>
              <a:t>The </a:t>
            </a:r>
            <a:r>
              <a:rPr lang="en-US" sz="1200" i="1" kern="1200" dirty="0" smtClean="0">
                <a:solidFill>
                  <a:schemeClr val="tx1"/>
                </a:solidFill>
                <a:effectLst/>
                <a:latin typeface="+mn-lt"/>
                <a:ea typeface="+mn-ea"/>
                <a:cs typeface="+mn-cs"/>
              </a:rPr>
              <a:t>candidates </a:t>
            </a:r>
            <a:r>
              <a:rPr lang="en-US" sz="1200" kern="1200" dirty="0" smtClean="0">
                <a:solidFill>
                  <a:schemeClr val="tx1"/>
                </a:solidFill>
                <a:effectLst/>
                <a:latin typeface="+mn-lt"/>
                <a:ea typeface="+mn-ea"/>
                <a:cs typeface="+mn-cs"/>
              </a:rPr>
              <a:t>for Confirmation </a:t>
            </a:r>
            <a:r>
              <a:rPr lang="en-US" sz="1200" i="1" kern="1200" dirty="0" smtClean="0">
                <a:solidFill>
                  <a:schemeClr val="tx1"/>
                </a:solidFill>
                <a:effectLst/>
                <a:latin typeface="+mn-lt"/>
                <a:ea typeface="+mn-ea"/>
                <a:cs typeface="+mn-cs"/>
              </a:rPr>
              <a:t>stand</a:t>
            </a:r>
            <a:r>
              <a:rPr lang="en-US" sz="1200" kern="1200" dirty="0" smtClean="0">
                <a:solidFill>
                  <a:schemeClr val="tx1"/>
                </a:solidFill>
                <a:effectLst/>
                <a:latin typeface="+mn-lt"/>
                <a:ea typeface="+mn-ea"/>
                <a:cs typeface="+mn-cs"/>
              </a:rPr>
              <a:t>. The minister says to </a:t>
            </a:r>
            <a:r>
              <a:rPr lang="en-US" sz="1200" i="1" kern="1200" dirty="0" smtClean="0">
                <a:solidFill>
                  <a:schemeClr val="tx1"/>
                </a:solidFill>
                <a:effectLst/>
                <a:latin typeface="+mn-lt"/>
                <a:ea typeface="+mn-ea"/>
                <a:cs typeface="+mn-cs"/>
              </a:rPr>
              <a:t>them</a:t>
            </a:r>
            <a:r>
              <a:rPr lang="en-US" sz="1200" kern="1200" dirty="0" smtClean="0">
                <a:solidFill>
                  <a:schemeClr val="tx1"/>
                </a:solidFill>
                <a:effectLst/>
                <a:latin typeface="+mn-lt"/>
                <a:ea typeface="+mn-ea"/>
                <a:cs typeface="+mn-cs"/>
              </a:rPr>
              <a:t>:</a:t>
            </a:r>
          </a:p>
          <a:p>
            <a:pPr lvl="0"/>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19</a:t>
            </a:r>
            <a:r>
              <a:rPr lang="en-US" sz="1200" b="0"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If a candidate is to give personal testimony to God’s grace, this may be done here.</a:t>
            </a:r>
            <a:endParaRPr lang="en-GB" sz="1200" kern="1200" dirty="0" smtClean="0">
              <a:solidFill>
                <a:schemeClr val="tx1"/>
              </a:solidFill>
              <a:effectLst/>
              <a:latin typeface="+mn-lt"/>
              <a:ea typeface="+mn-ea"/>
              <a:cs typeface="+mn-cs"/>
            </a:endParaRPr>
          </a:p>
          <a:p>
            <a:pPr lvl="0"/>
            <a:endParaRPr lang="en-GB" sz="1200" b="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47</a:t>
            </a:fld>
            <a:endParaRPr lang="en-GB"/>
          </a:p>
        </p:txBody>
      </p:sp>
    </p:spTree>
    <p:extLst>
      <p:ext uri="{BB962C8B-B14F-4D97-AF65-F5344CB8AC3E}">
        <p14:creationId xmlns:p14="http://schemas.microsoft.com/office/powerpoint/2010/main" val="277525998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111)</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48</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75198523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111)</a:t>
            </a:r>
            <a:r>
              <a:rPr lang="en-GB" b="1" i="0" baseline="0" dirty="0" smtClean="0"/>
              <a:t> 20 </a:t>
            </a:r>
            <a:r>
              <a:rPr lang="en-US" sz="1200" kern="1200" dirty="0" smtClean="0">
                <a:solidFill>
                  <a:schemeClr val="tx1"/>
                </a:solidFill>
                <a:effectLst/>
                <a:latin typeface="+mn-lt"/>
                <a:ea typeface="+mn-ea"/>
                <a:cs typeface="+mn-cs"/>
              </a:rPr>
              <a:t>The people stand. </a:t>
            </a:r>
            <a:r>
              <a:rPr lang="en-US" sz="1200" i="1" kern="1200" dirty="0" smtClean="0">
                <a:solidFill>
                  <a:schemeClr val="tx1"/>
                </a:solidFill>
                <a:effectLst/>
                <a:latin typeface="+mn-lt"/>
                <a:ea typeface="+mn-ea"/>
                <a:cs typeface="+mn-cs"/>
              </a:rPr>
              <a:t>Those </a:t>
            </a:r>
            <a:r>
              <a:rPr lang="en-US" sz="1200" kern="1200" dirty="0" smtClean="0">
                <a:solidFill>
                  <a:schemeClr val="tx1"/>
                </a:solidFill>
                <a:effectLst/>
                <a:latin typeface="+mn-lt"/>
                <a:ea typeface="+mn-ea"/>
                <a:cs typeface="+mn-cs"/>
              </a:rPr>
              <a:t>who </a:t>
            </a:r>
            <a:r>
              <a:rPr lang="en-US" sz="1200" i="1" kern="1200" dirty="0" smtClean="0">
                <a:solidFill>
                  <a:schemeClr val="tx1"/>
                </a:solidFill>
                <a:effectLst/>
                <a:latin typeface="+mn-lt"/>
                <a:ea typeface="+mn-ea"/>
                <a:cs typeface="+mn-cs"/>
              </a:rPr>
              <a:t>are </a:t>
            </a:r>
            <a:r>
              <a:rPr lang="en-US" sz="1200" kern="1200" dirty="0" smtClean="0">
                <a:solidFill>
                  <a:schemeClr val="tx1"/>
                </a:solidFill>
                <a:effectLst/>
                <a:latin typeface="+mn-lt"/>
                <a:ea typeface="+mn-ea"/>
                <a:cs typeface="+mn-cs"/>
              </a:rPr>
              <a:t>to be confirmed </a:t>
            </a:r>
            <a:r>
              <a:rPr lang="en-US" sz="1200" i="1" kern="1200" dirty="0" smtClean="0">
                <a:solidFill>
                  <a:schemeClr val="tx1"/>
                </a:solidFill>
                <a:effectLst/>
                <a:latin typeface="+mn-lt"/>
                <a:ea typeface="+mn-ea"/>
                <a:cs typeface="+mn-cs"/>
              </a:rPr>
              <a:t>kneel</a:t>
            </a:r>
            <a:r>
              <a:rPr lang="en-US" sz="1200" kern="1200" dirty="0" smtClean="0">
                <a:solidFill>
                  <a:schemeClr val="tx1"/>
                </a:solidFill>
                <a:effectLst/>
                <a:latin typeface="+mn-lt"/>
                <a:ea typeface="+mn-ea"/>
                <a:cs typeface="+mn-cs"/>
              </a:rPr>
              <a:t>.</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minister, extending her/his hands towards the </a:t>
            </a:r>
            <a:r>
              <a:rPr lang="en-US" sz="1200" i="1" kern="1200" dirty="0" smtClean="0">
                <a:solidFill>
                  <a:schemeClr val="tx1"/>
                </a:solidFill>
                <a:effectLst/>
                <a:latin typeface="+mn-lt"/>
                <a:ea typeface="+mn-ea"/>
                <a:cs typeface="+mn-cs"/>
              </a:rPr>
              <a:t>candidates</a:t>
            </a:r>
            <a:r>
              <a:rPr lang="en-US" sz="1200" kern="1200" dirty="0" smtClean="0">
                <a:solidFill>
                  <a:schemeClr val="tx1"/>
                </a:solidFill>
                <a:effectLst/>
                <a:latin typeface="+mn-lt"/>
                <a:ea typeface="+mn-ea"/>
                <a:cs typeface="+mn-cs"/>
              </a:rPr>
              <a:t>, says:</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49</a:t>
            </a:fld>
            <a:endParaRPr lang="en-GB"/>
          </a:p>
        </p:txBody>
      </p:sp>
    </p:spTree>
    <p:extLst>
      <p:ext uri="{BB962C8B-B14F-4D97-AF65-F5344CB8AC3E}">
        <p14:creationId xmlns:p14="http://schemas.microsoft.com/office/powerpoint/2010/main" val="276120143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112)</a:t>
            </a:r>
            <a:r>
              <a:rPr lang="en-GB" b="1" i="0" baseline="0" dirty="0" smtClean="0"/>
              <a:t> 21 </a:t>
            </a:r>
            <a:r>
              <a:rPr lang="en-US" sz="1200" kern="1200" dirty="0" smtClean="0">
                <a:solidFill>
                  <a:schemeClr val="tx1"/>
                </a:solidFill>
                <a:effectLst/>
                <a:latin typeface="+mn-lt"/>
                <a:ea typeface="+mn-ea"/>
                <a:cs typeface="+mn-cs"/>
              </a:rPr>
              <a:t>The people remain standing. </a:t>
            </a:r>
            <a:r>
              <a:rPr lang="en-US" sz="1200" i="1" kern="1200" dirty="0" smtClean="0">
                <a:solidFill>
                  <a:schemeClr val="tx1"/>
                </a:solidFill>
                <a:effectLst/>
                <a:latin typeface="+mn-lt"/>
                <a:ea typeface="+mn-ea"/>
                <a:cs typeface="+mn-cs"/>
              </a:rPr>
              <a:t>Those </a:t>
            </a:r>
            <a:r>
              <a:rPr lang="en-US" sz="1200" kern="1200" dirty="0" smtClean="0">
                <a:solidFill>
                  <a:schemeClr val="tx1"/>
                </a:solidFill>
                <a:effectLst/>
                <a:latin typeface="+mn-lt"/>
                <a:ea typeface="+mn-ea"/>
                <a:cs typeface="+mn-cs"/>
              </a:rPr>
              <a:t>who </a:t>
            </a:r>
            <a:r>
              <a:rPr lang="en-US" sz="1200" i="1" kern="1200" dirty="0" smtClean="0">
                <a:solidFill>
                  <a:schemeClr val="tx1"/>
                </a:solidFill>
                <a:effectLst/>
                <a:latin typeface="+mn-lt"/>
                <a:ea typeface="+mn-ea"/>
                <a:cs typeface="+mn-cs"/>
              </a:rPr>
              <a:t>are </a:t>
            </a:r>
            <a:r>
              <a:rPr lang="en-US" sz="1200" kern="1200" dirty="0" smtClean="0">
                <a:solidFill>
                  <a:schemeClr val="tx1"/>
                </a:solidFill>
                <a:effectLst/>
                <a:latin typeface="+mn-lt"/>
                <a:ea typeface="+mn-ea"/>
                <a:cs typeface="+mn-cs"/>
              </a:rPr>
              <a:t>to be confirmed </a:t>
            </a:r>
            <a:r>
              <a:rPr lang="en-US" sz="1200" i="1" kern="1200" dirty="0" smtClean="0">
                <a:solidFill>
                  <a:schemeClr val="tx1"/>
                </a:solidFill>
                <a:effectLst/>
                <a:latin typeface="+mn-lt"/>
                <a:ea typeface="+mn-ea"/>
                <a:cs typeface="+mn-cs"/>
              </a:rPr>
              <a:t>kneel</a:t>
            </a:r>
            <a:r>
              <a:rPr lang="en-US" sz="1200" kern="1200" dirty="0" smtClean="0">
                <a:solidFill>
                  <a:schemeClr val="tx1"/>
                </a:solidFill>
                <a:effectLst/>
                <a:latin typeface="+mn-lt"/>
                <a:ea typeface="+mn-ea"/>
                <a:cs typeface="+mn-cs"/>
              </a:rPr>
              <a:t>.</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minister, extending her/his hands towards the </a:t>
            </a:r>
            <a:r>
              <a:rPr lang="en-US" sz="1200" i="1" kern="1200" dirty="0" smtClean="0">
                <a:solidFill>
                  <a:schemeClr val="tx1"/>
                </a:solidFill>
                <a:effectLst/>
                <a:latin typeface="+mn-lt"/>
                <a:ea typeface="+mn-ea"/>
                <a:cs typeface="+mn-cs"/>
              </a:rPr>
              <a:t>candidates</a:t>
            </a:r>
            <a:r>
              <a:rPr lang="en-US" sz="1200" kern="1200" dirty="0" smtClean="0">
                <a:solidFill>
                  <a:schemeClr val="tx1"/>
                </a:solidFill>
                <a:effectLst/>
                <a:latin typeface="+mn-lt"/>
                <a:ea typeface="+mn-ea"/>
                <a:cs typeface="+mn-cs"/>
              </a:rPr>
              <a:t>, says:</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50</a:t>
            </a:fld>
            <a:endParaRPr lang="en-GB"/>
          </a:p>
        </p:txBody>
      </p:sp>
    </p:spTree>
    <p:extLst>
      <p:ext uri="{BB962C8B-B14F-4D97-AF65-F5344CB8AC3E}">
        <p14:creationId xmlns:p14="http://schemas.microsoft.com/office/powerpoint/2010/main" val="231158575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112)</a:t>
            </a:r>
            <a:r>
              <a:rPr lang="en-GB" b="1" i="0" baseline="0" dirty="0" smtClean="0"/>
              <a:t> 22 </a:t>
            </a:r>
            <a:r>
              <a:rPr lang="en-US" sz="1200" kern="1200" dirty="0" smtClean="0">
                <a:solidFill>
                  <a:schemeClr val="tx1"/>
                </a:solidFill>
                <a:effectLst/>
                <a:latin typeface="+mn-lt"/>
                <a:ea typeface="+mn-ea"/>
                <a:cs typeface="+mn-cs"/>
              </a:rPr>
              <a:t>The minister lays her/his hand upon the head of each candidate, saying:</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51</a:t>
            </a:fld>
            <a:endParaRPr lang="en-GB"/>
          </a:p>
        </p:txBody>
      </p:sp>
    </p:spTree>
    <p:extLst>
      <p:ext uri="{BB962C8B-B14F-4D97-AF65-F5344CB8AC3E}">
        <p14:creationId xmlns:p14="http://schemas.microsoft.com/office/powerpoint/2010/main" val="181559833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112)</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13182313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112)</a:t>
            </a:r>
            <a:r>
              <a:rPr lang="en-GB" b="1" i="0" baseline="0" dirty="0" smtClean="0"/>
              <a:t> 22 </a:t>
            </a:r>
            <a:r>
              <a:rPr lang="en-US" sz="1200" i="1" kern="1200" dirty="0" smtClean="0">
                <a:solidFill>
                  <a:schemeClr val="tx1"/>
                </a:solidFill>
                <a:effectLst/>
                <a:latin typeface="+mn-lt"/>
                <a:ea typeface="+mn-ea"/>
                <a:cs typeface="+mn-cs"/>
              </a:rPr>
              <a:t>Those </a:t>
            </a:r>
            <a:r>
              <a:rPr lang="en-US" sz="1200" kern="1200" dirty="0" smtClean="0">
                <a:solidFill>
                  <a:schemeClr val="tx1"/>
                </a:solidFill>
                <a:effectLst/>
                <a:latin typeface="+mn-lt"/>
                <a:ea typeface="+mn-ea"/>
                <a:cs typeface="+mn-cs"/>
              </a:rPr>
              <a:t>newly-confirmed </a:t>
            </a:r>
            <a:r>
              <a:rPr lang="en-US" sz="1200" i="1" kern="1200" dirty="0" smtClean="0">
                <a:solidFill>
                  <a:schemeClr val="tx1"/>
                </a:solidFill>
                <a:effectLst/>
                <a:latin typeface="+mn-lt"/>
                <a:ea typeface="+mn-ea"/>
                <a:cs typeface="+mn-cs"/>
              </a:rPr>
              <a:t>stand</a:t>
            </a:r>
            <a:r>
              <a:rPr lang="en-US" sz="1200" kern="1200" dirty="0" smtClean="0">
                <a:solidFill>
                  <a:schemeClr val="tx1"/>
                </a:solidFill>
                <a:effectLst/>
                <a:latin typeface="+mn-lt"/>
                <a:ea typeface="+mn-ea"/>
                <a:cs typeface="+mn-cs"/>
              </a:rPr>
              <a:t>. The minister says to </a:t>
            </a:r>
            <a:r>
              <a:rPr lang="en-US" sz="1200" i="1" kern="1200" dirty="0" smtClean="0">
                <a:solidFill>
                  <a:schemeClr val="tx1"/>
                </a:solidFill>
                <a:effectLst/>
                <a:latin typeface="+mn-lt"/>
                <a:ea typeface="+mn-ea"/>
                <a:cs typeface="+mn-cs"/>
              </a:rPr>
              <a:t>them</a:t>
            </a:r>
            <a:r>
              <a:rPr lang="en-US" sz="1200" kern="1200" dirty="0" smtClean="0">
                <a:solidFill>
                  <a:schemeClr val="tx1"/>
                </a:solidFill>
                <a:effectLst/>
                <a:latin typeface="+mn-lt"/>
                <a:ea typeface="+mn-ea"/>
                <a:cs typeface="+mn-cs"/>
              </a:rPr>
              <a:t>: </a:t>
            </a:r>
          </a:p>
          <a:p>
            <a:pPr lvl="0"/>
            <a:endParaRPr lang="en-US" sz="1200" kern="1200" dirty="0" smtClean="0">
              <a:solidFill>
                <a:schemeClr val="tx1"/>
              </a:solidFill>
              <a:effectLst/>
              <a:latin typeface="+mn-lt"/>
              <a:ea typeface="+mn-ea"/>
              <a:cs typeface="+mn-cs"/>
            </a:endParaRPr>
          </a:p>
          <a:p>
            <a:pPr lvl="0"/>
            <a:r>
              <a:rPr lang="en-US" sz="1200" b="1" kern="1200" dirty="0" smtClean="0">
                <a:solidFill>
                  <a:schemeClr val="tx1"/>
                </a:solidFill>
                <a:effectLst/>
                <a:latin typeface="+mn-lt"/>
                <a:ea typeface="+mn-ea"/>
                <a:cs typeface="+mn-cs"/>
              </a:rPr>
              <a:t>23</a:t>
            </a:r>
            <a:r>
              <a:rPr lang="en-US" sz="1200" kern="1200" dirty="0" smtClean="0">
                <a:solidFill>
                  <a:schemeClr val="tx1"/>
                </a:solidFill>
                <a:effectLst/>
                <a:latin typeface="+mn-lt"/>
                <a:ea typeface="+mn-ea"/>
                <a:cs typeface="+mn-cs"/>
              </a:rPr>
              <a:t> The minister and a representative of the local church extend the hand of fellowship to each newly-confirmed person.</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53</a:t>
            </a:fld>
            <a:endParaRPr lang="en-GB"/>
          </a:p>
        </p:txBody>
      </p:sp>
    </p:spTree>
    <p:extLst>
      <p:ext uri="{BB962C8B-B14F-4D97-AF65-F5344CB8AC3E}">
        <p14:creationId xmlns:p14="http://schemas.microsoft.com/office/powerpoint/2010/main" val="179263384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112)</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56096286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112)</a:t>
            </a:r>
            <a:r>
              <a:rPr lang="en-GB" b="1" i="0" baseline="0" dirty="0" smtClean="0"/>
              <a:t> 24 </a:t>
            </a:r>
            <a:r>
              <a:rPr lang="en-US" sz="1200" kern="1200" dirty="0" smtClean="0">
                <a:solidFill>
                  <a:schemeClr val="tx1"/>
                </a:solidFill>
                <a:effectLst/>
                <a:latin typeface="+mn-lt"/>
                <a:ea typeface="+mn-ea"/>
                <a:cs typeface="+mn-cs"/>
              </a:rPr>
              <a:t>The minister says to </a:t>
            </a:r>
            <a:r>
              <a:rPr lang="en-US" sz="1200" i="1" kern="1200" dirty="0" smtClean="0">
                <a:solidFill>
                  <a:schemeClr val="tx1"/>
                </a:solidFill>
                <a:effectLst/>
                <a:latin typeface="+mn-lt"/>
                <a:ea typeface="+mn-ea"/>
                <a:cs typeface="+mn-cs"/>
              </a:rPr>
              <a:t>those </a:t>
            </a:r>
            <a:r>
              <a:rPr lang="en-US" sz="1200" kern="1200" dirty="0" smtClean="0">
                <a:solidFill>
                  <a:schemeClr val="tx1"/>
                </a:solidFill>
                <a:effectLst/>
                <a:latin typeface="+mn-lt"/>
                <a:ea typeface="+mn-ea"/>
                <a:cs typeface="+mn-cs"/>
              </a:rPr>
              <a:t>newly-confirmed:</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55</a:t>
            </a:fld>
            <a:endParaRPr lang="en-GB"/>
          </a:p>
        </p:txBody>
      </p:sp>
    </p:spTree>
    <p:extLst>
      <p:ext uri="{BB962C8B-B14F-4D97-AF65-F5344CB8AC3E}">
        <p14:creationId xmlns:p14="http://schemas.microsoft.com/office/powerpoint/2010/main" val="27522072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112)</a:t>
            </a:r>
            <a:r>
              <a:rPr lang="en-GB" b="1" i="0" baseline="0" dirty="0" smtClean="0"/>
              <a:t> 24 </a:t>
            </a:r>
            <a:r>
              <a:rPr lang="en-US" sz="1200" kern="1200" dirty="0" smtClean="0">
                <a:solidFill>
                  <a:schemeClr val="tx1"/>
                </a:solidFill>
                <a:effectLst/>
                <a:latin typeface="+mn-lt"/>
                <a:ea typeface="+mn-ea"/>
                <a:cs typeface="+mn-cs"/>
              </a:rPr>
              <a:t>The minister says to </a:t>
            </a:r>
            <a:r>
              <a:rPr lang="en-US" sz="1200" i="1" kern="1200" dirty="0" smtClean="0">
                <a:solidFill>
                  <a:schemeClr val="tx1"/>
                </a:solidFill>
                <a:effectLst/>
                <a:latin typeface="+mn-lt"/>
                <a:ea typeface="+mn-ea"/>
                <a:cs typeface="+mn-cs"/>
              </a:rPr>
              <a:t>those </a:t>
            </a:r>
            <a:r>
              <a:rPr lang="en-US" sz="1200" kern="1200" dirty="0" smtClean="0">
                <a:solidFill>
                  <a:schemeClr val="tx1"/>
                </a:solidFill>
                <a:effectLst/>
                <a:latin typeface="+mn-lt"/>
                <a:ea typeface="+mn-ea"/>
                <a:cs typeface="+mn-cs"/>
              </a:rPr>
              <a:t>newly-confirmed:</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56</a:t>
            </a:fld>
            <a:endParaRPr lang="en-GB"/>
          </a:p>
        </p:txBody>
      </p:sp>
    </p:spTree>
    <p:extLst>
      <p:ext uri="{BB962C8B-B14F-4D97-AF65-F5344CB8AC3E}">
        <p14:creationId xmlns:p14="http://schemas.microsoft.com/office/powerpoint/2010/main" val="21999695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113)</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57</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84240411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113)</a:t>
            </a:r>
            <a:r>
              <a:rPr lang="en-GB" b="1" i="0" baseline="0" dirty="0" smtClean="0"/>
              <a:t> 25 </a:t>
            </a:r>
            <a:r>
              <a:rPr lang="en-US" sz="1200" kern="1200" dirty="0" smtClean="0">
                <a:solidFill>
                  <a:schemeClr val="tx1"/>
                </a:solidFill>
                <a:effectLst/>
                <a:latin typeface="+mn-lt"/>
                <a:ea typeface="+mn-ea"/>
                <a:cs typeface="+mn-cs"/>
              </a:rPr>
              <a:t>The minister says to the</a:t>
            </a:r>
            <a:r>
              <a:rPr lang="en-US" sz="1200" kern="1200" baseline="0" dirty="0" smtClean="0">
                <a:solidFill>
                  <a:schemeClr val="tx1"/>
                </a:solidFill>
                <a:effectLst/>
                <a:latin typeface="+mn-lt"/>
                <a:ea typeface="+mn-ea"/>
                <a:cs typeface="+mn-cs"/>
              </a:rPr>
              <a:t> people</a:t>
            </a:r>
            <a:r>
              <a:rPr lang="en-US" sz="1200" kern="1200" dirty="0" smtClean="0">
                <a:solidFill>
                  <a:schemeClr val="tx1"/>
                </a:solidFill>
                <a:effectLst/>
                <a:latin typeface="+mn-lt"/>
                <a:ea typeface="+mn-ea"/>
                <a:cs typeface="+mn-cs"/>
              </a:rPr>
              <a:t>:</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58</a:t>
            </a:fld>
            <a:endParaRPr lang="en-GB"/>
          </a:p>
        </p:txBody>
      </p:sp>
    </p:spTree>
    <p:extLst>
      <p:ext uri="{BB962C8B-B14F-4D97-AF65-F5344CB8AC3E}">
        <p14:creationId xmlns:p14="http://schemas.microsoft.com/office/powerpoint/2010/main" val="347921053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113)</a:t>
            </a:r>
            <a:r>
              <a:rPr lang="en-GB" b="1" i="0" baseline="0" dirty="0" smtClean="0"/>
              <a:t> 25</a:t>
            </a:r>
          </a:p>
          <a:p>
            <a:pPr lvl="0"/>
            <a:endParaRPr lang="en-GB" sz="1200" b="1" i="0" kern="1200" baseline="0" dirty="0" smtClean="0">
              <a:solidFill>
                <a:schemeClr val="tx1"/>
              </a:solidFill>
              <a:effectLst/>
              <a:latin typeface="+mn-lt"/>
              <a:ea typeface="+mn-ea"/>
              <a:cs typeface="+mn-cs"/>
            </a:endParaRPr>
          </a:p>
          <a:p>
            <a:pPr lvl="0"/>
            <a:r>
              <a:rPr lang="en-GB" sz="1200" b="1" i="0" kern="1200" baseline="0" dirty="0" smtClean="0">
                <a:solidFill>
                  <a:schemeClr val="tx1"/>
                </a:solidFill>
                <a:effectLst/>
                <a:latin typeface="+mn-lt"/>
                <a:ea typeface="+mn-ea"/>
                <a:cs typeface="+mn-cs"/>
              </a:rPr>
              <a:t>26 </a:t>
            </a:r>
            <a:r>
              <a:rPr lang="en-US" sz="1200" kern="1200" dirty="0" smtClean="0">
                <a:solidFill>
                  <a:schemeClr val="tx1"/>
                </a:solidFill>
                <a:effectLst/>
                <a:latin typeface="+mn-lt"/>
                <a:ea typeface="+mn-ea"/>
                <a:cs typeface="+mn-cs"/>
              </a:rPr>
              <a:t>The people sit.</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 Bible or some other book may be given.</a:t>
            </a:r>
            <a:endParaRPr lang="en-GB" sz="1200" kern="1200" dirty="0" smtClean="0">
              <a:solidFill>
                <a:schemeClr val="tx1"/>
              </a:solidFill>
              <a:effectLst/>
              <a:latin typeface="+mn-lt"/>
              <a:ea typeface="+mn-ea"/>
              <a:cs typeface="+mn-cs"/>
            </a:endParaRPr>
          </a:p>
          <a:p>
            <a:r>
              <a:rPr lang="en-US" sz="1200" dirty="0" smtClean="0">
                <a:solidFill>
                  <a:srgbClr val="C00000"/>
                </a:solidFill>
                <a:latin typeface="Arial" panose="020B0604020202020204" pitchFamily="34" charset="0"/>
                <a:cs typeface="Arial" panose="020B0604020202020204" pitchFamily="34" charset="0"/>
              </a:rPr>
              <a:t>A certificate of Confirmation may be given.</a:t>
            </a:r>
            <a:endParaRPr lang="en-GB" sz="1200" dirty="0" smtClean="0">
              <a:solidFill>
                <a:srgbClr val="C00000"/>
              </a:solidFill>
              <a:latin typeface="Arial" panose="020B0604020202020204" pitchFamily="34" charset="0"/>
              <a:cs typeface="Arial" panose="020B0604020202020204" pitchFamily="34" charset="0"/>
            </a:endParaRPr>
          </a:p>
          <a:p>
            <a:pPr lvl="0"/>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59</a:t>
            </a:fld>
            <a:endParaRPr lang="en-GB"/>
          </a:p>
        </p:txBody>
      </p:sp>
    </p:spTree>
    <p:extLst>
      <p:ext uri="{BB962C8B-B14F-4D97-AF65-F5344CB8AC3E}">
        <p14:creationId xmlns:p14="http://schemas.microsoft.com/office/powerpoint/2010/main" val="426062115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smtClean="0"/>
              <a:t>(p</a:t>
            </a:r>
            <a:r>
              <a:rPr lang="en-GB" i="1" baseline="0" dirty="0" smtClean="0"/>
              <a:t> 113)</a:t>
            </a:r>
            <a:r>
              <a:rPr lang="en-GB" b="1" i="0" baseline="0" dirty="0" smtClean="0"/>
              <a:t> 27 </a:t>
            </a:r>
            <a:r>
              <a:rPr lang="en-US" sz="1200" kern="1200" dirty="0" smtClean="0">
                <a:solidFill>
                  <a:schemeClr val="tx1"/>
                </a:solidFill>
                <a:effectLst/>
                <a:latin typeface="+mn-lt"/>
                <a:ea typeface="+mn-ea"/>
                <a:cs typeface="+mn-cs"/>
              </a:rPr>
              <a:t>The minister says:</a:t>
            </a:r>
            <a:endParaRPr lang="en-GB" sz="1200" kern="1200" dirty="0" smtClean="0">
              <a:solidFill>
                <a:schemeClr val="tx1"/>
              </a:solidFill>
              <a:effectLst/>
              <a:latin typeface="+mn-lt"/>
              <a:ea typeface="+mn-ea"/>
              <a:cs typeface="+mn-cs"/>
            </a:endParaRPr>
          </a:p>
          <a:p>
            <a:pPr lvl="0"/>
            <a:endParaRPr lang="en-GB" b="1" i="0" baseline="0" dirty="0" smtClean="0"/>
          </a:p>
        </p:txBody>
      </p:sp>
      <p:sp>
        <p:nvSpPr>
          <p:cNvPr id="4" name="Slide Number Placeholder 3"/>
          <p:cNvSpPr>
            <a:spLocks noGrp="1"/>
          </p:cNvSpPr>
          <p:nvPr>
            <p:ph type="sldNum" sz="quarter" idx="10"/>
          </p:nvPr>
        </p:nvSpPr>
        <p:spPr/>
        <p:txBody>
          <a:bodyPr/>
          <a:lstStyle/>
          <a:p>
            <a:fld id="{49EE52FD-F3D1-407A-8A2F-1C65D7654453}" type="slidenum">
              <a:rPr lang="en-GB" smtClean="0"/>
              <a:t>60</a:t>
            </a:fld>
            <a:endParaRPr lang="en-GB"/>
          </a:p>
        </p:txBody>
      </p:sp>
    </p:spTree>
    <p:extLst>
      <p:ext uri="{BB962C8B-B14F-4D97-AF65-F5344CB8AC3E}">
        <p14:creationId xmlns:p14="http://schemas.microsoft.com/office/powerpoint/2010/main" val="152786462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smtClean="0"/>
              <a:t>(p</a:t>
            </a:r>
            <a:r>
              <a:rPr lang="en-GB" i="1" baseline="0" dirty="0" smtClean="0"/>
              <a:t> 113)</a:t>
            </a:r>
            <a:r>
              <a:rPr lang="en-GB" b="1" i="0" baseline="0" dirty="0" smtClean="0"/>
              <a:t> 27</a:t>
            </a:r>
          </a:p>
        </p:txBody>
      </p:sp>
      <p:sp>
        <p:nvSpPr>
          <p:cNvPr id="4" name="Slide Number Placeholder 3"/>
          <p:cNvSpPr>
            <a:spLocks noGrp="1"/>
          </p:cNvSpPr>
          <p:nvPr>
            <p:ph type="sldNum" sz="quarter" idx="10"/>
          </p:nvPr>
        </p:nvSpPr>
        <p:spPr/>
        <p:txBody>
          <a:bodyPr/>
          <a:lstStyle/>
          <a:p>
            <a:fld id="{49EE52FD-F3D1-407A-8A2F-1C65D7654453}" type="slidenum">
              <a:rPr lang="en-GB" smtClean="0"/>
              <a:t>61</a:t>
            </a:fld>
            <a:endParaRPr lang="en-GB"/>
          </a:p>
        </p:txBody>
      </p:sp>
    </p:spTree>
    <p:extLst>
      <p:ext uri="{BB962C8B-B14F-4D97-AF65-F5344CB8AC3E}">
        <p14:creationId xmlns:p14="http://schemas.microsoft.com/office/powerpoint/2010/main" val="210008918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113) </a:t>
            </a:r>
            <a:r>
              <a:rPr lang="en-GB" altLang="en-US" b="1" i="0" dirty="0" smtClean="0"/>
              <a:t>28</a:t>
            </a:r>
            <a:r>
              <a:rPr lang="en-GB" altLang="en-US" dirty="0" smtClean="0"/>
              <a:t> Hymn</a:t>
            </a:r>
          </a:p>
          <a:p>
            <a:endParaRPr lang="en-GB" altLang="en-US" dirty="0" smtClean="0"/>
          </a:p>
          <a:p>
            <a:pPr lvl="0"/>
            <a:r>
              <a:rPr lang="en-GB" altLang="en-US" b="1" dirty="0" smtClean="0"/>
              <a:t>29</a:t>
            </a:r>
            <a:r>
              <a:rPr lang="en-GB" altLang="en-US" dirty="0" smtClean="0"/>
              <a:t> </a:t>
            </a:r>
            <a:r>
              <a:rPr lang="en-US" sz="1200" kern="1200" dirty="0" smtClean="0">
                <a:solidFill>
                  <a:schemeClr val="tx1"/>
                </a:solidFill>
                <a:effectLst/>
                <a:latin typeface="+mn-lt"/>
                <a:ea typeface="+mn-ea"/>
                <a:cs typeface="+mn-cs"/>
              </a:rPr>
              <a:t>The service continues from the prayers of intercession in any appropriate order for Holy Communion. That for </a:t>
            </a:r>
            <a:r>
              <a:rPr lang="en-US" sz="1200" b="1" kern="1200" dirty="0" smtClean="0">
                <a:solidFill>
                  <a:schemeClr val="tx1"/>
                </a:solidFill>
                <a:effectLst/>
                <a:latin typeface="+mn-lt"/>
                <a:ea typeface="+mn-ea"/>
                <a:cs typeface="+mn-cs"/>
              </a:rPr>
              <a:t>The Day of Pentecost and Times of Renewal in the Life of the Church </a:t>
            </a:r>
            <a:r>
              <a:rPr lang="en-US" sz="1200" kern="1200" dirty="0" smtClean="0">
                <a:solidFill>
                  <a:schemeClr val="tx1"/>
                </a:solidFill>
                <a:effectLst/>
                <a:latin typeface="+mn-lt"/>
                <a:ea typeface="+mn-ea"/>
                <a:cs typeface="+mn-cs"/>
              </a:rPr>
              <a:t>(page 174) is especially suitable.</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GB" altLang="en-US" dirty="0" smtClean="0"/>
          </a:p>
        </p:txBody>
      </p:sp>
      <p:sp>
        <p:nvSpPr>
          <p:cNvPr id="56324"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F730182-1D95-4BAE-95F5-23F02212BD9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0388306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1"/>
            <a:endParaRPr lang="en-GB" sz="1600" kern="1200" dirty="0">
              <a:solidFill>
                <a:schemeClr val="tx1"/>
              </a:solidFill>
              <a:effectLst/>
              <a:latin typeface="+mn-lt"/>
              <a:ea typeface="+mn-ea"/>
              <a:cs typeface="+mn-cs"/>
            </a:endParaRPr>
          </a:p>
        </p:txBody>
      </p:sp>
      <p:sp>
        <p:nvSpPr>
          <p:cNvPr id="21508"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587367E-FB66-4F56-869F-FFEA60283782}"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6907547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MC text slide 1">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smtClean="0">
                <a:solidFill>
                  <a:srgbClr val="C00000"/>
                </a:solidFill>
                <a:latin typeface="Arial" panose="020B0604020202020204" pitchFamily="34" charset="0"/>
                <a:cs typeface="Arial" panose="020B0604020202020204" pitchFamily="34" charset="0"/>
              </a:rPr>
              <a:t>PART OF THE SERVICE</a:t>
            </a:r>
            <a:endParaRPr lang="en-US" altLang="en-US" sz="1200" b="1" dirty="0" smtClean="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1"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284511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443EE33-7185-0E4B-A5F2-862C8A362AF7}"/>
              </a:ext>
            </a:extLst>
          </p:cNvPr>
          <p:cNvSpPr txBox="1">
            <a:spLocks noChangeArrowheads="1"/>
          </p:cNvSpPr>
          <p:nvPr userDrawn="1"/>
        </p:nvSpPr>
        <p:spPr bwMode="auto">
          <a:xfrm>
            <a:off x="149225" y="6311900"/>
            <a:ext cx="35750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THE GATHERING OF THE PEOPLE OF GOD</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1"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0693209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THE MINISTRY OF THE WORD</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1"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4276281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3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9449EFD-D7B6-2B4D-B9A1-DEB16903FE75}"/>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THE LORD’S SUPPER</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Franklin Gothic Medium" panose="020B06030201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8396173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4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FFD2AF7-289F-B34A-9B30-AE86E8645E18}"/>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PRAYERS AND DISMISSAL</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Franklin Gothic Medium" panose="020B06030201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037621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MC Title slide wit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3A9B2-5B05-614A-9BCF-86F92F85CF53}"/>
              </a:ext>
            </a:extLst>
          </p:cNvPr>
          <p:cNvSpPr>
            <a:spLocks noGrp="1"/>
          </p:cNvSpPr>
          <p:nvPr>
            <p:ph type="ctrTitle"/>
          </p:nvPr>
        </p:nvSpPr>
        <p:spPr>
          <a:xfrm>
            <a:off x="0" y="2045776"/>
            <a:ext cx="12192000" cy="1735609"/>
          </a:xfrm>
          <a:prstGeom prst="rect">
            <a:avLst/>
          </a:prstGeom>
        </p:spPr>
        <p:txBody>
          <a:bodyPr anchor="b"/>
          <a:lstStyle>
            <a:lvl1pPr algn="ctr">
              <a:defRPr sz="6000" b="0" i="0" baseline="0">
                <a:solidFill>
                  <a:schemeClr val="bg1"/>
                </a:solidFill>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36626429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MC Section slide with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CB5D3CC-E2E9-324C-9EB4-FD5288B32BB5}"/>
              </a:ext>
            </a:extLst>
          </p:cNvPr>
          <p:cNvSpPr>
            <a:spLocks noGrp="1"/>
          </p:cNvSpPr>
          <p:nvPr>
            <p:ph type="ctrTitle"/>
          </p:nvPr>
        </p:nvSpPr>
        <p:spPr>
          <a:xfrm>
            <a:off x="2208212" y="0"/>
            <a:ext cx="9983787" cy="6489700"/>
          </a:xfrm>
          <a:prstGeom prst="rect">
            <a:avLst/>
          </a:prstGeom>
        </p:spPr>
        <p:txBody>
          <a:bodyPr anchor="ctr"/>
          <a:lstStyle>
            <a:lvl1pPr algn="l">
              <a:defRPr sz="4800" b="0" i="0" baseline="0">
                <a:solidFill>
                  <a:srgbClr val="C00000"/>
                </a:solidFill>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382134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MC text slide 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F68628-BD3D-FF48-B52C-8C93F1DC1445}"/>
              </a:ext>
            </a:extLst>
          </p:cNvPr>
          <p:cNvSpPr>
            <a:spLocks noGrp="1"/>
          </p:cNvSpPr>
          <p:nvPr>
            <p:ph idx="1"/>
          </p:nvPr>
        </p:nvSpPr>
        <p:spPr>
          <a:xfrm>
            <a:off x="822702" y="1902229"/>
            <a:ext cx="10515600" cy="458381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5580132E-FBA5-B349-97EE-08796CD9BD14}"/>
              </a:ext>
            </a:extLst>
          </p:cNvPr>
          <p:cNvSpPr>
            <a:spLocks noGrp="1"/>
          </p:cNvSpPr>
          <p:nvPr>
            <p:ph type="ctrTitle"/>
          </p:nvPr>
        </p:nvSpPr>
        <p:spPr>
          <a:xfrm>
            <a:off x="2208213" y="913699"/>
            <a:ext cx="9612312" cy="635435"/>
          </a:xfrm>
          <a:prstGeom prst="rect">
            <a:avLst/>
          </a:prstGeom>
        </p:spPr>
        <p:txBody>
          <a:bodyPr anchor="b"/>
          <a:lstStyle>
            <a:lvl1pPr algn="ctr">
              <a:defRPr sz="4200" baseline="0">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0957135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MC text slide 1">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smtClean="0">
                <a:solidFill>
                  <a:srgbClr val="C00000"/>
                </a:solidFill>
                <a:latin typeface="Arial" panose="020B0604020202020204" pitchFamily="34" charset="0"/>
              </a:rPr>
              <a:t>PART OF THE SERVICE</a:t>
            </a:r>
            <a:endParaRPr lang="en-US" altLang="en-US" sz="1200" dirty="0" smtClean="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515790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443EE33-7185-0E4B-A5F2-862C8A362AF7}"/>
              </a:ext>
            </a:extLst>
          </p:cNvPr>
          <p:cNvSpPr txBox="1">
            <a:spLocks noChangeArrowheads="1"/>
          </p:cNvSpPr>
          <p:nvPr userDrawn="1"/>
        </p:nvSpPr>
        <p:spPr bwMode="auto">
          <a:xfrm>
            <a:off x="149225" y="6311900"/>
            <a:ext cx="3533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DECLARATION</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722396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2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REQUEST FOR BAPTISM</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9795494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5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3500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THANKSGIVING</a:t>
            </a:r>
            <a:r>
              <a:rPr lang="en-GB" altLang="en-US" sz="1200" baseline="0" dirty="0" smtClean="0">
                <a:solidFill>
                  <a:srgbClr val="C00000"/>
                </a:solidFill>
                <a:latin typeface="Arial" panose="020B0604020202020204" pitchFamily="34" charset="0"/>
              </a:rPr>
              <a:t> OVER THE WATER</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42119703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AFFIRMATION OF FAITH</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24237775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BAPTISM</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3066935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BAPTISMAL PROMISES</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7047133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8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CONFIRMATION</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7569409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RECEPTION</a:t>
            </a:r>
            <a:r>
              <a:rPr lang="en-GB" altLang="en-US" sz="1200" baseline="0" dirty="0" smtClean="0">
                <a:solidFill>
                  <a:srgbClr val="C00000"/>
                </a:solidFill>
                <a:latin typeface="Arial" panose="020B0604020202020204" pitchFamily="34" charset="0"/>
              </a:rPr>
              <a:t> AND WELCOME</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29054307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0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39120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PROMISES OF THOSE NEWLY-CONFIRMED</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1951249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1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39120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PROMISE</a:t>
            </a:r>
            <a:r>
              <a:rPr lang="en-GB" altLang="en-US" sz="1200" baseline="0" dirty="0" smtClean="0">
                <a:solidFill>
                  <a:srgbClr val="C00000"/>
                </a:solidFill>
                <a:latin typeface="Arial" panose="020B0604020202020204" pitchFamily="34" charset="0"/>
              </a:rPr>
              <a:t> OF THE PEOPLE</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574754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3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9449EFD-D7B6-2B4D-B9A1-DEB16903FE75}"/>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LORD’S SUPPER</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4704766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4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FFD2AF7-289F-B34A-9B30-AE86E8645E18}"/>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PRAYERS AND DISMISSAL</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47725320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image" Target="../media/image3.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image" Target="../media/image1.png"/><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92523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7122890"/>
      </p:ext>
    </p:extLst>
  </p:cSld>
  <p:clrMap bg1="lt1" tx1="dk1" bg2="lt2" tx2="dk2" accent1="accent1" accent2="accent2" accent3="accent3" accent4="accent4" accent5="accent5" accent6="accent6" hlink="hlink" folHlink="folHlink"/>
  <p:sldLayoutIdLst>
    <p:sldLayoutId id="2147483667" r:id="rId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7504186"/>
      </p:ext>
    </p:extLst>
  </p:cSld>
  <p:clrMap bg1="lt1" tx1="dk1" bg2="lt2" tx2="dk2" accent1="accent1" accent2="accent2" accent3="accent3" accent4="accent4" accent5="accent5" accent6="accent6" hlink="hlink" folHlink="folHlink"/>
  <p:sldLayoutIdLst>
    <p:sldLayoutId id="2147483669" r:id="rId1"/>
    <p:sldLayoutId id="2147483670" r:id="rId2"/>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1096534"/>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8" r:id="rId4"/>
    <p:sldLayoutId id="2147483677" r:id="rId5"/>
    <p:sldLayoutId id="2147483679" r:id="rId6"/>
    <p:sldLayoutId id="2147483680" r:id="rId7"/>
    <p:sldLayoutId id="2147483681" r:id="rId8"/>
    <p:sldLayoutId id="2147483682" r:id="rId9"/>
    <p:sldLayoutId id="2147483683" r:id="rId10"/>
    <p:sldLayoutId id="2147483684" r:id="rId11"/>
    <p:sldLayoutId id="2147483675" r:id="rId12"/>
    <p:sldLayoutId id="2147483676" r:id="rId13"/>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9.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9.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9.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9.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9.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5"/>
          <p:cNvSpPr/>
          <p:nvPr/>
        </p:nvSpPr>
        <p:spPr>
          <a:xfrm>
            <a:off x="693738" y="556593"/>
            <a:ext cx="11206162" cy="3524747"/>
          </a:xfrm>
          <a:prstGeom prst="rect">
            <a:avLst/>
          </a:prstGeom>
        </p:spPr>
        <p:txBody>
          <a:bodyPr>
            <a:spAutoFit/>
          </a:bodyPr>
          <a:lstStyle/>
          <a:p>
            <a:pPr lvl="0" eaLnBrk="0" fontAlgn="base" hangingPunct="0">
              <a:spcBef>
                <a:spcPct val="0"/>
              </a:spcBef>
              <a:spcAft>
                <a:spcPct val="0"/>
              </a:spcAft>
              <a:defRPr/>
            </a:pPr>
            <a:r>
              <a:rPr lang="en-US" b="1" dirty="0" smtClean="0">
                <a:latin typeface="Arial" panose="020B0604020202020204" pitchFamily="34" charset="0"/>
                <a:cs typeface="Arial" panose="020B0604020202020204" pitchFamily="34" charset="0"/>
              </a:rPr>
              <a:t>The baptism of young children with confirmation and reception into membership</a:t>
            </a:r>
            <a:r>
              <a:rPr lang="en-GB" altLang="en-US" b="1" dirty="0"/>
              <a:t/>
            </a:r>
            <a:br>
              <a:rPr lang="en-GB" altLang="en-US" b="1" dirty="0"/>
            </a:br>
            <a:endParaRPr kumimoji="0" lang="en-GB"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Please feel free to amend, add or delete slides as necessary.</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rubric for the service is given in the notes for each slide.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notes also indicate the relevant page number in </a:t>
            </a:r>
            <a:r>
              <a:rPr kumimoji="0" lang="en-GB" sz="1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Methodist Worship Book</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numbers in bold in the notes of the slide represent the numbers for each item in the rubric. </a:t>
            </a:r>
            <a:endParaRPr kumimoji="0" lang="en-GB"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GB" sz="1600" noProof="0" dirty="0" smtClean="0">
                <a:solidFill>
                  <a:prstClr val="black"/>
                </a:solidFill>
                <a:latin typeface="Arial" panose="020B0604020202020204" pitchFamily="34" charset="0"/>
                <a:cs typeface="Arial" panose="020B0604020202020204" pitchFamily="34" charset="0"/>
              </a:rPr>
              <a:t>Words in italics can be changed as appropriate to reflect the number of candidates/parents/godparents.</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You </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may wish to add in the names/numbers of the hymns on the appropriate slides, or to insert slides containing the words of the hymns if your church has the relevant permissions</a:t>
            </a:r>
            <a:r>
              <a:rPr kumimoji="0" lang="en-GB"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a:t>
            </a:r>
          </a:p>
          <a:p>
            <a:pPr marL="285750" indent="-285750" eaLnBrk="0" fontAlgn="base" hangingPunct="0">
              <a:spcBef>
                <a:spcPct val="0"/>
              </a:spcBef>
              <a:spcAft>
                <a:spcPct val="0"/>
              </a:spcAft>
              <a:buFont typeface="Arial" panose="020B0604020202020204" pitchFamily="34" charset="0"/>
              <a:buChar char="•"/>
              <a:defRPr/>
            </a:pPr>
            <a:r>
              <a:rPr lang="en-GB" sz="1600" dirty="0" smtClean="0">
                <a:solidFill>
                  <a:prstClr val="black"/>
                </a:solidFill>
                <a:latin typeface="Arial" panose="020B0604020202020204" pitchFamily="34" charset="0"/>
                <a:cs typeface="Arial" panose="020B0604020202020204" pitchFamily="34" charset="0"/>
              </a:rPr>
              <a:t>All content aside from that listed in the note to this slide is © Trustees for Methodist Church Purposes 2008. </a:t>
            </a:r>
            <a:endParaRPr lang="en-GB" sz="1600" dirty="0" smtClean="0">
              <a:solidFill>
                <a:prstClr val="black"/>
              </a:solidFill>
              <a:latin typeface="Arial" panose="020B0604020202020204" pitchFamily="34" charset="0"/>
              <a:cs typeface="Arial" panose="020B0604020202020204" pitchFamily="34" charset="0"/>
            </a:endParaRPr>
          </a:p>
          <a:p>
            <a:pPr marL="285750" indent="-285750" eaLnBrk="0" fontAlgn="base" hangingPunct="0">
              <a:spcBef>
                <a:spcPct val="0"/>
              </a:spcBef>
              <a:spcAft>
                <a:spcPct val="0"/>
              </a:spcAft>
              <a:buFont typeface="Arial" panose="020B0604020202020204" pitchFamily="34" charset="0"/>
              <a:buChar char="•"/>
              <a:defRPr/>
            </a:pPr>
            <a:r>
              <a:rPr lang="en-GB" sz="1600" smtClean="0">
                <a:solidFill>
                  <a:prstClr val="black"/>
                </a:solidFill>
                <a:latin typeface="Arial" panose="020B0604020202020204" pitchFamily="34" charset="0"/>
                <a:cs typeface="Arial" panose="020B0604020202020204" pitchFamily="34" charset="0"/>
              </a:rPr>
              <a:t>All </a:t>
            </a:r>
            <a:r>
              <a:rPr lang="en-GB" sz="1600">
                <a:solidFill>
                  <a:prstClr val="black"/>
                </a:solidFill>
                <a:latin typeface="Arial" panose="020B0604020202020204" pitchFamily="34" charset="0"/>
                <a:cs typeface="Arial" panose="020B0604020202020204" pitchFamily="34" charset="0"/>
              </a:rPr>
              <a:t>material apart from where otherwise stated is © Trustees for Methodist Church Purposes, </a:t>
            </a:r>
            <a:r>
              <a:rPr lang="en-GB" sz="1600">
                <a:solidFill>
                  <a:prstClr val="black"/>
                </a:solidFill>
                <a:latin typeface="Arial" panose="020B0604020202020204" pitchFamily="34" charset="0"/>
                <a:cs typeface="Arial" panose="020B0604020202020204" pitchFamily="34" charset="0"/>
              </a:rPr>
              <a:t>1999</a:t>
            </a:r>
            <a:r>
              <a:rPr lang="en-GB" sz="1600" smtClean="0">
                <a:solidFill>
                  <a:prstClr val="black"/>
                </a:solidFill>
                <a:latin typeface="Arial" panose="020B0604020202020204" pitchFamily="34" charset="0"/>
                <a:cs typeface="Arial" panose="020B0604020202020204" pitchFamily="34" charset="0"/>
              </a:rPr>
              <a:t>.</a:t>
            </a:r>
            <a:endPar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0" fontAlgn="base" latinLnBrk="0" hangingPunct="0">
              <a:lnSpc>
                <a:spcPct val="107000"/>
              </a:lnSpc>
              <a:spcBef>
                <a:spcPct val="0"/>
              </a:spcBef>
              <a:spcAft>
                <a:spcPts val="800"/>
              </a:spcAft>
              <a:buClrTx/>
              <a:buSzTx/>
              <a:buFont typeface="Symbol" panose="05050102010706020507" pitchFamily="18" charset="2"/>
              <a:buChar char=""/>
              <a:tabLst/>
              <a:defRPr/>
            </a:pPr>
            <a:endPar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7000"/>
              </a:lnSpc>
              <a:spcBef>
                <a:spcPct val="0"/>
              </a:spcBef>
              <a:spcAft>
                <a:spcPts val="80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Please hide or delete this slide before you use this presentation in a service.</a:t>
            </a:r>
          </a:p>
        </p:txBody>
      </p:sp>
    </p:spTree>
    <p:extLst>
      <p:ext uri="{BB962C8B-B14F-4D97-AF65-F5344CB8AC3E}">
        <p14:creationId xmlns:p14="http://schemas.microsoft.com/office/powerpoint/2010/main" val="23461597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noChangeArrowheads="1"/>
          </p:cNvSpPr>
          <p:nvPr>
            <p:ph type="ctrTitle"/>
          </p:nvPr>
        </p:nvSpPr>
        <p:spPr bwMode="auto">
          <a:xfrm>
            <a:off x="2208214" y="2409825"/>
            <a:ext cx="8424618" cy="17351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gn="l"/>
            <a:r>
              <a:rPr lang="en-US" sz="3600" b="1" dirty="0"/>
              <a:t>THE BAPTISM OF </a:t>
            </a:r>
            <a:r>
              <a:rPr lang="en-US" sz="3600" b="1" dirty="0" smtClean="0"/>
              <a:t>YOUNG CHILDREN </a:t>
            </a:r>
            <a:r>
              <a:rPr lang="en-US" sz="3600" b="1" dirty="0"/>
              <a:t>WITH CONFIRMATION AND RECEPTION INTO </a:t>
            </a:r>
            <a:r>
              <a:rPr lang="en-US" sz="3600" b="1" dirty="0" smtClean="0"/>
              <a:t>MEMBERSHIP</a:t>
            </a:r>
            <a:endParaRPr lang="en-GB" altLang="en-US" sz="3600" dirty="0" smtClean="0"/>
          </a:p>
        </p:txBody>
      </p:sp>
    </p:spTree>
    <p:extLst>
      <p:ext uri="{BB962C8B-B14F-4D97-AF65-F5344CB8AC3E}">
        <p14:creationId xmlns:p14="http://schemas.microsoft.com/office/powerpoint/2010/main" val="39441594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Box 7"/>
          <p:cNvSpPr txBox="1">
            <a:spLocks noChangeArrowheads="1"/>
          </p:cNvSpPr>
          <p:nvPr/>
        </p:nvSpPr>
        <p:spPr bwMode="auto">
          <a:xfrm>
            <a:off x="2243138" y="2246313"/>
            <a:ext cx="745172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4800" b="1"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t>Hymn</a:t>
            </a:r>
          </a:p>
        </p:txBody>
      </p:sp>
    </p:spTree>
    <p:extLst>
      <p:ext uri="{BB962C8B-B14F-4D97-AF65-F5344CB8AC3E}">
        <p14:creationId xmlns:p14="http://schemas.microsoft.com/office/powerpoint/2010/main" val="38731753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DECLARATION</a:t>
            </a:r>
            <a:endParaRPr lang="en-GB" altLang="en-US" dirty="0" smtClean="0"/>
          </a:p>
        </p:txBody>
      </p:sp>
    </p:spTree>
    <p:extLst>
      <p:ext uri="{BB962C8B-B14F-4D97-AF65-F5344CB8AC3E}">
        <p14:creationId xmlns:p14="http://schemas.microsoft.com/office/powerpoint/2010/main" val="38086791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3600" dirty="0">
                <a:latin typeface="Arial" panose="020B0604020202020204" pitchFamily="34" charset="0"/>
                <a:cs typeface="Arial" panose="020B0604020202020204" pitchFamily="34" charset="0"/>
              </a:rPr>
              <a:t>Sisters and brothers, </a:t>
            </a:r>
            <a:endParaRPr lang="en-US" sz="3600" dirty="0" smtClean="0">
              <a:latin typeface="Arial" panose="020B0604020202020204" pitchFamily="34" charset="0"/>
              <a:cs typeface="Arial" panose="020B0604020202020204" pitchFamily="34" charset="0"/>
            </a:endParaRPr>
          </a:p>
          <a:p>
            <a:pPr lvl="0"/>
            <a:r>
              <a:rPr lang="en-US" sz="3600" dirty="0" smtClean="0">
                <a:latin typeface="Arial" panose="020B0604020202020204" pitchFamily="34" charset="0"/>
                <a:cs typeface="Arial" panose="020B0604020202020204" pitchFamily="34" charset="0"/>
              </a:rPr>
              <a:t>Baptism </a:t>
            </a:r>
            <a:r>
              <a:rPr lang="en-US" sz="3600" dirty="0">
                <a:latin typeface="Arial" panose="020B0604020202020204" pitchFamily="34" charset="0"/>
                <a:cs typeface="Arial" panose="020B0604020202020204" pitchFamily="34" charset="0"/>
              </a:rPr>
              <a:t>is a gift of God.</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It declares to each of us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the </a:t>
            </a:r>
            <a:r>
              <a:rPr lang="en-US" sz="3600" dirty="0">
                <a:latin typeface="Arial" panose="020B0604020202020204" pitchFamily="34" charset="0"/>
                <a:cs typeface="Arial" panose="020B0604020202020204" pitchFamily="34" charset="0"/>
              </a:rPr>
              <a:t>love and grace of God</a:t>
            </a:r>
            <a:r>
              <a:rPr lang="en-US" sz="3600" dirty="0" smtClean="0">
                <a:latin typeface="Arial" panose="020B0604020202020204" pitchFamily="34" charset="0"/>
                <a:cs typeface="Arial" panose="020B0604020202020204" pitchFamily="34" charset="0"/>
              </a:rPr>
              <a:t>.</a:t>
            </a:r>
          </a:p>
          <a:p>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In this sacrament we celebrate</a:t>
            </a:r>
            <a:endParaRPr lang="en-GB" sz="3600" dirty="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	the </a:t>
            </a:r>
            <a:r>
              <a:rPr lang="en-US" sz="3600" dirty="0">
                <a:latin typeface="Arial" panose="020B0604020202020204" pitchFamily="34" charset="0"/>
                <a:cs typeface="Arial" panose="020B0604020202020204" pitchFamily="34" charset="0"/>
              </a:rPr>
              <a:t>life of Christ laid down for us,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	the </a:t>
            </a:r>
            <a:r>
              <a:rPr lang="en-US" sz="3600" dirty="0">
                <a:latin typeface="Arial" panose="020B0604020202020204" pitchFamily="34" charset="0"/>
                <a:cs typeface="Arial" panose="020B0604020202020204" pitchFamily="34" charset="0"/>
              </a:rPr>
              <a:t>Holy Spirit poured out on us, </a:t>
            </a:r>
            <a:endParaRPr lang="en-US" sz="3600" dirty="0" smtClean="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	</a:t>
            </a:r>
            <a:r>
              <a:rPr lang="en-US" sz="3600" dirty="0" smtClean="0">
                <a:latin typeface="Arial" panose="020B0604020202020204" pitchFamily="34" charset="0"/>
                <a:cs typeface="Arial" panose="020B0604020202020204" pitchFamily="34" charset="0"/>
              </a:rPr>
              <a:t>and </a:t>
            </a:r>
            <a:r>
              <a:rPr lang="en-US" sz="3600" dirty="0">
                <a:latin typeface="Arial" panose="020B0604020202020204" pitchFamily="34" charset="0"/>
                <a:cs typeface="Arial" panose="020B0604020202020204" pitchFamily="34" charset="0"/>
              </a:rPr>
              <a:t>the living water offered to us</a:t>
            </a:r>
            <a:r>
              <a:rPr lang="en-US" sz="3600" dirty="0" smtClean="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28914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Arial" panose="020B0604020202020204" pitchFamily="34" charset="0"/>
                <a:cs typeface="Arial" panose="020B0604020202020204" pitchFamily="34" charset="0"/>
              </a:rPr>
              <a:t>God </a:t>
            </a:r>
            <a:r>
              <a:rPr lang="en-US" sz="3600" dirty="0">
                <a:latin typeface="Arial" panose="020B0604020202020204" pitchFamily="34" charset="0"/>
                <a:cs typeface="Arial" panose="020B0604020202020204" pitchFamily="34" charset="0"/>
              </a:rPr>
              <a:t>claims and cleanses us,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rescues </a:t>
            </a:r>
            <a:r>
              <a:rPr lang="en-US" sz="3600" dirty="0">
                <a:latin typeface="Arial" panose="020B0604020202020204" pitchFamily="34" charset="0"/>
                <a:cs typeface="Arial" panose="020B0604020202020204" pitchFamily="34" charset="0"/>
              </a:rPr>
              <a:t>us from sin,</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and raises us to new life.</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He plants us into the Church of Christ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and </a:t>
            </a:r>
            <a:r>
              <a:rPr lang="en-US" sz="3600" dirty="0">
                <a:latin typeface="Arial" panose="020B0604020202020204" pitchFamily="34" charset="0"/>
                <a:cs typeface="Arial" panose="020B0604020202020204" pitchFamily="34" charset="0"/>
              </a:rPr>
              <a:t>sustains and strengthens us</a:t>
            </a:r>
            <a:endParaRPr lang="en-GB" sz="3600" dirty="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	with </a:t>
            </a:r>
            <a:r>
              <a:rPr lang="en-US" sz="3600" dirty="0">
                <a:latin typeface="Arial" panose="020B0604020202020204" pitchFamily="34" charset="0"/>
                <a:cs typeface="Arial" panose="020B0604020202020204" pitchFamily="34" charset="0"/>
              </a:rPr>
              <a:t>the power of the Spirit</a:t>
            </a:r>
            <a:r>
              <a:rPr lang="en-US" sz="3600" dirty="0" smtClean="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4446646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Arial" panose="020B0604020202020204" pitchFamily="34" charset="0"/>
                <a:cs typeface="Arial" panose="020B0604020202020204" pitchFamily="34" charset="0"/>
              </a:rPr>
              <a:t>Although </a:t>
            </a:r>
            <a:r>
              <a:rPr lang="en-US" sz="3600" dirty="0">
                <a:latin typeface="Arial" panose="020B0604020202020204" pitchFamily="34" charset="0"/>
                <a:cs typeface="Arial" panose="020B0604020202020204" pitchFamily="34" charset="0"/>
              </a:rPr>
              <a:t>we do not deserve these gifts of </a:t>
            </a:r>
            <a:r>
              <a:rPr lang="en-US" sz="3600" dirty="0" smtClean="0">
                <a:latin typeface="Arial" panose="020B0604020202020204" pitchFamily="34" charset="0"/>
                <a:cs typeface="Arial" panose="020B0604020202020204" pitchFamily="34" charset="0"/>
              </a:rPr>
              <a:t>	grace</a:t>
            </a:r>
            <a:r>
              <a:rPr lang="en-US" sz="3600" dirty="0">
                <a:latin typeface="Arial" panose="020B0604020202020204" pitchFamily="34" charset="0"/>
                <a:cs typeface="Arial" panose="020B0604020202020204" pitchFamily="34" charset="0"/>
              </a:rPr>
              <a:t>,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or </a:t>
            </a:r>
            <a:r>
              <a:rPr lang="en-US" sz="3600" dirty="0">
                <a:latin typeface="Arial" panose="020B0604020202020204" pitchFamily="34" charset="0"/>
                <a:cs typeface="Arial" panose="020B0604020202020204" pitchFamily="34" charset="0"/>
              </a:rPr>
              <a:t>fully understand them,</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God offers them to all,</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and, through Christ, invites us to respond.</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77921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a:latin typeface="Arial" panose="020B0604020202020204" pitchFamily="34" charset="0"/>
                <a:cs typeface="Arial" panose="020B0604020202020204" pitchFamily="34" charset="0"/>
              </a:rPr>
              <a:t>We recall the words of the risen Christ</a:t>
            </a:r>
            <a:r>
              <a:rPr lang="en-US" sz="3600" dirty="0" smtClean="0">
                <a:latin typeface="Arial" panose="020B0604020202020204" pitchFamily="34" charset="0"/>
                <a:cs typeface="Arial" panose="020B0604020202020204" pitchFamily="34" charset="0"/>
              </a:rPr>
              <a:t>:</a:t>
            </a:r>
          </a:p>
          <a:p>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‘All authority in heaven and on earth has been </a:t>
            </a:r>
            <a:r>
              <a:rPr lang="en-US" sz="3600" dirty="0" smtClean="0">
                <a:latin typeface="Arial" panose="020B0604020202020204" pitchFamily="34" charset="0"/>
                <a:cs typeface="Arial" panose="020B0604020202020204" pitchFamily="34" charset="0"/>
              </a:rPr>
              <a:t>	given </a:t>
            </a:r>
            <a:r>
              <a:rPr lang="en-US" sz="3600" dirty="0">
                <a:latin typeface="Arial" panose="020B0604020202020204" pitchFamily="34" charset="0"/>
                <a:cs typeface="Arial" panose="020B0604020202020204" pitchFamily="34" charset="0"/>
              </a:rPr>
              <a:t>to me.</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Go therefore and make disciples of all nations, baptizing them in the name of the Father</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and of the Son and of the Holy Spirit,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and teaching them to obey everything that I have commanded you</a:t>
            </a:r>
            <a:r>
              <a:rPr lang="en-US" sz="3600" dirty="0" smtClean="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935040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a:latin typeface="Arial" panose="020B0604020202020204" pitchFamily="34" charset="0"/>
                <a:cs typeface="Arial" panose="020B0604020202020204" pitchFamily="34" charset="0"/>
              </a:rPr>
              <a:t>And remember, I am with you always, to the end of the age.’</a:t>
            </a:r>
            <a:endParaRPr lang="en-GB" sz="3600" dirty="0">
              <a:latin typeface="Arial" panose="020B0604020202020204" pitchFamily="34" charset="0"/>
              <a:cs typeface="Arial" panose="020B0604020202020204" pitchFamily="34" charset="0"/>
            </a:endParaRPr>
          </a:p>
          <a:p>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On </a:t>
            </a:r>
            <a:r>
              <a:rPr lang="en-US" sz="3600" dirty="0">
                <a:latin typeface="Arial" panose="020B0604020202020204" pitchFamily="34" charset="0"/>
                <a:cs typeface="Arial" panose="020B0604020202020204" pitchFamily="34" charset="0"/>
              </a:rPr>
              <a:t>the day of Pentecost, Peter preached the Gospel of Christ’s resurrection. Those who heard the message asked what they should do. Peter told them</a:t>
            </a:r>
            <a:r>
              <a:rPr lang="en-US" sz="3600" dirty="0" smtClean="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5809367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Arial" panose="020B0604020202020204" pitchFamily="34" charset="0"/>
                <a:cs typeface="Arial" panose="020B0604020202020204" pitchFamily="34" charset="0"/>
              </a:rPr>
              <a:t>‘</a:t>
            </a:r>
            <a:r>
              <a:rPr lang="en-US" sz="3600" dirty="0">
                <a:latin typeface="Arial" panose="020B0604020202020204" pitchFamily="34" charset="0"/>
                <a:cs typeface="Arial" panose="020B0604020202020204" pitchFamily="34" charset="0"/>
              </a:rPr>
              <a:t>Repent, and be baptized, every one of you,</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in the name of Jesus Christ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so that your sins may be forgiven;</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and you will receive the gift of the Holy Spirit. For the promise is for you,</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for your children,</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and for all who are far away,</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everyone whom the Lord our God calls.’</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239509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REQUEST FOR BAPTISM</a:t>
            </a:r>
            <a:endParaRPr lang="en-GB" altLang="en-US" dirty="0" smtClean="0"/>
          </a:p>
        </p:txBody>
      </p:sp>
    </p:spTree>
    <p:extLst>
      <p:ext uri="{BB962C8B-B14F-4D97-AF65-F5344CB8AC3E}">
        <p14:creationId xmlns:p14="http://schemas.microsoft.com/office/powerpoint/2010/main" val="2639656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219324" y="521608"/>
            <a:ext cx="10359794" cy="4801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2400" dirty="0">
                <a:solidFill>
                  <a:srgbClr val="C00000"/>
                </a:solidFill>
                <a:latin typeface="Arial" panose="020B0604020202020204" pitchFamily="34" charset="0"/>
                <a:cs typeface="Arial" panose="020B0604020202020204" pitchFamily="34" charset="0"/>
              </a:rPr>
              <a:t>The </a:t>
            </a:r>
            <a:r>
              <a:rPr lang="en-US" sz="2400" i="1" dirty="0">
                <a:solidFill>
                  <a:srgbClr val="C00000"/>
                </a:solidFill>
                <a:latin typeface="Arial" panose="020B0604020202020204" pitchFamily="34" charset="0"/>
                <a:cs typeface="Arial" panose="020B0604020202020204" pitchFamily="34" charset="0"/>
              </a:rPr>
              <a:t>parents </a:t>
            </a:r>
            <a:r>
              <a:rPr lang="en-US" sz="2400" dirty="0">
                <a:solidFill>
                  <a:srgbClr val="C00000"/>
                </a:solidFill>
                <a:latin typeface="Arial" panose="020B0604020202020204" pitchFamily="34" charset="0"/>
                <a:cs typeface="Arial" panose="020B0604020202020204" pitchFamily="34" charset="0"/>
              </a:rPr>
              <a:t>(and </a:t>
            </a:r>
            <a:r>
              <a:rPr lang="en-US" sz="2400" i="1" dirty="0">
                <a:solidFill>
                  <a:srgbClr val="C00000"/>
                </a:solidFill>
                <a:latin typeface="Arial" panose="020B0604020202020204" pitchFamily="34" charset="0"/>
                <a:cs typeface="Arial" panose="020B0604020202020204" pitchFamily="34" charset="0"/>
              </a:rPr>
              <a:t>godparents</a:t>
            </a:r>
            <a:r>
              <a:rPr lang="en-US" sz="2400" dirty="0">
                <a:solidFill>
                  <a:srgbClr val="C00000"/>
                </a:solidFill>
                <a:latin typeface="Arial" panose="020B0604020202020204" pitchFamily="34" charset="0"/>
                <a:cs typeface="Arial" panose="020B0604020202020204" pitchFamily="34" charset="0"/>
              </a:rPr>
              <a:t>) of the </a:t>
            </a:r>
            <a:r>
              <a:rPr lang="en-US" sz="2400" i="1" dirty="0">
                <a:solidFill>
                  <a:srgbClr val="C00000"/>
                </a:solidFill>
                <a:latin typeface="Arial" panose="020B0604020202020204" pitchFamily="34" charset="0"/>
                <a:cs typeface="Arial" panose="020B0604020202020204" pitchFamily="34" charset="0"/>
              </a:rPr>
              <a:t>children </a:t>
            </a:r>
            <a:r>
              <a:rPr lang="en-US" sz="2400" dirty="0">
                <a:solidFill>
                  <a:srgbClr val="C00000"/>
                </a:solidFill>
                <a:latin typeface="Arial" panose="020B0604020202020204" pitchFamily="34" charset="0"/>
                <a:cs typeface="Arial" panose="020B0604020202020204" pitchFamily="34" charset="0"/>
              </a:rPr>
              <a:t>to be </a:t>
            </a:r>
            <a:r>
              <a:rPr lang="en-US" sz="2400" dirty="0" smtClean="0">
                <a:solidFill>
                  <a:srgbClr val="C00000"/>
                </a:solidFill>
                <a:latin typeface="Arial" panose="020B0604020202020204" pitchFamily="34" charset="0"/>
                <a:cs typeface="Arial" panose="020B0604020202020204" pitchFamily="34" charset="0"/>
              </a:rPr>
              <a:t>baptized </a:t>
            </a:r>
            <a:r>
              <a:rPr lang="en-US" sz="2400" i="1" dirty="0" smtClean="0">
                <a:solidFill>
                  <a:srgbClr val="C00000"/>
                </a:solidFill>
                <a:latin typeface="Arial" panose="020B0604020202020204" pitchFamily="34" charset="0"/>
                <a:cs typeface="Arial" panose="020B0604020202020204" pitchFamily="34" charset="0"/>
              </a:rPr>
              <a:t>stand</a:t>
            </a:r>
            <a:r>
              <a:rPr lang="en-US" sz="2400" i="1" dirty="0">
                <a:solidFill>
                  <a:srgbClr val="C00000"/>
                </a:solidFill>
                <a:latin typeface="Arial" panose="020B0604020202020204" pitchFamily="34" charset="0"/>
                <a:cs typeface="Arial" panose="020B0604020202020204" pitchFamily="34" charset="0"/>
              </a:rPr>
              <a:t>.</a:t>
            </a:r>
            <a:endParaRPr lang="en-GB" sz="2400" dirty="0">
              <a:solidFill>
                <a:srgbClr val="C00000"/>
              </a:solidFill>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
            </a:r>
            <a:br>
              <a:rPr lang="en-US" sz="2400" dirty="0">
                <a:solidFill>
                  <a:srgbClr val="C00000"/>
                </a:solidFill>
                <a:latin typeface="Arial" panose="020B0604020202020204" pitchFamily="34" charset="0"/>
                <a:cs typeface="Arial" panose="020B0604020202020204" pitchFamily="34" charset="0"/>
              </a:rPr>
            </a:br>
            <a:r>
              <a:rPr lang="en-US" sz="2400" dirty="0">
                <a:solidFill>
                  <a:srgbClr val="C00000"/>
                </a:solidFill>
                <a:latin typeface="Arial" panose="020B0604020202020204" pitchFamily="34" charset="0"/>
                <a:cs typeface="Arial" panose="020B0604020202020204" pitchFamily="34" charset="0"/>
              </a:rPr>
              <a:t>The minister says to the </a:t>
            </a:r>
            <a:r>
              <a:rPr lang="en-US" sz="2400" i="1" dirty="0">
                <a:solidFill>
                  <a:srgbClr val="C00000"/>
                </a:solidFill>
                <a:latin typeface="Arial" panose="020B0604020202020204" pitchFamily="34" charset="0"/>
                <a:cs typeface="Arial" panose="020B0604020202020204" pitchFamily="34" charset="0"/>
              </a:rPr>
              <a:t>parents</a:t>
            </a:r>
            <a:r>
              <a:rPr lang="en-US" sz="2400" dirty="0">
                <a:solidFill>
                  <a:srgbClr val="C00000"/>
                </a:solidFill>
                <a:latin typeface="Arial" panose="020B0604020202020204" pitchFamily="34" charset="0"/>
                <a:cs typeface="Arial" panose="020B0604020202020204" pitchFamily="34" charset="0"/>
              </a:rPr>
              <a:t>:</a:t>
            </a:r>
            <a:endParaRPr lang="en-GB" sz="2400" dirty="0">
              <a:solidFill>
                <a:srgbClr val="C00000"/>
              </a:solidFill>
              <a:latin typeface="Arial" panose="020B0604020202020204" pitchFamily="34" charset="0"/>
              <a:cs typeface="Arial" panose="020B0604020202020204" pitchFamily="34" charset="0"/>
            </a:endParaRPr>
          </a:p>
          <a:p>
            <a:endParaRPr lang="en-GB" dirty="0">
              <a:solidFill>
                <a:srgbClr val="C00000"/>
              </a:solidFill>
              <a:latin typeface="Arial" panose="020B0604020202020204" pitchFamily="34" charset="0"/>
              <a:cs typeface="Arial" panose="020B0604020202020204" pitchFamily="34" charset="0"/>
            </a:endParaRPr>
          </a:p>
          <a:p>
            <a:r>
              <a:rPr lang="en-US" sz="3600" i="1" dirty="0">
                <a:latin typeface="Arial" panose="020B0604020202020204" pitchFamily="34" charset="0"/>
                <a:cs typeface="Arial" panose="020B0604020202020204" pitchFamily="34" charset="0"/>
              </a:rPr>
              <a:t>A and B (A)</a:t>
            </a:r>
            <a:r>
              <a:rPr lang="en-US" sz="3600" dirty="0">
                <a:latin typeface="Arial" panose="020B0604020202020204" pitchFamily="34" charset="0"/>
                <a:cs typeface="Arial" panose="020B0604020202020204" pitchFamily="34" charset="0"/>
              </a:rPr>
              <a:t>, having heard these things, how do you respond to the offer of God’s grace?</a:t>
            </a:r>
            <a:endParaRPr lang="en-GB" sz="3600" dirty="0">
              <a:latin typeface="Arial" panose="020B0604020202020204" pitchFamily="34" charset="0"/>
              <a:cs typeface="Arial" panose="020B0604020202020204" pitchFamily="34" charset="0"/>
            </a:endParaRPr>
          </a:p>
          <a:p>
            <a:endParaRPr lang="en-GB" sz="3600" dirty="0">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Answer: </a:t>
            </a:r>
            <a:r>
              <a:rPr lang="en-US" sz="3600" i="1" dirty="0">
                <a:latin typeface="Arial" panose="020B0604020202020204" pitchFamily="34" charset="0"/>
                <a:cs typeface="Arial" panose="020B0604020202020204" pitchFamily="34" charset="0"/>
              </a:rPr>
              <a:t>We/I </a:t>
            </a:r>
            <a:r>
              <a:rPr lang="en-US" sz="3600" dirty="0">
                <a:latin typeface="Arial" panose="020B0604020202020204" pitchFamily="34" charset="0"/>
                <a:cs typeface="Arial" panose="020B0604020202020204" pitchFamily="34" charset="0"/>
              </a:rPr>
              <a:t>thank God, and ask that </a:t>
            </a:r>
            <a:r>
              <a:rPr lang="en-US" sz="3600" i="1" dirty="0">
                <a:latin typeface="Arial" panose="020B0604020202020204" pitchFamily="34" charset="0"/>
                <a:cs typeface="Arial" panose="020B0604020202020204" pitchFamily="34" charset="0"/>
              </a:rPr>
              <a:t>our/my child/children </a:t>
            </a:r>
            <a:r>
              <a:rPr lang="en-US" sz="3600" dirty="0">
                <a:latin typeface="Arial" panose="020B0604020202020204" pitchFamily="34" charset="0"/>
                <a:cs typeface="Arial" panose="020B0604020202020204" pitchFamily="34" charset="0"/>
              </a:rPr>
              <a:t>be baptized.</a:t>
            </a:r>
            <a:endParaRPr lang="en-GB" sz="3600"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altLang="en-US" sz="3600" b="1" i="0" u="none" strike="noStrike" kern="120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362134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THANKSGIVING OVER </a:t>
            </a:r>
            <a:br>
              <a:rPr lang="en-GB" altLang="en-US" b="1" dirty="0" smtClean="0"/>
            </a:br>
            <a:r>
              <a:rPr lang="en-GB" altLang="en-US" b="1" dirty="0" smtClean="0"/>
              <a:t>THE WATER</a:t>
            </a:r>
            <a:endParaRPr lang="en-GB" altLang="en-US" dirty="0" smtClean="0"/>
          </a:p>
        </p:txBody>
      </p:sp>
    </p:spTree>
    <p:extLst>
      <p:ext uri="{BB962C8B-B14F-4D97-AF65-F5344CB8AC3E}">
        <p14:creationId xmlns:p14="http://schemas.microsoft.com/office/powerpoint/2010/main" val="5430713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1"/>
            <a:ext cx="10164655" cy="618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2400" dirty="0">
                <a:solidFill>
                  <a:srgbClr val="C00000"/>
                </a:solidFill>
                <a:latin typeface="+mn-lt"/>
              </a:rPr>
              <a:t>All stand</a:t>
            </a:r>
            <a:r>
              <a:rPr lang="en-US" sz="2400" dirty="0" smtClean="0">
                <a:solidFill>
                  <a:srgbClr val="C00000"/>
                </a:solidFill>
                <a:latin typeface="+mn-lt"/>
              </a:rPr>
              <a:t>.</a:t>
            </a:r>
          </a:p>
          <a:p>
            <a:pPr lvl="0"/>
            <a:endParaRPr lang="en-GB" sz="2400" dirty="0">
              <a:solidFill>
                <a:srgbClr val="C00000"/>
              </a:solidFill>
              <a:latin typeface="+mn-lt"/>
            </a:endParaRPr>
          </a:p>
          <a:p>
            <a:r>
              <a:rPr lang="en-US" sz="2400" dirty="0">
                <a:solidFill>
                  <a:srgbClr val="C00000"/>
                </a:solidFill>
                <a:latin typeface="+mn-lt"/>
              </a:rPr>
              <a:t>Except where a </a:t>
            </a:r>
            <a:r>
              <a:rPr lang="en-US" sz="2400" dirty="0" err="1">
                <a:solidFill>
                  <a:srgbClr val="C00000"/>
                </a:solidFill>
                <a:latin typeface="+mn-lt"/>
              </a:rPr>
              <a:t>baptistry</a:t>
            </a:r>
            <a:r>
              <a:rPr lang="en-US" sz="2400" dirty="0">
                <a:solidFill>
                  <a:srgbClr val="C00000"/>
                </a:solidFill>
                <a:latin typeface="+mn-lt"/>
              </a:rPr>
              <a:t> is to be used, water is poured into the font, in the sight of the people</a:t>
            </a:r>
            <a:r>
              <a:rPr lang="en-US" sz="2400" dirty="0" smtClean="0">
                <a:solidFill>
                  <a:srgbClr val="C00000"/>
                </a:solidFill>
                <a:latin typeface="+mn-lt"/>
              </a:rPr>
              <a:t>.</a:t>
            </a:r>
          </a:p>
          <a:p>
            <a:endParaRPr lang="en-GB" sz="2400" dirty="0">
              <a:solidFill>
                <a:srgbClr val="C00000"/>
              </a:solidFill>
              <a:latin typeface="+mn-lt"/>
            </a:endParaRPr>
          </a:p>
          <a:p>
            <a:r>
              <a:rPr lang="en-US" sz="2400" dirty="0">
                <a:solidFill>
                  <a:srgbClr val="C00000"/>
                </a:solidFill>
                <a:latin typeface="+mn-lt"/>
              </a:rPr>
              <a:t>The </a:t>
            </a:r>
            <a:r>
              <a:rPr lang="en-US" sz="2400" i="1" dirty="0">
                <a:solidFill>
                  <a:srgbClr val="C00000"/>
                </a:solidFill>
                <a:latin typeface="+mn-lt"/>
              </a:rPr>
              <a:t>parents </a:t>
            </a:r>
            <a:r>
              <a:rPr lang="en-US" sz="2400" dirty="0">
                <a:solidFill>
                  <a:srgbClr val="C00000"/>
                </a:solidFill>
                <a:latin typeface="+mn-lt"/>
              </a:rPr>
              <a:t>(and </a:t>
            </a:r>
            <a:r>
              <a:rPr lang="en-US" sz="2400" i="1" dirty="0">
                <a:solidFill>
                  <a:srgbClr val="C00000"/>
                </a:solidFill>
                <a:latin typeface="+mn-lt"/>
              </a:rPr>
              <a:t>godparents</a:t>
            </a:r>
            <a:r>
              <a:rPr lang="en-US" sz="2400" dirty="0">
                <a:solidFill>
                  <a:srgbClr val="C00000"/>
                </a:solidFill>
                <a:latin typeface="+mn-lt"/>
              </a:rPr>
              <a:t>) </a:t>
            </a:r>
            <a:r>
              <a:rPr lang="en-US" sz="2400" i="1" dirty="0">
                <a:solidFill>
                  <a:srgbClr val="C00000"/>
                </a:solidFill>
                <a:latin typeface="+mn-lt"/>
              </a:rPr>
              <a:t>gather </a:t>
            </a:r>
            <a:r>
              <a:rPr lang="en-US" sz="2400" dirty="0">
                <a:solidFill>
                  <a:srgbClr val="C00000"/>
                </a:solidFill>
                <a:latin typeface="+mn-lt"/>
              </a:rPr>
              <a:t>round or near the font or </a:t>
            </a:r>
            <a:r>
              <a:rPr lang="en-US" sz="2400" dirty="0" err="1">
                <a:solidFill>
                  <a:srgbClr val="C00000"/>
                </a:solidFill>
                <a:latin typeface="+mn-lt"/>
              </a:rPr>
              <a:t>baptistry</a:t>
            </a:r>
            <a:r>
              <a:rPr lang="en-US" sz="2400" dirty="0">
                <a:solidFill>
                  <a:srgbClr val="C00000"/>
                </a:solidFill>
                <a:latin typeface="+mn-lt"/>
              </a:rPr>
              <a:t>.</a:t>
            </a:r>
            <a:endParaRPr lang="en-GB" sz="2400" dirty="0">
              <a:solidFill>
                <a:srgbClr val="C00000"/>
              </a:solidFill>
              <a:latin typeface="+mn-lt"/>
            </a:endParaRPr>
          </a:p>
          <a:p>
            <a:r>
              <a:rPr lang="en-US" sz="2400" dirty="0">
                <a:solidFill>
                  <a:srgbClr val="C00000"/>
                </a:solidFill>
                <a:latin typeface="+mn-lt"/>
              </a:rPr>
              <a:t/>
            </a:r>
            <a:br>
              <a:rPr lang="en-US" sz="2400" dirty="0">
                <a:solidFill>
                  <a:srgbClr val="C00000"/>
                </a:solidFill>
                <a:latin typeface="+mn-lt"/>
              </a:rPr>
            </a:br>
            <a:r>
              <a:rPr lang="en-US" sz="2400" dirty="0">
                <a:solidFill>
                  <a:srgbClr val="C00000"/>
                </a:solidFill>
                <a:latin typeface="+mn-lt"/>
              </a:rPr>
              <a:t>The minister stands at the font or </a:t>
            </a:r>
            <a:r>
              <a:rPr lang="en-US" sz="2400" dirty="0" err="1">
                <a:solidFill>
                  <a:srgbClr val="C00000"/>
                </a:solidFill>
                <a:latin typeface="+mn-lt"/>
              </a:rPr>
              <a:t>baptistry</a:t>
            </a:r>
            <a:r>
              <a:rPr lang="en-US" sz="2400" dirty="0">
                <a:solidFill>
                  <a:srgbClr val="C00000"/>
                </a:solidFill>
                <a:latin typeface="+mn-lt"/>
              </a:rPr>
              <a:t> and says:</a:t>
            </a:r>
            <a:endParaRPr lang="en-GB" sz="2400" dirty="0">
              <a:solidFill>
                <a:srgbClr val="C00000"/>
              </a:solidFill>
              <a:latin typeface="+mn-lt"/>
            </a:endParaRPr>
          </a:p>
          <a:p>
            <a:endParaRPr lang="en-US" sz="2400" dirty="0" smtClean="0">
              <a:solidFill>
                <a:srgbClr val="C00000"/>
              </a:solidFill>
              <a:latin typeface="+mn-lt"/>
              <a:cs typeface="Arial" panose="020B0604020202020204" pitchFamily="34" charset="0"/>
            </a:endParaRPr>
          </a:p>
          <a:p>
            <a:r>
              <a:rPr lang="en-US" sz="3600" dirty="0" smtClean="0">
                <a:latin typeface="Arial" panose="020B0604020202020204" pitchFamily="34" charset="0"/>
                <a:cs typeface="Arial" panose="020B0604020202020204" pitchFamily="34" charset="0"/>
              </a:rPr>
              <a:t>Gracious God, we thank you</a:t>
            </a:r>
            <a:endParaRPr lang="en-GB"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for your gifts of water and the Holy Spirit,</a:t>
            </a:r>
            <a:endParaRPr lang="en-GB"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for your sustaining, cleansing, and life-giving power.</a:t>
            </a:r>
            <a:endParaRPr lang="en-GB" sz="3600" dirty="0" smtClean="0">
              <a:latin typeface="Arial" panose="020B0604020202020204" pitchFamily="34" charset="0"/>
              <a:cs typeface="Arial" panose="020B0604020202020204" pitchFamily="34" charset="0"/>
            </a:endParaRPr>
          </a:p>
          <a:p>
            <a:endParaRPr lang="en-US" sz="36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41542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1"/>
            <a:ext cx="937558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a:latin typeface="Arial" panose="020B0604020202020204" pitchFamily="34" charset="0"/>
                <a:cs typeface="Arial" panose="020B0604020202020204" pitchFamily="34" charset="0"/>
              </a:rPr>
              <a:t>From the beginning</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your grace has been made known </a:t>
            </a:r>
          </a:p>
          <a:p>
            <a:r>
              <a:rPr lang="en-US" sz="3600" dirty="0">
                <a:latin typeface="Arial" panose="020B0604020202020204" pitchFamily="34" charset="0"/>
                <a:cs typeface="Arial" panose="020B0604020202020204" pitchFamily="34" charset="0"/>
              </a:rPr>
              <a:t>through water and the Spirit.</a:t>
            </a:r>
          </a:p>
          <a:p>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Your Spirit moved over the waters at creation</a:t>
            </a:r>
            <a:endParaRPr lang="en-GB"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and you led your people to freedom </a:t>
            </a:r>
          </a:p>
          <a:p>
            <a:r>
              <a:rPr lang="en-US" sz="3600" dirty="0">
                <a:latin typeface="Arial" panose="020B0604020202020204" pitchFamily="34" charset="0"/>
                <a:cs typeface="Arial" panose="020B0604020202020204" pitchFamily="34" charset="0"/>
              </a:rPr>
              <a:t>	</a:t>
            </a:r>
            <a:r>
              <a:rPr lang="en-US" sz="3600" dirty="0" smtClean="0">
                <a:latin typeface="Arial" panose="020B0604020202020204" pitchFamily="34" charset="0"/>
                <a:cs typeface="Arial" panose="020B0604020202020204" pitchFamily="34" charset="0"/>
              </a:rPr>
              <a:t>through a parted sea. </a:t>
            </a:r>
          </a:p>
          <a:p>
            <a:r>
              <a:rPr lang="en-US" sz="3600" dirty="0" smtClean="0">
                <a:latin typeface="Arial" panose="020B0604020202020204" pitchFamily="34" charset="0"/>
                <a:cs typeface="Arial" panose="020B0604020202020204" pitchFamily="34" charset="0"/>
              </a:rPr>
              <a:t>In the fullness of time you sent Jesus.</a:t>
            </a:r>
            <a:endParaRPr lang="en-GB" sz="36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044793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1"/>
            <a:ext cx="9417963"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a:latin typeface="Arial" panose="020B0604020202020204" pitchFamily="34" charset="0"/>
                <a:cs typeface="Arial" panose="020B0604020202020204" pitchFamily="34" charset="0"/>
              </a:rPr>
              <a:t>He was baptized in the waters of the Jordan </a:t>
            </a:r>
          </a:p>
          <a:p>
            <a:r>
              <a:rPr lang="en-US" sz="3600" dirty="0">
                <a:latin typeface="Arial" panose="020B0604020202020204" pitchFamily="34" charset="0"/>
                <a:cs typeface="Arial" panose="020B0604020202020204" pitchFamily="34" charset="0"/>
              </a:rPr>
              <a:t>and anointed with the Holy Spirit.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He passed through the deep waters of death </a:t>
            </a:r>
          </a:p>
          <a:p>
            <a:r>
              <a:rPr lang="en-US" sz="3600" dirty="0">
                <a:latin typeface="Arial" panose="020B0604020202020204" pitchFamily="34" charset="0"/>
                <a:cs typeface="Arial" panose="020B0604020202020204" pitchFamily="34" charset="0"/>
              </a:rPr>
              <a:t>and lives for evermore.</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He offers living water</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and the gift of the Holy Spirit.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996798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1"/>
            <a:ext cx="10854253"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Arial" panose="020B0604020202020204" pitchFamily="34" charset="0"/>
                <a:cs typeface="Arial" panose="020B0604020202020204" pitchFamily="34" charset="0"/>
              </a:rPr>
              <a:t>Pour out your Holy Spirit</a:t>
            </a:r>
            <a:endParaRPr lang="en-GB"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that </a:t>
            </a:r>
            <a:r>
              <a:rPr lang="en-US" sz="3600" dirty="0">
                <a:latin typeface="Arial" panose="020B0604020202020204" pitchFamily="34" charset="0"/>
                <a:cs typeface="Arial" panose="020B0604020202020204" pitchFamily="34" charset="0"/>
              </a:rPr>
              <a:t>those baptized in this water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may </a:t>
            </a:r>
            <a:r>
              <a:rPr lang="en-US" sz="3600" dirty="0">
                <a:latin typeface="Arial" panose="020B0604020202020204" pitchFamily="34" charset="0"/>
                <a:cs typeface="Arial" panose="020B0604020202020204" pitchFamily="34" charset="0"/>
              </a:rPr>
              <a:t>die to sin,</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be raised with Christ,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and be born to new life in the family of your Church.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We </a:t>
            </a:r>
            <a:r>
              <a:rPr lang="en-US" sz="3600" dirty="0">
                <a:latin typeface="Arial" panose="020B0604020202020204" pitchFamily="34" charset="0"/>
                <a:cs typeface="Arial" panose="020B0604020202020204" pitchFamily="34" charset="0"/>
              </a:rPr>
              <a:t>ask this through Jesus Christ our Lord. </a:t>
            </a:r>
            <a:r>
              <a:rPr lang="en-US" sz="3600" b="1" dirty="0">
                <a:latin typeface="Arial" panose="020B0604020202020204" pitchFamily="34" charset="0"/>
                <a:cs typeface="Arial" panose="020B0604020202020204" pitchFamily="34" charset="0"/>
              </a:rPr>
              <a:t>Amen.</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6202830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7"/>
          <p:cNvSpPr txBox="1">
            <a:spLocks noChangeArrowheads="1"/>
          </p:cNvSpPr>
          <p:nvPr/>
        </p:nvSpPr>
        <p:spPr bwMode="auto">
          <a:xfrm>
            <a:off x="1991336" y="2438889"/>
            <a:ext cx="78168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48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rPr>
              <a:t>Hymn</a:t>
            </a:r>
          </a:p>
        </p:txBody>
      </p:sp>
    </p:spTree>
    <p:extLst>
      <p:ext uri="{BB962C8B-B14F-4D97-AF65-F5344CB8AC3E}">
        <p14:creationId xmlns:p14="http://schemas.microsoft.com/office/powerpoint/2010/main" val="14959064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AFFIRMATION OF FAITH</a:t>
            </a:r>
            <a:endParaRPr lang="en-GB" altLang="en-US" dirty="0" smtClean="0"/>
          </a:p>
        </p:txBody>
      </p:sp>
    </p:spTree>
    <p:extLst>
      <p:ext uri="{BB962C8B-B14F-4D97-AF65-F5344CB8AC3E}">
        <p14:creationId xmlns:p14="http://schemas.microsoft.com/office/powerpoint/2010/main" val="385113712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54369" y="558914"/>
            <a:ext cx="9683262" cy="3970318"/>
          </a:xfrm>
          <a:prstGeom prst="rect">
            <a:avLst/>
          </a:prstGeom>
        </p:spPr>
        <p:txBody>
          <a:bodyPr wrap="square">
            <a:spAutoFit/>
          </a:bodyPr>
          <a:lstStyle/>
          <a:p>
            <a:r>
              <a:rPr lang="en-US" sz="2400" dirty="0">
                <a:solidFill>
                  <a:srgbClr val="C00000"/>
                </a:solidFill>
              </a:rPr>
              <a:t>The people remain standing</a:t>
            </a:r>
            <a:r>
              <a:rPr lang="en-US" sz="2400" dirty="0" smtClean="0">
                <a:solidFill>
                  <a:srgbClr val="C00000"/>
                </a:solidFill>
              </a:rPr>
              <a:t>.</a:t>
            </a:r>
          </a:p>
          <a:p>
            <a:endParaRPr lang="en-GB" sz="2400" dirty="0">
              <a:solidFill>
                <a:srgbClr val="C00000"/>
              </a:solidFill>
            </a:endParaRPr>
          </a:p>
          <a:p>
            <a:r>
              <a:rPr lang="en-US" sz="2400" dirty="0" smtClean="0">
                <a:solidFill>
                  <a:srgbClr val="C00000"/>
                </a:solidFill>
                <a:latin typeface="Arial" panose="020B0604020202020204" pitchFamily="34" charset="0"/>
                <a:cs typeface="Arial" panose="020B0604020202020204" pitchFamily="34" charset="0"/>
              </a:rPr>
              <a:t>The </a:t>
            </a:r>
            <a:r>
              <a:rPr lang="en-US" sz="2400" dirty="0">
                <a:solidFill>
                  <a:srgbClr val="C00000"/>
                </a:solidFill>
                <a:latin typeface="Arial" panose="020B0604020202020204" pitchFamily="34" charset="0"/>
                <a:cs typeface="Arial" panose="020B0604020202020204" pitchFamily="34" charset="0"/>
              </a:rPr>
              <a:t>minister says </a:t>
            </a:r>
            <a:r>
              <a:rPr lang="en-US" sz="2400" dirty="0" smtClean="0">
                <a:solidFill>
                  <a:srgbClr val="C00000"/>
                </a:solidFill>
                <a:latin typeface="Arial" panose="020B0604020202020204" pitchFamily="34" charset="0"/>
                <a:cs typeface="Arial" panose="020B0604020202020204" pitchFamily="34" charset="0"/>
              </a:rPr>
              <a:t>to </a:t>
            </a:r>
            <a:r>
              <a:rPr lang="en-US" sz="2400" dirty="0">
                <a:solidFill>
                  <a:srgbClr val="C00000"/>
                </a:solidFill>
                <a:latin typeface="Arial" panose="020B0604020202020204" pitchFamily="34" charset="0"/>
                <a:cs typeface="Arial" panose="020B0604020202020204" pitchFamily="34" charset="0"/>
              </a:rPr>
              <a:t>the </a:t>
            </a:r>
            <a:r>
              <a:rPr lang="en-US" sz="2400" i="1" dirty="0">
                <a:solidFill>
                  <a:srgbClr val="C00000"/>
                </a:solidFill>
                <a:latin typeface="Arial" panose="020B0604020202020204" pitchFamily="34" charset="0"/>
                <a:cs typeface="Arial" panose="020B0604020202020204" pitchFamily="34" charset="0"/>
              </a:rPr>
              <a:t>parents </a:t>
            </a:r>
            <a:r>
              <a:rPr lang="en-US" sz="2400" dirty="0">
                <a:solidFill>
                  <a:srgbClr val="C00000"/>
                </a:solidFill>
                <a:latin typeface="Arial" panose="020B0604020202020204" pitchFamily="34" charset="0"/>
                <a:cs typeface="Arial" panose="020B0604020202020204" pitchFamily="34" charset="0"/>
              </a:rPr>
              <a:t>(and </a:t>
            </a:r>
            <a:r>
              <a:rPr lang="en-US" sz="2400" i="1" dirty="0">
                <a:solidFill>
                  <a:srgbClr val="C00000"/>
                </a:solidFill>
                <a:latin typeface="Arial" panose="020B0604020202020204" pitchFamily="34" charset="0"/>
                <a:cs typeface="Arial" panose="020B0604020202020204" pitchFamily="34" charset="0"/>
              </a:rPr>
              <a:t>godparents</a:t>
            </a:r>
            <a:r>
              <a:rPr lang="en-US" sz="2400" dirty="0">
                <a:solidFill>
                  <a:srgbClr val="C00000"/>
                </a:solidFill>
                <a:latin typeface="Arial" panose="020B0604020202020204" pitchFamily="34" charset="0"/>
                <a:cs typeface="Arial" panose="020B0604020202020204" pitchFamily="34" charset="0"/>
              </a:rPr>
              <a:t>) and to </a:t>
            </a:r>
            <a:r>
              <a:rPr lang="en-US" sz="2400" i="1" dirty="0" smtClean="0">
                <a:solidFill>
                  <a:srgbClr val="C00000"/>
                </a:solidFill>
                <a:latin typeface="Arial" panose="020B0604020202020204" pitchFamily="34" charset="0"/>
                <a:cs typeface="Arial" panose="020B0604020202020204" pitchFamily="34" charset="0"/>
              </a:rPr>
              <a:t>those </a:t>
            </a:r>
            <a:r>
              <a:rPr lang="en-US" sz="2400" dirty="0" smtClean="0">
                <a:solidFill>
                  <a:srgbClr val="C00000"/>
                </a:solidFill>
                <a:latin typeface="Arial" panose="020B0604020202020204" pitchFamily="34" charset="0"/>
                <a:cs typeface="Arial" panose="020B0604020202020204" pitchFamily="34" charset="0"/>
              </a:rPr>
              <a:t>who </a:t>
            </a:r>
            <a:r>
              <a:rPr lang="en-US" sz="2400" i="1" dirty="0">
                <a:solidFill>
                  <a:srgbClr val="C00000"/>
                </a:solidFill>
                <a:latin typeface="Arial" panose="020B0604020202020204" pitchFamily="34" charset="0"/>
                <a:cs typeface="Arial" panose="020B0604020202020204" pitchFamily="34" charset="0"/>
              </a:rPr>
              <a:t>are </a:t>
            </a:r>
            <a:r>
              <a:rPr lang="en-US" sz="2400" dirty="0" smtClean="0">
                <a:solidFill>
                  <a:srgbClr val="C00000"/>
                </a:solidFill>
                <a:latin typeface="Arial" panose="020B0604020202020204" pitchFamily="34" charset="0"/>
                <a:cs typeface="Arial" panose="020B0604020202020204" pitchFamily="34" charset="0"/>
              </a:rPr>
              <a:t>to be confirmed:</a:t>
            </a:r>
          </a:p>
          <a:p>
            <a:endParaRPr lang="en-GB" sz="2400" dirty="0">
              <a:solidFill>
                <a:srgbClr val="C00000"/>
              </a:solidFill>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Do you turn away from evil and all that denies God?</a:t>
            </a:r>
            <a:endParaRPr lang="en-GB" sz="3600" dirty="0">
              <a:latin typeface="Arial" panose="020B0604020202020204" pitchFamily="34" charset="0"/>
              <a:cs typeface="Arial" panose="020B0604020202020204" pitchFamily="34" charset="0"/>
            </a:endParaRPr>
          </a:p>
          <a:p>
            <a:endParaRPr lang="en-US" sz="2400" dirty="0" smtClean="0">
              <a:solidFill>
                <a:srgbClr val="C00000"/>
              </a:solidFill>
              <a:latin typeface="Arial" panose="020B0604020202020204" pitchFamily="34" charset="0"/>
              <a:cs typeface="Arial" panose="020B0604020202020204" pitchFamily="34" charset="0"/>
            </a:endParaRPr>
          </a:p>
          <a:p>
            <a:r>
              <a:rPr lang="en-US" sz="2400" dirty="0" smtClean="0">
                <a:solidFill>
                  <a:srgbClr val="C00000"/>
                </a:solidFill>
                <a:latin typeface="Arial" panose="020B0604020202020204" pitchFamily="34" charset="0"/>
                <a:cs typeface="Arial" panose="020B0604020202020204" pitchFamily="34" charset="0"/>
              </a:rPr>
              <a:t>Answer</a:t>
            </a:r>
            <a:r>
              <a:rPr lang="en-US" sz="2400" dirty="0">
                <a:solidFill>
                  <a:srgbClr val="C00000"/>
                </a:solidFill>
                <a:latin typeface="Arial" panose="020B0604020202020204" pitchFamily="34" charset="0"/>
                <a:cs typeface="Arial" panose="020B0604020202020204" pitchFamily="34" charset="0"/>
              </a:rPr>
              <a:t>: </a:t>
            </a:r>
            <a:r>
              <a:rPr lang="en-US" sz="3600" dirty="0">
                <a:latin typeface="Arial" panose="020B0604020202020204" pitchFamily="34" charset="0"/>
                <a:cs typeface="Arial" panose="020B0604020202020204" pitchFamily="34" charset="0"/>
              </a:rPr>
              <a:t>By the grace of God, I do</a:t>
            </a:r>
            <a:r>
              <a:rPr lang="en-US" sz="3600" dirty="0" smtClean="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787915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54369" y="558914"/>
            <a:ext cx="9683262" cy="2677656"/>
          </a:xfrm>
          <a:prstGeom prst="rect">
            <a:avLst/>
          </a:prstGeom>
        </p:spPr>
        <p:txBody>
          <a:bodyPr wrap="square">
            <a:spAutoFit/>
          </a:bodyPr>
          <a:lstStyle/>
          <a:p>
            <a:r>
              <a:rPr lang="en-US" sz="3600" dirty="0" smtClean="0">
                <a:latin typeface="Arial" panose="020B0604020202020204" pitchFamily="34" charset="0"/>
                <a:cs typeface="Arial" panose="020B0604020202020204" pitchFamily="34" charset="0"/>
              </a:rPr>
              <a:t>Do </a:t>
            </a:r>
            <a:r>
              <a:rPr lang="en-US" sz="3600" dirty="0">
                <a:latin typeface="Arial" panose="020B0604020202020204" pitchFamily="34" charset="0"/>
                <a:cs typeface="Arial" panose="020B0604020202020204" pitchFamily="34" charset="0"/>
              </a:rPr>
              <a:t>you turn to God,</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trusting in Jesus Christ as Lord and </a:t>
            </a:r>
            <a:r>
              <a:rPr lang="en-US" sz="3600" dirty="0" err="1">
                <a:latin typeface="Arial" panose="020B0604020202020204" pitchFamily="34" charset="0"/>
                <a:cs typeface="Arial" panose="020B0604020202020204" pitchFamily="34" charset="0"/>
              </a:rPr>
              <a:t>Saviour</a:t>
            </a:r>
            <a:r>
              <a:rPr lang="en-US" sz="3600" dirty="0">
                <a:latin typeface="Arial" panose="020B0604020202020204" pitchFamily="34" charset="0"/>
                <a:cs typeface="Arial" panose="020B0604020202020204" pitchFamily="34" charset="0"/>
              </a:rPr>
              <a:t>, and in the Holy Spirit as Helper and Guide?</a:t>
            </a:r>
            <a:endParaRPr lang="en-GB" sz="3600" dirty="0">
              <a:latin typeface="Arial" panose="020B0604020202020204" pitchFamily="34" charset="0"/>
              <a:cs typeface="Arial" panose="020B0604020202020204" pitchFamily="34" charset="0"/>
            </a:endParaRPr>
          </a:p>
          <a:p>
            <a:endParaRPr lang="en-US" sz="2400" dirty="0" smtClean="0">
              <a:solidFill>
                <a:srgbClr val="C00000"/>
              </a:solidFill>
              <a:latin typeface="Arial" panose="020B0604020202020204" pitchFamily="34" charset="0"/>
              <a:cs typeface="Arial" panose="020B0604020202020204" pitchFamily="34" charset="0"/>
            </a:endParaRPr>
          </a:p>
          <a:p>
            <a:r>
              <a:rPr lang="en-US" sz="2400" dirty="0" smtClean="0">
                <a:solidFill>
                  <a:srgbClr val="C00000"/>
                </a:solidFill>
                <a:latin typeface="Arial" panose="020B0604020202020204" pitchFamily="34" charset="0"/>
                <a:cs typeface="Arial" panose="020B0604020202020204" pitchFamily="34" charset="0"/>
              </a:rPr>
              <a:t>Answer</a:t>
            </a:r>
            <a:r>
              <a:rPr lang="en-US" sz="2400" dirty="0">
                <a:solidFill>
                  <a:srgbClr val="C00000"/>
                </a:solidFill>
                <a:latin typeface="Arial" panose="020B0604020202020204" pitchFamily="34" charset="0"/>
                <a:cs typeface="Arial" panose="020B0604020202020204" pitchFamily="34" charset="0"/>
              </a:rPr>
              <a:t>: </a:t>
            </a:r>
            <a:r>
              <a:rPr lang="en-US" sz="3600" dirty="0">
                <a:latin typeface="Arial" panose="020B0604020202020204" pitchFamily="34" charset="0"/>
                <a:cs typeface="Arial" panose="020B0604020202020204" pitchFamily="34" charset="0"/>
              </a:rPr>
              <a:t>By the grace of God, I do.</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822523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54369" y="558914"/>
            <a:ext cx="9683262" cy="3600986"/>
          </a:xfrm>
          <a:prstGeom prst="rect">
            <a:avLst/>
          </a:prstGeom>
        </p:spPr>
        <p:txBody>
          <a:bodyPr wrap="square">
            <a:spAutoFit/>
          </a:bodyPr>
          <a:lstStyle/>
          <a:p>
            <a:pPr lvl="0"/>
            <a:r>
              <a:rPr lang="en-US" sz="2400" dirty="0">
                <a:solidFill>
                  <a:srgbClr val="C00000"/>
                </a:solidFill>
                <a:latin typeface="Arial" panose="020B0604020202020204" pitchFamily="34" charset="0"/>
                <a:cs typeface="Arial" panose="020B0604020202020204" pitchFamily="34" charset="0"/>
              </a:rPr>
              <a:t>The minister says to everyone present</a:t>
            </a:r>
            <a:r>
              <a:rPr lang="en-US" sz="2400" dirty="0" smtClean="0">
                <a:solidFill>
                  <a:srgbClr val="C00000"/>
                </a:solidFill>
                <a:latin typeface="Arial" panose="020B0604020202020204" pitchFamily="34" charset="0"/>
                <a:cs typeface="Arial" panose="020B0604020202020204" pitchFamily="34" charset="0"/>
              </a:rPr>
              <a:t>:</a:t>
            </a:r>
          </a:p>
          <a:p>
            <a:pPr lvl="0"/>
            <a:endParaRPr lang="en-GB" sz="2400" dirty="0">
              <a:solidFill>
                <a:srgbClr val="C00000"/>
              </a:solidFill>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Do you believe and trust in God the Father</a:t>
            </a:r>
            <a:r>
              <a:rPr lang="en-US" sz="3600" dirty="0" smtClean="0">
                <a:latin typeface="Arial" panose="020B0604020202020204" pitchFamily="34" charset="0"/>
                <a:cs typeface="Arial" panose="020B0604020202020204" pitchFamily="34" charset="0"/>
              </a:rPr>
              <a:t>?</a:t>
            </a:r>
          </a:p>
          <a:p>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I believe in God, the Father almighty, creator of heaven and earth</a:t>
            </a:r>
            <a:r>
              <a:rPr lang="en-US" sz="3600" b="1" dirty="0" smtClean="0">
                <a:latin typeface="Arial" panose="020B0604020202020204" pitchFamily="34" charset="0"/>
                <a:cs typeface="Arial" panose="020B0604020202020204" pitchFamily="34" charset="0"/>
              </a:rPr>
              <a:t>.</a:t>
            </a:r>
          </a:p>
          <a:p>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205042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54369" y="558914"/>
            <a:ext cx="9683262" cy="5078313"/>
          </a:xfrm>
          <a:prstGeom prst="rect">
            <a:avLst/>
          </a:prstGeom>
        </p:spPr>
        <p:txBody>
          <a:bodyPr wrap="square">
            <a:spAutoFit/>
          </a:bodyPr>
          <a:lstStyle/>
          <a:p>
            <a:r>
              <a:rPr lang="en-US" sz="3600" dirty="0" smtClean="0">
                <a:latin typeface="Arial" panose="020B0604020202020204" pitchFamily="34" charset="0"/>
                <a:cs typeface="Arial" panose="020B0604020202020204" pitchFamily="34" charset="0"/>
              </a:rPr>
              <a:t>Do </a:t>
            </a:r>
            <a:r>
              <a:rPr lang="en-US" sz="3600" dirty="0">
                <a:latin typeface="Arial" panose="020B0604020202020204" pitchFamily="34" charset="0"/>
                <a:cs typeface="Arial" panose="020B0604020202020204" pitchFamily="34" charset="0"/>
              </a:rPr>
              <a:t>you believe and trust in God the Son?</a:t>
            </a:r>
            <a:endParaRPr lang="en-GB" sz="3600" dirty="0">
              <a:latin typeface="Arial" panose="020B0604020202020204" pitchFamily="34" charset="0"/>
              <a:cs typeface="Arial" panose="020B0604020202020204" pitchFamily="34" charset="0"/>
            </a:endParaRPr>
          </a:p>
          <a:p>
            <a:endParaRPr lang="en-US" sz="3600" b="1" dirty="0" smtClean="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I </a:t>
            </a:r>
            <a:r>
              <a:rPr lang="en-US" sz="3600" b="1" dirty="0">
                <a:latin typeface="Arial" panose="020B0604020202020204" pitchFamily="34" charset="0"/>
                <a:cs typeface="Arial" panose="020B0604020202020204" pitchFamily="34" charset="0"/>
              </a:rPr>
              <a:t>believe in Jesus Christ, </a:t>
            </a:r>
            <a:endParaRPr lang="en-US" sz="3600" b="1" dirty="0" smtClean="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God’s </a:t>
            </a:r>
            <a:r>
              <a:rPr lang="en-US" sz="3600" b="1" dirty="0">
                <a:latin typeface="Arial" panose="020B0604020202020204" pitchFamily="34" charset="0"/>
                <a:cs typeface="Arial" panose="020B0604020202020204" pitchFamily="34" charset="0"/>
              </a:rPr>
              <a:t>only Son, our Lord,</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who was conceived by the Holy Spirit, </a:t>
            </a:r>
            <a:endParaRPr lang="en-US" sz="3600" b="1" dirty="0" smtClean="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born </a:t>
            </a:r>
            <a:r>
              <a:rPr lang="en-US" sz="3600" b="1" dirty="0">
                <a:latin typeface="Arial" panose="020B0604020202020204" pitchFamily="34" charset="0"/>
                <a:cs typeface="Arial" panose="020B0604020202020204" pitchFamily="34" charset="0"/>
              </a:rPr>
              <a:t>of the Virgin Mary,</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suffered under Pontius Pilate,</a:t>
            </a:r>
            <a:endParaRPr lang="en-GB" sz="3600" dirty="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was </a:t>
            </a:r>
            <a:r>
              <a:rPr lang="en-US" sz="3600" b="1" dirty="0">
                <a:latin typeface="Arial" panose="020B0604020202020204" pitchFamily="34" charset="0"/>
                <a:cs typeface="Arial" panose="020B0604020202020204" pitchFamily="34" charset="0"/>
              </a:rPr>
              <a:t>crucified, died, and was buried;</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he descended to the dead</a:t>
            </a:r>
            <a:r>
              <a:rPr lang="en-US" sz="3600" b="1" dirty="0" smtClean="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102746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54369" y="558914"/>
            <a:ext cx="9683262" cy="2862322"/>
          </a:xfrm>
          <a:prstGeom prst="rect">
            <a:avLst/>
          </a:prstGeom>
        </p:spPr>
        <p:txBody>
          <a:bodyPr wrap="square">
            <a:spAutoFit/>
          </a:bodyPr>
          <a:lstStyle/>
          <a:p>
            <a:r>
              <a:rPr lang="en-US" sz="3600" b="1" dirty="0" smtClean="0">
                <a:latin typeface="Arial" panose="020B0604020202020204" pitchFamily="34" charset="0"/>
                <a:cs typeface="Arial" panose="020B0604020202020204" pitchFamily="34" charset="0"/>
              </a:rPr>
              <a:t>On </a:t>
            </a:r>
            <a:r>
              <a:rPr lang="en-US" sz="3600" b="1" dirty="0">
                <a:latin typeface="Arial" panose="020B0604020202020204" pitchFamily="34" charset="0"/>
                <a:cs typeface="Arial" panose="020B0604020202020204" pitchFamily="34" charset="0"/>
              </a:rPr>
              <a:t>the third day he rose again;</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he ascended into heaven,</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he is seated at the right hand of the Father,</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and he will come again to judge the living </a:t>
            </a:r>
            <a:r>
              <a:rPr lang="en-US" sz="3600" b="1" dirty="0" smtClean="0">
                <a:latin typeface="Arial" panose="020B0604020202020204" pitchFamily="34" charset="0"/>
                <a:cs typeface="Arial" panose="020B0604020202020204" pitchFamily="34" charset="0"/>
              </a:rPr>
              <a:t>	and </a:t>
            </a:r>
            <a:r>
              <a:rPr lang="en-US" sz="3600" b="1" dirty="0">
                <a:latin typeface="Arial" panose="020B0604020202020204" pitchFamily="34" charset="0"/>
                <a:cs typeface="Arial" panose="020B0604020202020204" pitchFamily="34" charset="0"/>
              </a:rPr>
              <a:t>the dead</a:t>
            </a:r>
            <a:r>
              <a:rPr lang="en-US" sz="3600" b="1" dirty="0" smtClean="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117872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54369" y="558914"/>
            <a:ext cx="9683262" cy="5078313"/>
          </a:xfrm>
          <a:prstGeom prst="rect">
            <a:avLst/>
          </a:prstGeom>
        </p:spPr>
        <p:txBody>
          <a:bodyPr wrap="square">
            <a:spAutoFit/>
          </a:bodyPr>
          <a:lstStyle/>
          <a:p>
            <a:r>
              <a:rPr lang="en-US" sz="3600" dirty="0" smtClean="0">
                <a:latin typeface="Arial" panose="020B0604020202020204" pitchFamily="34" charset="0"/>
                <a:cs typeface="Arial" panose="020B0604020202020204" pitchFamily="34" charset="0"/>
              </a:rPr>
              <a:t>Do </a:t>
            </a:r>
            <a:r>
              <a:rPr lang="en-US" sz="3600" dirty="0">
                <a:latin typeface="Arial" panose="020B0604020202020204" pitchFamily="34" charset="0"/>
                <a:cs typeface="Arial" panose="020B0604020202020204" pitchFamily="34" charset="0"/>
              </a:rPr>
              <a:t>you believe and trust in God the Holy Spirit</a:t>
            </a:r>
            <a:r>
              <a:rPr lang="en-US" sz="3600" dirty="0" smtClean="0">
                <a:latin typeface="Arial" panose="020B0604020202020204" pitchFamily="34" charset="0"/>
                <a:cs typeface="Arial" panose="020B0604020202020204" pitchFamily="34" charset="0"/>
              </a:rPr>
              <a:t>?</a:t>
            </a:r>
          </a:p>
          <a:p>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I believe in the Holy Spirit, </a:t>
            </a:r>
            <a:endParaRPr lang="en-US" sz="3600" b="1" dirty="0" smtClean="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the </a:t>
            </a:r>
            <a:r>
              <a:rPr lang="en-US" sz="3600" b="1" dirty="0">
                <a:latin typeface="Arial" panose="020B0604020202020204" pitchFamily="34" charset="0"/>
                <a:cs typeface="Arial" panose="020B0604020202020204" pitchFamily="34" charset="0"/>
              </a:rPr>
              <a:t>holy catholic Church, </a:t>
            </a:r>
            <a:endParaRPr lang="en-US" sz="3600" b="1" dirty="0" smtClean="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the </a:t>
            </a:r>
            <a:r>
              <a:rPr lang="en-US" sz="3600" b="1" dirty="0">
                <a:latin typeface="Arial" panose="020B0604020202020204" pitchFamily="34" charset="0"/>
                <a:cs typeface="Arial" panose="020B0604020202020204" pitchFamily="34" charset="0"/>
              </a:rPr>
              <a:t>communion of saints, </a:t>
            </a:r>
            <a:endParaRPr lang="en-US" sz="3600" b="1" dirty="0" smtClean="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the </a:t>
            </a:r>
            <a:r>
              <a:rPr lang="en-US" sz="3600" b="1" dirty="0">
                <a:latin typeface="Arial" panose="020B0604020202020204" pitchFamily="34" charset="0"/>
                <a:cs typeface="Arial" panose="020B0604020202020204" pitchFamily="34" charset="0"/>
              </a:rPr>
              <a:t>forgiveness of sins,</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the resurrection of the body, </a:t>
            </a:r>
            <a:endParaRPr lang="en-US" sz="3600" b="1" dirty="0" smtClean="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and </a:t>
            </a:r>
            <a:r>
              <a:rPr lang="en-US" sz="3600" b="1" dirty="0">
                <a:latin typeface="Arial" panose="020B0604020202020204" pitchFamily="34" charset="0"/>
                <a:cs typeface="Arial" panose="020B0604020202020204" pitchFamily="34" charset="0"/>
              </a:rPr>
              <a:t>the life everlasting. Amen.</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468660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BAPTISM</a:t>
            </a:r>
            <a:endParaRPr lang="en-GB" altLang="en-US" dirty="0" smtClean="0"/>
          </a:p>
        </p:txBody>
      </p:sp>
    </p:spTree>
    <p:extLst>
      <p:ext uri="{BB962C8B-B14F-4D97-AF65-F5344CB8AC3E}">
        <p14:creationId xmlns:p14="http://schemas.microsoft.com/office/powerpoint/2010/main" val="37425585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54369" y="558914"/>
            <a:ext cx="9683262" cy="2123658"/>
          </a:xfrm>
          <a:prstGeom prst="rect">
            <a:avLst/>
          </a:prstGeom>
        </p:spPr>
        <p:txBody>
          <a:bodyPr wrap="square">
            <a:spAutoFit/>
          </a:bodyPr>
          <a:lstStyle/>
          <a:p>
            <a:pPr lvl="0"/>
            <a:r>
              <a:rPr lang="en-US" sz="2400" dirty="0">
                <a:solidFill>
                  <a:srgbClr val="C00000"/>
                </a:solidFill>
                <a:latin typeface="Arial" panose="020B0604020202020204" pitchFamily="34" charset="0"/>
                <a:cs typeface="Arial" panose="020B0604020202020204" pitchFamily="34" charset="0"/>
              </a:rPr>
              <a:t>The minister says to the </a:t>
            </a:r>
            <a:r>
              <a:rPr lang="en-US" sz="2400" i="1" dirty="0">
                <a:solidFill>
                  <a:srgbClr val="C00000"/>
                </a:solidFill>
                <a:latin typeface="Arial" panose="020B0604020202020204" pitchFamily="34" charset="0"/>
                <a:cs typeface="Arial" panose="020B0604020202020204" pitchFamily="34" charset="0"/>
              </a:rPr>
              <a:t>parents </a:t>
            </a:r>
            <a:r>
              <a:rPr lang="en-US" sz="2400" dirty="0">
                <a:solidFill>
                  <a:srgbClr val="C00000"/>
                </a:solidFill>
                <a:latin typeface="Arial" panose="020B0604020202020204" pitchFamily="34" charset="0"/>
                <a:cs typeface="Arial" panose="020B0604020202020204" pitchFamily="34" charset="0"/>
              </a:rPr>
              <a:t>of each child: </a:t>
            </a:r>
            <a:endParaRPr lang="en-US" sz="2400" dirty="0" smtClean="0">
              <a:solidFill>
                <a:srgbClr val="C00000"/>
              </a:solidFill>
              <a:latin typeface="Arial" panose="020B0604020202020204" pitchFamily="34" charset="0"/>
              <a:cs typeface="Arial" panose="020B0604020202020204" pitchFamily="34" charset="0"/>
            </a:endParaRPr>
          </a:p>
          <a:p>
            <a:pPr lvl="0"/>
            <a:endParaRPr lang="en-US" sz="2400" dirty="0" smtClean="0">
              <a:solidFill>
                <a:srgbClr val="C00000"/>
              </a:solidFill>
              <a:latin typeface="Arial" panose="020B0604020202020204" pitchFamily="34" charset="0"/>
              <a:cs typeface="Arial" panose="020B0604020202020204" pitchFamily="34" charset="0"/>
            </a:endParaRPr>
          </a:p>
          <a:p>
            <a:pPr lvl="0"/>
            <a:r>
              <a:rPr lang="en-US" sz="3600" dirty="0" smtClean="0">
                <a:latin typeface="Arial" panose="020B0604020202020204" pitchFamily="34" charset="0"/>
                <a:cs typeface="Arial" panose="020B0604020202020204" pitchFamily="34" charset="0"/>
              </a:rPr>
              <a:t>What </a:t>
            </a:r>
            <a:r>
              <a:rPr lang="en-US" sz="3600" dirty="0">
                <a:latin typeface="Arial" panose="020B0604020202020204" pitchFamily="34" charset="0"/>
                <a:cs typeface="Arial" panose="020B0604020202020204" pitchFamily="34" charset="0"/>
              </a:rPr>
              <a:t>name have you given this child?</a:t>
            </a:r>
            <a:endParaRPr lang="en-GB" sz="3600" dirty="0">
              <a:latin typeface="Arial" panose="020B0604020202020204" pitchFamily="34" charset="0"/>
              <a:cs typeface="Arial" panose="020B0604020202020204" pitchFamily="34" charset="0"/>
            </a:endParaRPr>
          </a:p>
          <a:p>
            <a:endParaRPr lang="en-US" sz="2400" dirty="0" smtClean="0">
              <a:solidFill>
                <a:srgbClr val="C00000"/>
              </a:solidFill>
              <a:latin typeface="Arial" panose="020B0604020202020204" pitchFamily="34" charset="0"/>
              <a:cs typeface="Arial" panose="020B0604020202020204" pitchFamily="34" charset="0"/>
            </a:endParaRPr>
          </a:p>
          <a:p>
            <a:r>
              <a:rPr lang="en-US" sz="2400" dirty="0" smtClean="0">
                <a:solidFill>
                  <a:srgbClr val="C00000"/>
                </a:solidFill>
                <a:latin typeface="Arial" panose="020B0604020202020204" pitchFamily="34" charset="0"/>
                <a:cs typeface="Arial" panose="020B0604020202020204" pitchFamily="34" charset="0"/>
              </a:rPr>
              <a:t>The </a:t>
            </a:r>
            <a:r>
              <a:rPr lang="en-US" sz="2400" i="1" dirty="0">
                <a:solidFill>
                  <a:srgbClr val="C00000"/>
                </a:solidFill>
                <a:latin typeface="Arial" panose="020B0604020202020204" pitchFamily="34" charset="0"/>
                <a:cs typeface="Arial" panose="020B0604020202020204" pitchFamily="34" charset="0"/>
              </a:rPr>
              <a:t>parents respond </a:t>
            </a:r>
            <a:r>
              <a:rPr lang="en-US" sz="2400" dirty="0">
                <a:solidFill>
                  <a:srgbClr val="C00000"/>
                </a:solidFill>
                <a:latin typeface="Arial" panose="020B0604020202020204" pitchFamily="34" charset="0"/>
                <a:cs typeface="Arial" panose="020B0604020202020204" pitchFamily="34" charset="0"/>
              </a:rPr>
              <a:t>with the Christian name(s) of the child.</a:t>
            </a:r>
            <a:endParaRPr lang="en-GB" sz="2400"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233798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54369" y="558914"/>
            <a:ext cx="9683262" cy="4708981"/>
          </a:xfrm>
          <a:prstGeom prst="rect">
            <a:avLst/>
          </a:prstGeom>
        </p:spPr>
        <p:txBody>
          <a:bodyPr wrap="square">
            <a:spAutoFit/>
          </a:bodyPr>
          <a:lstStyle/>
          <a:p>
            <a:pPr lvl="0"/>
            <a:r>
              <a:rPr lang="en-US" sz="2400" dirty="0">
                <a:solidFill>
                  <a:srgbClr val="C00000"/>
                </a:solidFill>
                <a:latin typeface="Arial" panose="020B0604020202020204" pitchFamily="34" charset="0"/>
                <a:cs typeface="Arial" panose="020B0604020202020204" pitchFamily="34" charset="0"/>
              </a:rPr>
              <a:t>The minister may say to those to be baptized</a:t>
            </a:r>
            <a:r>
              <a:rPr lang="en-US" sz="2400" dirty="0" smtClean="0">
                <a:solidFill>
                  <a:srgbClr val="C00000"/>
                </a:solidFill>
                <a:latin typeface="Arial" panose="020B0604020202020204" pitchFamily="34" charset="0"/>
                <a:cs typeface="Arial" panose="020B0604020202020204" pitchFamily="34" charset="0"/>
              </a:rPr>
              <a:t>:</a:t>
            </a:r>
          </a:p>
          <a:p>
            <a:pPr lvl="0"/>
            <a:endParaRPr lang="en-GB" sz="2400" dirty="0">
              <a:solidFill>
                <a:srgbClr val="C00000"/>
              </a:solidFill>
              <a:latin typeface="Arial" panose="020B0604020202020204" pitchFamily="34" charset="0"/>
              <a:cs typeface="Arial" panose="020B0604020202020204" pitchFamily="34" charset="0"/>
            </a:endParaRPr>
          </a:p>
          <a:p>
            <a:r>
              <a:rPr lang="en-US" sz="3600" i="1" dirty="0">
                <a:latin typeface="Arial" panose="020B0604020202020204" pitchFamily="34" charset="0"/>
                <a:cs typeface="Arial" panose="020B0604020202020204" pitchFamily="34" charset="0"/>
              </a:rPr>
              <a:t>N and N,</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for you Jesus Christ came into the world;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for </a:t>
            </a:r>
            <a:r>
              <a:rPr lang="en-US" sz="3600" dirty="0">
                <a:latin typeface="Arial" panose="020B0604020202020204" pitchFamily="34" charset="0"/>
                <a:cs typeface="Arial" panose="020B0604020202020204" pitchFamily="34" charset="0"/>
              </a:rPr>
              <a:t>you he lived and showed God’s love;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for </a:t>
            </a:r>
            <a:r>
              <a:rPr lang="en-US" sz="3600" dirty="0">
                <a:latin typeface="Arial" panose="020B0604020202020204" pitchFamily="34" charset="0"/>
                <a:cs typeface="Arial" panose="020B0604020202020204" pitchFamily="34" charset="0"/>
              </a:rPr>
              <a:t>you he suffered death on the Cross;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for </a:t>
            </a:r>
            <a:r>
              <a:rPr lang="en-US" sz="3600" dirty="0">
                <a:latin typeface="Arial" panose="020B0604020202020204" pitchFamily="34" charset="0"/>
                <a:cs typeface="Arial" panose="020B0604020202020204" pitchFamily="34" charset="0"/>
              </a:rPr>
              <a:t>you he triumphed over death,</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rising to newness of life;</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for you he prays at God’s right hand</a:t>
            </a:r>
            <a:r>
              <a:rPr lang="en-US" sz="3600" dirty="0" smtClean="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077487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54369" y="558914"/>
            <a:ext cx="9683262" cy="3416320"/>
          </a:xfrm>
          <a:prstGeom prst="rect">
            <a:avLst/>
          </a:prstGeom>
        </p:spPr>
        <p:txBody>
          <a:bodyPr wrap="square">
            <a:spAutoFit/>
          </a:bodyPr>
          <a:lstStyle/>
          <a:p>
            <a:pPr lvl="0"/>
            <a:r>
              <a:rPr lang="en-US" sz="3600" dirty="0" smtClean="0">
                <a:latin typeface="Arial" panose="020B0604020202020204" pitchFamily="34" charset="0"/>
                <a:cs typeface="Arial" panose="020B0604020202020204" pitchFamily="34" charset="0"/>
              </a:rPr>
              <a:t>	all </a:t>
            </a:r>
            <a:r>
              <a:rPr lang="en-US" sz="3600" dirty="0">
                <a:latin typeface="Arial" panose="020B0604020202020204" pitchFamily="34" charset="0"/>
                <a:cs typeface="Arial" panose="020B0604020202020204" pitchFamily="34" charset="0"/>
              </a:rPr>
              <a:t>this for you,</a:t>
            </a:r>
            <a:endParaRPr lang="en-GB" sz="3600" dirty="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	before </a:t>
            </a:r>
            <a:r>
              <a:rPr lang="en-US" sz="3600" dirty="0">
                <a:latin typeface="Arial" panose="020B0604020202020204" pitchFamily="34" charset="0"/>
                <a:cs typeface="Arial" panose="020B0604020202020204" pitchFamily="34" charset="0"/>
              </a:rPr>
              <a:t>you could know anything of it.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
            </a:r>
            <a:br>
              <a:rPr lang="en-US" sz="3600" dirty="0">
                <a:latin typeface="Arial" panose="020B0604020202020204" pitchFamily="34" charset="0"/>
                <a:cs typeface="Arial" panose="020B0604020202020204" pitchFamily="34" charset="0"/>
              </a:rPr>
            </a:br>
            <a:r>
              <a:rPr lang="en-US" sz="3600" dirty="0">
                <a:latin typeface="Arial" panose="020B0604020202020204" pitchFamily="34" charset="0"/>
                <a:cs typeface="Arial" panose="020B0604020202020204" pitchFamily="34" charset="0"/>
              </a:rPr>
              <a:t>In your Baptism,</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the word of Scripture is fulfilled:</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‘We love, because God first loved us.’</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114271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54368" y="558914"/>
            <a:ext cx="10117018" cy="5447645"/>
          </a:xfrm>
          <a:prstGeom prst="rect">
            <a:avLst/>
          </a:prstGeom>
        </p:spPr>
        <p:txBody>
          <a:bodyPr wrap="square">
            <a:spAutoFit/>
          </a:bodyPr>
          <a:lstStyle/>
          <a:p>
            <a:pPr lvl="0"/>
            <a:r>
              <a:rPr lang="en-US" sz="2400" dirty="0">
                <a:solidFill>
                  <a:srgbClr val="C00000"/>
                </a:solidFill>
                <a:latin typeface="Arial" panose="020B0604020202020204" pitchFamily="34" charset="0"/>
                <a:cs typeface="Arial" panose="020B0604020202020204" pitchFamily="34" charset="0"/>
              </a:rPr>
              <a:t>The </a:t>
            </a:r>
            <a:r>
              <a:rPr lang="en-US" sz="2400" dirty="0" smtClean="0">
                <a:solidFill>
                  <a:srgbClr val="C00000"/>
                </a:solidFill>
                <a:latin typeface="Arial" panose="020B0604020202020204" pitchFamily="34" charset="0"/>
                <a:cs typeface="Arial" panose="020B0604020202020204" pitchFamily="34" charset="0"/>
              </a:rPr>
              <a:t>minister, taking each child into his/her arms, pours </a:t>
            </a:r>
            <a:r>
              <a:rPr lang="en-US" sz="2400" dirty="0">
                <a:solidFill>
                  <a:srgbClr val="C00000"/>
                </a:solidFill>
                <a:latin typeface="Arial" panose="020B0604020202020204" pitchFamily="34" charset="0"/>
                <a:cs typeface="Arial" panose="020B0604020202020204" pitchFamily="34" charset="0"/>
              </a:rPr>
              <a:t>water generously and visibly three times on the </a:t>
            </a:r>
            <a:r>
              <a:rPr lang="en-US" sz="2400" dirty="0" smtClean="0">
                <a:solidFill>
                  <a:srgbClr val="C00000"/>
                </a:solidFill>
                <a:latin typeface="Arial" panose="020B0604020202020204" pitchFamily="34" charset="0"/>
                <a:cs typeface="Arial" panose="020B0604020202020204" pitchFamily="34" charset="0"/>
              </a:rPr>
              <a:t>child’s head, </a:t>
            </a:r>
            <a:r>
              <a:rPr lang="en-US" sz="2400" dirty="0">
                <a:solidFill>
                  <a:srgbClr val="C00000"/>
                </a:solidFill>
                <a:latin typeface="Arial" panose="020B0604020202020204" pitchFamily="34" charset="0"/>
                <a:cs typeface="Arial" panose="020B0604020202020204" pitchFamily="34" charset="0"/>
              </a:rPr>
              <a:t>or dips </a:t>
            </a:r>
            <a:r>
              <a:rPr lang="en-US" sz="2400" dirty="0" smtClean="0">
                <a:solidFill>
                  <a:srgbClr val="C00000"/>
                </a:solidFill>
                <a:latin typeface="Arial" panose="020B0604020202020204" pitchFamily="34" charset="0"/>
                <a:cs typeface="Arial" panose="020B0604020202020204" pitchFamily="34" charset="0"/>
              </a:rPr>
              <a:t>the child </a:t>
            </a:r>
            <a:r>
              <a:rPr lang="en-US" sz="2400" dirty="0">
                <a:solidFill>
                  <a:srgbClr val="C00000"/>
                </a:solidFill>
                <a:latin typeface="Arial" panose="020B0604020202020204" pitchFamily="34" charset="0"/>
                <a:cs typeface="Arial" panose="020B0604020202020204" pitchFamily="34" charset="0"/>
              </a:rPr>
              <a:t>in water three times, once at the mention of each Person of the Holy Trinity, saying</a:t>
            </a:r>
            <a:r>
              <a:rPr lang="en-US" sz="2400" dirty="0" smtClean="0">
                <a:solidFill>
                  <a:srgbClr val="C00000"/>
                </a:solidFill>
                <a:latin typeface="Arial" panose="020B0604020202020204" pitchFamily="34" charset="0"/>
                <a:cs typeface="Arial" panose="020B0604020202020204" pitchFamily="34" charset="0"/>
              </a:rPr>
              <a:t>:</a:t>
            </a:r>
          </a:p>
          <a:p>
            <a:pPr lvl="0"/>
            <a:endParaRPr lang="en-GB" sz="2400" dirty="0">
              <a:solidFill>
                <a:srgbClr val="C00000"/>
              </a:solidFill>
              <a:latin typeface="Arial" panose="020B0604020202020204" pitchFamily="34" charset="0"/>
              <a:cs typeface="Arial" panose="020B0604020202020204" pitchFamily="34" charset="0"/>
            </a:endParaRPr>
          </a:p>
          <a:p>
            <a:r>
              <a:rPr lang="en-US" sz="3600" i="1" dirty="0">
                <a:latin typeface="Arial" panose="020B0604020202020204" pitchFamily="34" charset="0"/>
                <a:cs typeface="Arial" panose="020B0604020202020204" pitchFamily="34" charset="0"/>
              </a:rPr>
              <a:t>N</a:t>
            </a:r>
            <a:r>
              <a:rPr lang="en-US" sz="3600" dirty="0">
                <a:latin typeface="Arial" panose="020B0604020202020204" pitchFamily="34" charset="0"/>
                <a:cs typeface="Arial" panose="020B0604020202020204" pitchFamily="34" charset="0"/>
              </a:rPr>
              <a:t>, I baptize you</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in the Name of the Father,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and </a:t>
            </a:r>
            <a:r>
              <a:rPr lang="en-US" sz="3600" dirty="0">
                <a:latin typeface="Arial" panose="020B0604020202020204" pitchFamily="34" charset="0"/>
                <a:cs typeface="Arial" panose="020B0604020202020204" pitchFamily="34" charset="0"/>
              </a:rPr>
              <a:t>of the Son,</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and of the Holy Spirit. </a:t>
            </a:r>
            <a:r>
              <a:rPr lang="en-US" sz="3600" b="1" dirty="0">
                <a:latin typeface="Arial" panose="020B0604020202020204" pitchFamily="34" charset="0"/>
                <a:cs typeface="Arial" panose="020B0604020202020204" pitchFamily="34" charset="0"/>
              </a:rPr>
              <a:t>Amen</a:t>
            </a:r>
            <a:r>
              <a:rPr lang="en-US" sz="3600" b="1" dirty="0" smtClean="0">
                <a:latin typeface="Arial" panose="020B0604020202020204" pitchFamily="34" charset="0"/>
                <a:cs typeface="Arial" panose="020B0604020202020204" pitchFamily="34" charset="0"/>
              </a:rPr>
              <a:t>.</a:t>
            </a:r>
          </a:p>
          <a:p>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By Baptism, God has received you into the </a:t>
            </a:r>
            <a:r>
              <a:rPr lang="en-US" sz="3600" dirty="0" smtClean="0">
                <a:latin typeface="Arial" panose="020B0604020202020204" pitchFamily="34" charset="0"/>
                <a:cs typeface="Arial" panose="020B0604020202020204" pitchFamily="34" charset="0"/>
              </a:rPr>
              <a:t>Church</a:t>
            </a:r>
            <a:r>
              <a:rPr lang="en-US" sz="3600" dirty="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656492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3231654"/>
          </a:xfrm>
          <a:prstGeom prst="rect">
            <a:avLst/>
          </a:prstGeom>
        </p:spPr>
        <p:txBody>
          <a:bodyPr wrap="square">
            <a:spAutoFit/>
          </a:bodyPr>
          <a:lstStyle/>
          <a:p>
            <a:r>
              <a:rPr lang="en-US" sz="2400" dirty="0">
                <a:solidFill>
                  <a:srgbClr val="C00000"/>
                </a:solidFill>
                <a:latin typeface="Arial" panose="020B0604020202020204" pitchFamily="34" charset="0"/>
                <a:cs typeface="Arial" panose="020B0604020202020204" pitchFamily="34" charset="0"/>
              </a:rPr>
              <a:t>The minister makes the sign of the cross on the forehead of each newly-baptized </a:t>
            </a:r>
            <a:r>
              <a:rPr lang="en-US" sz="2400" dirty="0" smtClean="0">
                <a:solidFill>
                  <a:srgbClr val="C00000"/>
                </a:solidFill>
                <a:latin typeface="Arial" panose="020B0604020202020204" pitchFamily="34" charset="0"/>
                <a:cs typeface="Arial" panose="020B0604020202020204" pitchFamily="34" charset="0"/>
              </a:rPr>
              <a:t>child, </a:t>
            </a:r>
            <a:r>
              <a:rPr lang="en-US" sz="2400" dirty="0">
                <a:solidFill>
                  <a:srgbClr val="C00000"/>
                </a:solidFill>
                <a:latin typeface="Arial" panose="020B0604020202020204" pitchFamily="34" charset="0"/>
                <a:cs typeface="Arial" panose="020B0604020202020204" pitchFamily="34" charset="0"/>
              </a:rPr>
              <a:t>saying</a:t>
            </a:r>
            <a:r>
              <a:rPr lang="en-US" sz="2400" dirty="0" smtClean="0">
                <a:solidFill>
                  <a:srgbClr val="C00000"/>
                </a:solidFill>
                <a:latin typeface="Arial" panose="020B0604020202020204" pitchFamily="34" charset="0"/>
                <a:cs typeface="Arial" panose="020B0604020202020204" pitchFamily="34" charset="0"/>
              </a:rPr>
              <a:t>:</a:t>
            </a:r>
          </a:p>
          <a:p>
            <a:endParaRPr lang="en-GB" sz="2400" dirty="0">
              <a:solidFill>
                <a:srgbClr val="C00000"/>
              </a:solidFill>
              <a:latin typeface="Arial" panose="020B0604020202020204" pitchFamily="34" charset="0"/>
              <a:cs typeface="Arial" panose="020B0604020202020204" pitchFamily="34" charset="0"/>
            </a:endParaRPr>
          </a:p>
          <a:p>
            <a:r>
              <a:rPr lang="en-US" sz="3600" i="1" dirty="0">
                <a:latin typeface="Arial" panose="020B0604020202020204" pitchFamily="34" charset="0"/>
                <a:cs typeface="Arial" panose="020B0604020202020204" pitchFamily="34" charset="0"/>
              </a:rPr>
              <a:t>N</a:t>
            </a:r>
            <a:r>
              <a:rPr lang="en-US" sz="3600" dirty="0">
                <a:latin typeface="Arial" panose="020B0604020202020204" pitchFamily="34" charset="0"/>
                <a:cs typeface="Arial" panose="020B0604020202020204" pitchFamily="34" charset="0"/>
              </a:rPr>
              <a:t>, I sign you with the cross, the sign of Christ</a:t>
            </a:r>
            <a:r>
              <a:rPr lang="en-US" sz="3600" dirty="0" smtClean="0">
                <a:latin typeface="Arial" panose="020B0604020202020204" pitchFamily="34" charset="0"/>
                <a:cs typeface="Arial" panose="020B0604020202020204" pitchFamily="34" charset="0"/>
              </a:rPr>
              <a:t>.</a:t>
            </a:r>
          </a:p>
          <a:p>
            <a:pPr lvl="0"/>
            <a:endParaRPr lang="en-US" sz="2400" dirty="0" smtClean="0">
              <a:solidFill>
                <a:srgbClr val="C00000"/>
              </a:solidFill>
            </a:endParaRPr>
          </a:p>
          <a:p>
            <a:pPr lvl="0"/>
            <a:r>
              <a:rPr lang="en-US" sz="2400" dirty="0" smtClean="0">
                <a:solidFill>
                  <a:srgbClr val="C00000"/>
                </a:solidFill>
                <a:latin typeface="Arial" panose="020B0604020202020204" pitchFamily="34" charset="0"/>
                <a:cs typeface="Arial" panose="020B0604020202020204" pitchFamily="34" charset="0"/>
              </a:rPr>
              <a:t>The </a:t>
            </a:r>
            <a:r>
              <a:rPr lang="en-US" sz="2400" dirty="0">
                <a:solidFill>
                  <a:srgbClr val="C00000"/>
                </a:solidFill>
                <a:latin typeface="Arial" panose="020B0604020202020204" pitchFamily="34" charset="0"/>
                <a:cs typeface="Arial" panose="020B0604020202020204" pitchFamily="34" charset="0"/>
              </a:rPr>
              <a:t>people sit</a:t>
            </a:r>
            <a:r>
              <a:rPr lang="en-US" sz="2400" dirty="0" smtClean="0">
                <a:solidFill>
                  <a:srgbClr val="C00000"/>
                </a:solidFill>
                <a:latin typeface="Arial" panose="020B0604020202020204" pitchFamily="34" charset="0"/>
                <a:cs typeface="Arial" panose="020B0604020202020204" pitchFamily="34" charset="0"/>
              </a:rPr>
              <a:t>.</a:t>
            </a:r>
          </a:p>
          <a:p>
            <a:pPr lvl="0"/>
            <a:endParaRPr lang="en-GB" sz="2400" dirty="0">
              <a:solidFill>
                <a:srgbClr val="C00000"/>
              </a:solidFill>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A lighted candle may be given to </a:t>
            </a:r>
            <a:r>
              <a:rPr lang="en-US" sz="2400" dirty="0" smtClean="0">
                <a:solidFill>
                  <a:srgbClr val="C00000"/>
                </a:solidFill>
                <a:latin typeface="Arial" panose="020B0604020202020204" pitchFamily="34" charset="0"/>
                <a:cs typeface="Arial" panose="020B0604020202020204" pitchFamily="34" charset="0"/>
              </a:rPr>
              <a:t>the </a:t>
            </a:r>
            <a:r>
              <a:rPr lang="en-US" sz="2400" i="1" dirty="0" smtClean="0">
                <a:solidFill>
                  <a:srgbClr val="C00000"/>
                </a:solidFill>
                <a:latin typeface="Arial" panose="020B0604020202020204" pitchFamily="34" charset="0"/>
                <a:cs typeface="Arial" panose="020B0604020202020204" pitchFamily="34" charset="0"/>
              </a:rPr>
              <a:t>parents </a:t>
            </a:r>
            <a:r>
              <a:rPr lang="en-US" sz="2400" dirty="0">
                <a:solidFill>
                  <a:srgbClr val="C00000"/>
                </a:solidFill>
                <a:latin typeface="Arial" panose="020B0604020202020204" pitchFamily="34" charset="0"/>
                <a:cs typeface="Arial" panose="020B0604020202020204" pitchFamily="34" charset="0"/>
              </a:rPr>
              <a:t>or </a:t>
            </a:r>
            <a:r>
              <a:rPr lang="en-US" sz="2400" i="1" dirty="0" smtClean="0">
                <a:solidFill>
                  <a:srgbClr val="C00000"/>
                </a:solidFill>
                <a:latin typeface="Arial" panose="020B0604020202020204" pitchFamily="34" charset="0"/>
                <a:cs typeface="Arial" panose="020B0604020202020204" pitchFamily="34" charset="0"/>
              </a:rPr>
              <a:t>godparents </a:t>
            </a:r>
            <a:r>
              <a:rPr lang="en-US" sz="2400" dirty="0" smtClean="0">
                <a:solidFill>
                  <a:srgbClr val="C00000"/>
                </a:solidFill>
                <a:latin typeface="Arial" panose="020B0604020202020204" pitchFamily="34" charset="0"/>
                <a:cs typeface="Arial" panose="020B0604020202020204" pitchFamily="34" charset="0"/>
              </a:rPr>
              <a:t>of each child.</a:t>
            </a:r>
            <a:endParaRPr lang="en-GB" sz="2400"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258470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5816977"/>
          </a:xfrm>
          <a:prstGeom prst="rect">
            <a:avLst/>
          </a:prstGeom>
        </p:spPr>
        <p:txBody>
          <a:bodyPr wrap="square">
            <a:spAutoFit/>
          </a:bodyPr>
          <a:lstStyle/>
          <a:p>
            <a:r>
              <a:rPr lang="en-US" sz="2400" dirty="0">
                <a:solidFill>
                  <a:srgbClr val="C00000"/>
                </a:solidFill>
                <a:latin typeface="Arial" panose="020B0604020202020204" pitchFamily="34" charset="0"/>
                <a:cs typeface="Arial" panose="020B0604020202020204" pitchFamily="34" charset="0"/>
              </a:rPr>
              <a:t>The minister, or a representative of the local church, says to the </a:t>
            </a:r>
            <a:r>
              <a:rPr lang="en-US" sz="2400" i="1" dirty="0" smtClean="0">
                <a:solidFill>
                  <a:srgbClr val="C00000"/>
                </a:solidFill>
                <a:latin typeface="Arial" panose="020B0604020202020204" pitchFamily="34" charset="0"/>
                <a:cs typeface="Arial" panose="020B0604020202020204" pitchFamily="34" charset="0"/>
              </a:rPr>
              <a:t>children</a:t>
            </a:r>
            <a:r>
              <a:rPr lang="en-US" sz="2400" dirty="0" smtClean="0">
                <a:solidFill>
                  <a:srgbClr val="C00000"/>
                </a:solidFill>
                <a:latin typeface="Arial" panose="020B0604020202020204" pitchFamily="34" charset="0"/>
                <a:cs typeface="Arial" panose="020B0604020202020204" pitchFamily="34" charset="0"/>
              </a:rPr>
              <a:t>:</a:t>
            </a:r>
          </a:p>
          <a:p>
            <a:endParaRPr lang="en-GB" sz="2400" dirty="0">
              <a:solidFill>
                <a:srgbClr val="C00000"/>
              </a:solidFill>
              <a:latin typeface="Arial" panose="020B0604020202020204" pitchFamily="34" charset="0"/>
              <a:cs typeface="Arial" panose="020B0604020202020204" pitchFamily="34" charset="0"/>
            </a:endParaRPr>
          </a:p>
          <a:p>
            <a:r>
              <a:rPr lang="en-US" sz="3600" i="1" dirty="0" smtClean="0">
                <a:latin typeface="Arial" panose="020B0604020202020204" pitchFamily="34" charset="0"/>
                <a:cs typeface="Arial" panose="020B0604020202020204" pitchFamily="34" charset="0"/>
              </a:rPr>
              <a:t>N and N(N),</a:t>
            </a:r>
          </a:p>
          <a:p>
            <a:r>
              <a:rPr lang="en-US" sz="3600" dirty="0">
                <a:latin typeface="Arial" panose="020B0604020202020204" pitchFamily="34" charset="0"/>
                <a:cs typeface="Arial" panose="020B0604020202020204" pitchFamily="34" charset="0"/>
              </a:rPr>
              <a:t>r</a:t>
            </a:r>
            <a:r>
              <a:rPr lang="en-US" sz="3600" dirty="0" smtClean="0">
                <a:latin typeface="Arial" panose="020B0604020202020204" pitchFamily="34" charset="0"/>
                <a:cs typeface="Arial" panose="020B0604020202020204" pitchFamily="34" charset="0"/>
              </a:rPr>
              <a:t>eceive </a:t>
            </a:r>
            <a:r>
              <a:rPr lang="en-US" sz="3600" dirty="0">
                <a:latin typeface="Arial" panose="020B0604020202020204" pitchFamily="34" charset="0"/>
                <a:cs typeface="Arial" panose="020B0604020202020204" pitchFamily="34" charset="0"/>
              </a:rPr>
              <a:t>this light,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for you belong to Christ,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the </a:t>
            </a:r>
            <a:r>
              <a:rPr lang="en-US" sz="3600" dirty="0">
                <a:latin typeface="Arial" panose="020B0604020202020204" pitchFamily="34" charset="0"/>
                <a:cs typeface="Arial" panose="020B0604020202020204" pitchFamily="34" charset="0"/>
              </a:rPr>
              <a:t>Light of the world.</a:t>
            </a:r>
            <a:endParaRPr lang="en-GB" sz="3600" dirty="0">
              <a:latin typeface="Arial" panose="020B0604020202020204" pitchFamily="34" charset="0"/>
              <a:cs typeface="Arial" panose="020B0604020202020204" pitchFamily="34" charset="0"/>
            </a:endParaRPr>
          </a:p>
          <a:p>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Christ </a:t>
            </a:r>
            <a:r>
              <a:rPr lang="en-US" sz="3600" dirty="0">
                <a:latin typeface="Arial" panose="020B0604020202020204" pitchFamily="34" charset="0"/>
                <a:cs typeface="Arial" panose="020B0604020202020204" pitchFamily="34" charset="0"/>
              </a:rPr>
              <a:t>is your Light and your Way</a:t>
            </a:r>
            <a:r>
              <a:rPr lang="en-US" sz="3600" dirty="0" smtClean="0">
                <a:latin typeface="Arial" panose="020B0604020202020204" pitchFamily="34" charset="0"/>
                <a:cs typeface="Arial" panose="020B0604020202020204" pitchFamily="34" charset="0"/>
              </a:rPr>
              <a:t>.</a:t>
            </a:r>
          </a:p>
          <a:p>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May you grow and live in the faith of Christ. Amen.</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580401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4339650"/>
          </a:xfrm>
          <a:prstGeom prst="rect">
            <a:avLst/>
          </a:prstGeom>
        </p:spPr>
        <p:txBody>
          <a:bodyPr wrap="square">
            <a:spAutoFit/>
          </a:bodyPr>
          <a:lstStyle/>
          <a:p>
            <a:pPr lvl="0"/>
            <a:r>
              <a:rPr lang="en-US" sz="2400" dirty="0">
                <a:solidFill>
                  <a:srgbClr val="C00000"/>
                </a:solidFill>
                <a:latin typeface="Arial" panose="020B0604020202020204" pitchFamily="34" charset="0"/>
                <a:cs typeface="Arial" panose="020B0604020202020204" pitchFamily="34" charset="0"/>
              </a:rPr>
              <a:t>The newly-baptized </a:t>
            </a:r>
            <a:r>
              <a:rPr lang="en-US" sz="2400" i="1" dirty="0" smtClean="0">
                <a:solidFill>
                  <a:srgbClr val="C00000"/>
                </a:solidFill>
                <a:latin typeface="Arial" panose="020B0604020202020204" pitchFamily="34" charset="0"/>
                <a:cs typeface="Arial" panose="020B0604020202020204" pitchFamily="34" charset="0"/>
              </a:rPr>
              <a:t>children are </a:t>
            </a:r>
            <a:r>
              <a:rPr lang="en-US" sz="2400" dirty="0">
                <a:solidFill>
                  <a:srgbClr val="C00000"/>
                </a:solidFill>
                <a:latin typeface="Arial" panose="020B0604020202020204" pitchFamily="34" charset="0"/>
                <a:cs typeface="Arial" panose="020B0604020202020204" pitchFamily="34" charset="0"/>
              </a:rPr>
              <a:t>shown to the people. </a:t>
            </a:r>
            <a:endParaRPr lang="en-US" sz="2400" dirty="0" smtClean="0">
              <a:solidFill>
                <a:srgbClr val="C00000"/>
              </a:solidFill>
              <a:latin typeface="Arial" panose="020B0604020202020204" pitchFamily="34" charset="0"/>
              <a:cs typeface="Arial" panose="020B0604020202020204" pitchFamily="34" charset="0"/>
            </a:endParaRPr>
          </a:p>
          <a:p>
            <a:pPr lvl="0"/>
            <a:endParaRPr lang="en-US" sz="2400" dirty="0">
              <a:solidFill>
                <a:srgbClr val="C00000"/>
              </a:solidFill>
              <a:latin typeface="Arial" panose="020B0604020202020204" pitchFamily="34" charset="0"/>
              <a:cs typeface="Arial" panose="020B0604020202020204" pitchFamily="34" charset="0"/>
            </a:endParaRPr>
          </a:p>
          <a:p>
            <a:pPr lvl="0"/>
            <a:r>
              <a:rPr lang="en-US" sz="2400" dirty="0" smtClean="0">
                <a:solidFill>
                  <a:srgbClr val="C00000"/>
                </a:solidFill>
                <a:latin typeface="Arial" panose="020B0604020202020204" pitchFamily="34" charset="0"/>
                <a:cs typeface="Arial" panose="020B0604020202020204" pitchFamily="34" charset="0"/>
              </a:rPr>
              <a:t>All </a:t>
            </a:r>
            <a:r>
              <a:rPr lang="en-US" sz="2400" dirty="0">
                <a:solidFill>
                  <a:srgbClr val="C00000"/>
                </a:solidFill>
                <a:latin typeface="Arial" panose="020B0604020202020204" pitchFamily="34" charset="0"/>
                <a:cs typeface="Arial" panose="020B0604020202020204" pitchFamily="34" charset="0"/>
              </a:rPr>
              <a:t>say or sing</a:t>
            </a:r>
            <a:r>
              <a:rPr lang="en-US" sz="2400" dirty="0" smtClean="0">
                <a:solidFill>
                  <a:srgbClr val="C00000"/>
                </a:solidFill>
                <a:latin typeface="Arial" panose="020B0604020202020204" pitchFamily="34" charset="0"/>
                <a:cs typeface="Arial" panose="020B0604020202020204" pitchFamily="34" charset="0"/>
              </a:rPr>
              <a:t>:</a:t>
            </a:r>
          </a:p>
          <a:p>
            <a:pPr lvl="0"/>
            <a:endParaRPr lang="en-GB" sz="2400" dirty="0">
              <a:solidFill>
                <a:srgbClr val="C00000"/>
              </a:solidFill>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The Lord bless you and keep you;</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the Lord make his face to shine on you</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and be gracious to you;</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the Lord look on you with kindness </a:t>
            </a:r>
            <a:endParaRPr lang="en-US" sz="3600" b="1" dirty="0" smtClean="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and </a:t>
            </a:r>
            <a:r>
              <a:rPr lang="en-US" sz="3600" b="1" dirty="0">
                <a:latin typeface="Arial" panose="020B0604020202020204" pitchFamily="34" charset="0"/>
                <a:cs typeface="Arial" panose="020B0604020202020204" pitchFamily="34" charset="0"/>
              </a:rPr>
              <a:t>give you peace. Amen.</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856950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BAPTISMAL PROMISES</a:t>
            </a:r>
            <a:endParaRPr lang="en-GB" altLang="en-US" dirty="0" smtClean="0"/>
          </a:p>
        </p:txBody>
      </p:sp>
    </p:spTree>
    <p:extLst>
      <p:ext uri="{BB962C8B-B14F-4D97-AF65-F5344CB8AC3E}">
        <p14:creationId xmlns:p14="http://schemas.microsoft.com/office/powerpoint/2010/main" val="51151091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3231654"/>
          </a:xfrm>
          <a:prstGeom prst="rect">
            <a:avLst/>
          </a:prstGeom>
        </p:spPr>
        <p:txBody>
          <a:bodyPr wrap="square">
            <a:spAutoFit/>
          </a:bodyPr>
          <a:lstStyle/>
          <a:p>
            <a:r>
              <a:rPr lang="en-US" sz="2400" dirty="0" smtClean="0">
                <a:solidFill>
                  <a:srgbClr val="C00000"/>
                </a:solidFill>
                <a:latin typeface="Arial" panose="020B0604020202020204" pitchFamily="34" charset="0"/>
                <a:cs typeface="Arial" panose="020B0604020202020204" pitchFamily="34" charset="0"/>
              </a:rPr>
              <a:t>The </a:t>
            </a:r>
            <a:r>
              <a:rPr lang="en-US" sz="2400" i="1" dirty="0">
                <a:solidFill>
                  <a:srgbClr val="C00000"/>
                </a:solidFill>
                <a:latin typeface="Arial" panose="020B0604020202020204" pitchFamily="34" charset="0"/>
                <a:cs typeface="Arial" panose="020B0604020202020204" pitchFamily="34" charset="0"/>
              </a:rPr>
              <a:t>parents </a:t>
            </a:r>
            <a:r>
              <a:rPr lang="en-US" sz="2400" dirty="0">
                <a:solidFill>
                  <a:srgbClr val="C00000"/>
                </a:solidFill>
                <a:latin typeface="Arial" panose="020B0604020202020204" pitchFamily="34" charset="0"/>
                <a:cs typeface="Arial" panose="020B0604020202020204" pitchFamily="34" charset="0"/>
              </a:rPr>
              <a:t>(and </a:t>
            </a:r>
            <a:r>
              <a:rPr lang="en-US" sz="2400" i="1" dirty="0">
                <a:solidFill>
                  <a:srgbClr val="C00000"/>
                </a:solidFill>
                <a:latin typeface="Arial" panose="020B0604020202020204" pitchFamily="34" charset="0"/>
                <a:cs typeface="Arial" panose="020B0604020202020204" pitchFamily="34" charset="0"/>
              </a:rPr>
              <a:t>godparents</a:t>
            </a:r>
            <a:r>
              <a:rPr lang="en-US" sz="2400" dirty="0">
                <a:solidFill>
                  <a:srgbClr val="C00000"/>
                </a:solidFill>
                <a:latin typeface="Arial" panose="020B0604020202020204" pitchFamily="34" charset="0"/>
                <a:cs typeface="Arial" panose="020B0604020202020204" pitchFamily="34" charset="0"/>
              </a:rPr>
              <a:t>) </a:t>
            </a:r>
            <a:r>
              <a:rPr lang="en-US" sz="2400" i="1" dirty="0" smtClean="0">
                <a:solidFill>
                  <a:srgbClr val="C00000"/>
                </a:solidFill>
                <a:latin typeface="Arial" panose="020B0604020202020204" pitchFamily="34" charset="0"/>
                <a:cs typeface="Arial" panose="020B0604020202020204" pitchFamily="34" charset="0"/>
              </a:rPr>
              <a:t>stand</a:t>
            </a:r>
            <a:r>
              <a:rPr lang="en-US" sz="2400" dirty="0" smtClean="0">
                <a:solidFill>
                  <a:srgbClr val="C00000"/>
                </a:solidFill>
                <a:latin typeface="Arial" panose="020B0604020202020204" pitchFamily="34" charset="0"/>
                <a:cs typeface="Arial" panose="020B0604020202020204" pitchFamily="34" charset="0"/>
              </a:rPr>
              <a:t>.</a:t>
            </a:r>
          </a:p>
          <a:p>
            <a:endParaRPr lang="en-GB" sz="2400" dirty="0">
              <a:solidFill>
                <a:srgbClr val="C00000"/>
              </a:solidFill>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The minister says to the </a:t>
            </a:r>
            <a:r>
              <a:rPr lang="en-US" sz="2400" i="1" dirty="0">
                <a:solidFill>
                  <a:srgbClr val="C00000"/>
                </a:solidFill>
                <a:latin typeface="Arial" panose="020B0604020202020204" pitchFamily="34" charset="0"/>
                <a:cs typeface="Arial" panose="020B0604020202020204" pitchFamily="34" charset="0"/>
              </a:rPr>
              <a:t>parents</a:t>
            </a:r>
            <a:r>
              <a:rPr lang="en-US" sz="2400" dirty="0" smtClean="0">
                <a:solidFill>
                  <a:srgbClr val="C00000"/>
                </a:solidFill>
                <a:latin typeface="Arial" panose="020B0604020202020204" pitchFamily="34" charset="0"/>
                <a:cs typeface="Arial" panose="020B0604020202020204" pitchFamily="34" charset="0"/>
              </a:rPr>
              <a:t>:</a:t>
            </a:r>
          </a:p>
          <a:p>
            <a:endParaRPr lang="en-GB" sz="2400" dirty="0">
              <a:solidFill>
                <a:srgbClr val="C00000"/>
              </a:solidFill>
              <a:latin typeface="Arial" panose="020B0604020202020204" pitchFamily="34" charset="0"/>
              <a:cs typeface="Arial" panose="020B0604020202020204" pitchFamily="34" charset="0"/>
            </a:endParaRPr>
          </a:p>
          <a:p>
            <a:r>
              <a:rPr lang="en-US" sz="3600" i="1" dirty="0">
                <a:latin typeface="Arial" panose="020B0604020202020204" pitchFamily="34" charset="0"/>
                <a:cs typeface="Arial" panose="020B0604020202020204" pitchFamily="34" charset="0"/>
              </a:rPr>
              <a:t>A and B (A), </a:t>
            </a:r>
            <a:r>
              <a:rPr lang="en-US" sz="3600" dirty="0">
                <a:latin typeface="Arial" panose="020B0604020202020204" pitchFamily="34" charset="0"/>
                <a:cs typeface="Arial" panose="020B0604020202020204" pitchFamily="34" charset="0"/>
              </a:rPr>
              <a:t>I ask you now to respond to God’s love and grace to your </a:t>
            </a:r>
            <a:r>
              <a:rPr lang="en-US" sz="3600" i="1" dirty="0">
                <a:latin typeface="Arial" panose="020B0604020202020204" pitchFamily="34" charset="0"/>
                <a:cs typeface="Arial" panose="020B0604020202020204" pitchFamily="34" charset="0"/>
              </a:rPr>
              <a:t>children </a:t>
            </a:r>
            <a:r>
              <a:rPr lang="en-US" sz="3600" dirty="0">
                <a:latin typeface="Arial" panose="020B0604020202020204" pitchFamily="34" charset="0"/>
                <a:cs typeface="Arial" panose="020B0604020202020204" pitchFamily="34" charset="0"/>
              </a:rPr>
              <a:t>by making these promises</a:t>
            </a:r>
            <a:r>
              <a:rPr lang="en-US" sz="3600" dirty="0" smtClean="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274893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2862322"/>
          </a:xfrm>
          <a:prstGeom prst="rect">
            <a:avLst/>
          </a:prstGeom>
        </p:spPr>
        <p:txBody>
          <a:bodyPr wrap="square">
            <a:spAutoFit/>
          </a:bodyPr>
          <a:lstStyle/>
          <a:p>
            <a:r>
              <a:rPr lang="en-US" sz="3600" dirty="0" smtClean="0">
                <a:latin typeface="Arial" panose="020B0604020202020204" pitchFamily="34" charset="0"/>
                <a:cs typeface="Arial" panose="020B0604020202020204" pitchFamily="34" charset="0"/>
              </a:rPr>
              <a:t>Will </a:t>
            </a:r>
            <a:r>
              <a:rPr lang="en-US" sz="3600" dirty="0">
                <a:latin typeface="Arial" panose="020B0604020202020204" pitchFamily="34" charset="0"/>
                <a:cs typeface="Arial" panose="020B0604020202020204" pitchFamily="34" charset="0"/>
              </a:rPr>
              <a:t>you love </a:t>
            </a:r>
            <a:r>
              <a:rPr lang="en-US" sz="3600" i="1" dirty="0">
                <a:latin typeface="Arial" panose="020B0604020202020204" pitchFamily="34" charset="0"/>
                <a:cs typeface="Arial" panose="020B0604020202020204" pitchFamily="34" charset="0"/>
              </a:rPr>
              <a:t>these </a:t>
            </a:r>
            <a:r>
              <a:rPr lang="en-US" sz="3600" dirty="0">
                <a:latin typeface="Arial" panose="020B0604020202020204" pitchFamily="34" charset="0"/>
                <a:cs typeface="Arial" panose="020B0604020202020204" pitchFamily="34" charset="0"/>
              </a:rPr>
              <a:t>your </a:t>
            </a:r>
            <a:r>
              <a:rPr lang="en-US" sz="3600" i="1" dirty="0">
                <a:latin typeface="Arial" panose="020B0604020202020204" pitchFamily="34" charset="0"/>
                <a:cs typeface="Arial" panose="020B0604020202020204" pitchFamily="34" charset="0"/>
              </a:rPr>
              <a:t>children</a:t>
            </a:r>
            <a:r>
              <a:rPr lang="en-US" sz="3600" dirty="0">
                <a:latin typeface="Arial" panose="020B0604020202020204" pitchFamily="34" charset="0"/>
                <a:cs typeface="Arial" panose="020B0604020202020204" pitchFamily="34" charset="0"/>
              </a:rPr>
              <a:t>, committing </a:t>
            </a:r>
            <a:r>
              <a:rPr lang="en-US" sz="3600" i="1" dirty="0">
                <a:latin typeface="Arial" panose="020B0604020202020204" pitchFamily="34" charset="0"/>
                <a:cs typeface="Arial" panose="020B0604020202020204" pitchFamily="34" charset="0"/>
              </a:rPr>
              <a:t>yourselves </a:t>
            </a:r>
            <a:r>
              <a:rPr lang="en-US" sz="3600" dirty="0">
                <a:latin typeface="Arial" panose="020B0604020202020204" pitchFamily="34" charset="0"/>
                <a:cs typeface="Arial" panose="020B0604020202020204" pitchFamily="34" charset="0"/>
              </a:rPr>
              <a:t>to care for </a:t>
            </a:r>
            <a:r>
              <a:rPr lang="en-US" sz="3600" i="1" dirty="0">
                <a:latin typeface="Arial" panose="020B0604020202020204" pitchFamily="34" charset="0"/>
                <a:cs typeface="Arial" panose="020B0604020202020204" pitchFamily="34" charset="0"/>
              </a:rPr>
              <a:t>them </a:t>
            </a:r>
            <a:r>
              <a:rPr lang="en-US" sz="3600" dirty="0">
                <a:latin typeface="Arial" panose="020B0604020202020204" pitchFamily="34" charset="0"/>
                <a:cs typeface="Arial" panose="020B0604020202020204" pitchFamily="34" charset="0"/>
              </a:rPr>
              <a:t>in body, mind and spirit</a:t>
            </a:r>
            <a:r>
              <a:rPr lang="en-US" sz="3600" dirty="0" smtClean="0">
                <a:latin typeface="Arial" panose="020B0604020202020204" pitchFamily="34" charset="0"/>
                <a:cs typeface="Arial" panose="020B0604020202020204" pitchFamily="34" charset="0"/>
              </a:rPr>
              <a:t>?</a:t>
            </a:r>
          </a:p>
          <a:p>
            <a:endParaRPr lang="en-GB" sz="3600" dirty="0">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Answer: </a:t>
            </a:r>
            <a:r>
              <a:rPr lang="en-US" sz="3600" dirty="0">
                <a:latin typeface="Arial" panose="020B0604020202020204" pitchFamily="34" charset="0"/>
                <a:cs typeface="Arial" panose="020B0604020202020204" pitchFamily="34" charset="0"/>
              </a:rPr>
              <a:t>With God’s help </a:t>
            </a:r>
            <a:r>
              <a:rPr lang="en-US" sz="3600" i="1" dirty="0">
                <a:latin typeface="Arial" panose="020B0604020202020204" pitchFamily="34" charset="0"/>
                <a:cs typeface="Arial" panose="020B0604020202020204" pitchFamily="34" charset="0"/>
              </a:rPr>
              <a:t>we </a:t>
            </a:r>
            <a:r>
              <a:rPr lang="en-US" sz="3600" dirty="0">
                <a:latin typeface="Arial" panose="020B0604020202020204" pitchFamily="34" charset="0"/>
                <a:cs typeface="Arial" panose="020B0604020202020204" pitchFamily="34" charset="0"/>
              </a:rPr>
              <a:t>will.</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236817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5816977"/>
          </a:xfrm>
          <a:prstGeom prst="rect">
            <a:avLst/>
          </a:prstGeom>
        </p:spPr>
        <p:txBody>
          <a:bodyPr wrap="square">
            <a:spAutoFit/>
          </a:bodyPr>
          <a:lstStyle/>
          <a:p>
            <a:r>
              <a:rPr lang="en-US" sz="3600" dirty="0">
                <a:latin typeface="Arial" panose="020B0604020202020204" pitchFamily="34" charset="0"/>
                <a:cs typeface="Arial" panose="020B0604020202020204" pitchFamily="34" charset="0"/>
              </a:rPr>
              <a:t>Will you, therefore,</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ensure that </a:t>
            </a:r>
            <a:r>
              <a:rPr lang="en-US" sz="3600" i="1" dirty="0">
                <a:latin typeface="Arial" panose="020B0604020202020204" pitchFamily="34" charset="0"/>
                <a:cs typeface="Arial" panose="020B0604020202020204" pitchFamily="34" charset="0"/>
              </a:rPr>
              <a:t>they are </a:t>
            </a:r>
            <a:r>
              <a:rPr lang="en-US" sz="3600" dirty="0">
                <a:latin typeface="Arial" panose="020B0604020202020204" pitchFamily="34" charset="0"/>
                <a:cs typeface="Arial" panose="020B0604020202020204" pitchFamily="34" charset="0"/>
              </a:rPr>
              <a:t>nurtured</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in the faith and life of the Christian community</a:t>
            </a:r>
            <a:r>
              <a:rPr lang="en-US" sz="3600" dirty="0" smtClean="0">
                <a:latin typeface="Arial" panose="020B0604020202020204" pitchFamily="34" charset="0"/>
                <a:cs typeface="Arial" panose="020B0604020202020204" pitchFamily="34" charset="0"/>
              </a:rPr>
              <a:t>?</a:t>
            </a:r>
          </a:p>
          <a:p>
            <a:endParaRPr lang="en-GB" sz="2400" dirty="0">
              <a:solidFill>
                <a:srgbClr val="C00000"/>
              </a:solidFill>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Answer:</a:t>
            </a:r>
            <a:r>
              <a:rPr lang="en-US" sz="3600" dirty="0">
                <a:latin typeface="Arial" panose="020B0604020202020204" pitchFamily="34" charset="0"/>
                <a:cs typeface="Arial" panose="020B0604020202020204" pitchFamily="34" charset="0"/>
              </a:rPr>
              <a:t> With God’s help </a:t>
            </a:r>
            <a:r>
              <a:rPr lang="en-US" sz="3600" i="1" dirty="0">
                <a:latin typeface="Arial" panose="020B0604020202020204" pitchFamily="34" charset="0"/>
                <a:cs typeface="Arial" panose="020B0604020202020204" pitchFamily="34" charset="0"/>
              </a:rPr>
              <a:t>we </a:t>
            </a:r>
            <a:r>
              <a:rPr lang="en-US" sz="3600" dirty="0">
                <a:latin typeface="Arial" panose="020B0604020202020204" pitchFamily="34" charset="0"/>
                <a:cs typeface="Arial" panose="020B0604020202020204" pitchFamily="34" charset="0"/>
              </a:rPr>
              <a:t>will</a:t>
            </a:r>
            <a:r>
              <a:rPr lang="en-US" sz="3600" dirty="0" smtClean="0">
                <a:latin typeface="Arial" panose="020B0604020202020204" pitchFamily="34" charset="0"/>
                <a:cs typeface="Arial" panose="020B0604020202020204" pitchFamily="34" charset="0"/>
              </a:rPr>
              <a:t>.</a:t>
            </a:r>
          </a:p>
          <a:p>
            <a:endParaRPr lang="en-GB" sz="24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Will you set before </a:t>
            </a:r>
            <a:r>
              <a:rPr lang="en-US" sz="3600" i="1" dirty="0">
                <a:latin typeface="Arial" panose="020B0604020202020204" pitchFamily="34" charset="0"/>
                <a:cs typeface="Arial" panose="020B0604020202020204" pitchFamily="34" charset="0"/>
              </a:rPr>
              <a:t>them </a:t>
            </a:r>
            <a:r>
              <a:rPr lang="en-US" sz="3600" dirty="0">
                <a:latin typeface="Arial" panose="020B0604020202020204" pitchFamily="34" charset="0"/>
                <a:cs typeface="Arial" panose="020B0604020202020204" pitchFamily="34" charset="0"/>
              </a:rPr>
              <a:t>a Christian example, that through your prayers, words and deeds, </a:t>
            </a:r>
            <a:r>
              <a:rPr lang="en-US" sz="3600" i="1" dirty="0">
                <a:latin typeface="Arial" panose="020B0604020202020204" pitchFamily="34" charset="0"/>
                <a:cs typeface="Arial" panose="020B0604020202020204" pitchFamily="34" charset="0"/>
              </a:rPr>
              <a:t>they </a:t>
            </a:r>
            <a:r>
              <a:rPr lang="en-US" sz="3600" dirty="0">
                <a:latin typeface="Arial" panose="020B0604020202020204" pitchFamily="34" charset="0"/>
                <a:cs typeface="Arial" panose="020B0604020202020204" pitchFamily="34" charset="0"/>
              </a:rPr>
              <a:t>may learn the way of Christ?</a:t>
            </a:r>
            <a:endParaRPr lang="en-GB" sz="3600" dirty="0">
              <a:latin typeface="Arial" panose="020B0604020202020204" pitchFamily="34" charset="0"/>
              <a:cs typeface="Arial" panose="020B0604020202020204" pitchFamily="34" charset="0"/>
            </a:endParaRPr>
          </a:p>
          <a:p>
            <a:endParaRPr lang="en-US" sz="2400" dirty="0" smtClean="0">
              <a:solidFill>
                <a:srgbClr val="C00000"/>
              </a:solidFill>
              <a:latin typeface="Arial" panose="020B0604020202020204" pitchFamily="34" charset="0"/>
              <a:cs typeface="Arial" panose="020B0604020202020204" pitchFamily="34" charset="0"/>
            </a:endParaRPr>
          </a:p>
          <a:p>
            <a:r>
              <a:rPr lang="en-US" sz="2400" dirty="0" smtClean="0">
                <a:solidFill>
                  <a:srgbClr val="C00000"/>
                </a:solidFill>
                <a:latin typeface="Arial" panose="020B0604020202020204" pitchFamily="34" charset="0"/>
                <a:cs typeface="Arial" panose="020B0604020202020204" pitchFamily="34" charset="0"/>
              </a:rPr>
              <a:t>Answer</a:t>
            </a:r>
            <a:r>
              <a:rPr lang="en-US" sz="2400" dirty="0">
                <a:solidFill>
                  <a:srgbClr val="C00000"/>
                </a:solidFill>
                <a:latin typeface="Arial" panose="020B0604020202020204" pitchFamily="34" charset="0"/>
                <a:cs typeface="Arial" panose="020B0604020202020204" pitchFamily="34" charset="0"/>
              </a:rPr>
              <a:t>: </a:t>
            </a:r>
            <a:r>
              <a:rPr lang="en-US" sz="3600" dirty="0">
                <a:latin typeface="Arial" panose="020B0604020202020204" pitchFamily="34" charset="0"/>
                <a:cs typeface="Arial" panose="020B0604020202020204" pitchFamily="34" charset="0"/>
              </a:rPr>
              <a:t>With God’s help </a:t>
            </a:r>
            <a:r>
              <a:rPr lang="en-US" sz="3600" i="1" dirty="0">
                <a:latin typeface="Arial" panose="020B0604020202020204" pitchFamily="34" charset="0"/>
                <a:cs typeface="Arial" panose="020B0604020202020204" pitchFamily="34" charset="0"/>
              </a:rPr>
              <a:t>we </a:t>
            </a:r>
            <a:r>
              <a:rPr lang="en-US" sz="3600" dirty="0">
                <a:latin typeface="Arial" panose="020B0604020202020204" pitchFamily="34" charset="0"/>
                <a:cs typeface="Arial" panose="020B0604020202020204" pitchFamily="34" charset="0"/>
              </a:rPr>
              <a:t>will.</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523600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3416320"/>
          </a:xfrm>
          <a:prstGeom prst="rect">
            <a:avLst/>
          </a:prstGeom>
        </p:spPr>
        <p:txBody>
          <a:bodyPr wrap="square">
            <a:spAutoFit/>
          </a:bodyPr>
          <a:lstStyle/>
          <a:p>
            <a:pPr lvl="0"/>
            <a:r>
              <a:rPr lang="en-US" sz="2400" dirty="0">
                <a:solidFill>
                  <a:srgbClr val="C00000"/>
                </a:solidFill>
                <a:latin typeface="Arial" panose="020B0604020202020204" pitchFamily="34" charset="0"/>
                <a:cs typeface="Arial" panose="020B0604020202020204" pitchFamily="34" charset="0"/>
              </a:rPr>
              <a:t>If there </a:t>
            </a:r>
            <a:r>
              <a:rPr lang="en-US" sz="2400" i="1" dirty="0">
                <a:solidFill>
                  <a:srgbClr val="C00000"/>
                </a:solidFill>
                <a:latin typeface="Arial" panose="020B0604020202020204" pitchFamily="34" charset="0"/>
                <a:cs typeface="Arial" panose="020B0604020202020204" pitchFamily="34" charset="0"/>
              </a:rPr>
              <a:t>are godparents</a:t>
            </a:r>
            <a:r>
              <a:rPr lang="en-US" sz="2400" dirty="0">
                <a:solidFill>
                  <a:srgbClr val="C00000"/>
                </a:solidFill>
                <a:latin typeface="Arial" panose="020B0604020202020204" pitchFamily="34" charset="0"/>
                <a:cs typeface="Arial" panose="020B0604020202020204" pitchFamily="34" charset="0"/>
              </a:rPr>
              <a:t>, the minister says to </a:t>
            </a:r>
            <a:r>
              <a:rPr lang="en-US" sz="2400" i="1" dirty="0">
                <a:solidFill>
                  <a:srgbClr val="C00000"/>
                </a:solidFill>
                <a:latin typeface="Arial" panose="020B0604020202020204" pitchFamily="34" charset="0"/>
                <a:cs typeface="Arial" panose="020B0604020202020204" pitchFamily="34" charset="0"/>
              </a:rPr>
              <a:t>them</a:t>
            </a:r>
            <a:r>
              <a:rPr lang="en-US" sz="2400" dirty="0" smtClean="0">
                <a:solidFill>
                  <a:srgbClr val="C00000"/>
                </a:solidFill>
                <a:latin typeface="Arial" panose="020B0604020202020204" pitchFamily="34" charset="0"/>
                <a:cs typeface="Arial" panose="020B0604020202020204" pitchFamily="34" charset="0"/>
              </a:rPr>
              <a:t>:</a:t>
            </a:r>
          </a:p>
          <a:p>
            <a:pPr lvl="0"/>
            <a:r>
              <a:rPr lang="en-US" sz="2400" dirty="0" smtClean="0">
                <a:solidFill>
                  <a:srgbClr val="C00000"/>
                </a:solidFill>
                <a:latin typeface="Arial" panose="020B0604020202020204" pitchFamily="34" charset="0"/>
                <a:cs typeface="Arial" panose="020B0604020202020204" pitchFamily="34" charset="0"/>
              </a:rPr>
              <a:t> </a:t>
            </a:r>
          </a:p>
          <a:p>
            <a:pPr lvl="0"/>
            <a:r>
              <a:rPr lang="en-US" sz="3600" i="1" dirty="0" smtClean="0">
                <a:latin typeface="Arial" panose="020B0604020202020204" pitchFamily="34" charset="0"/>
                <a:cs typeface="Arial" panose="020B0604020202020204" pitchFamily="34" charset="0"/>
              </a:rPr>
              <a:t>C </a:t>
            </a:r>
            <a:r>
              <a:rPr lang="en-US" sz="3600" i="1" dirty="0">
                <a:latin typeface="Arial" panose="020B0604020202020204" pitchFamily="34" charset="0"/>
                <a:cs typeface="Arial" panose="020B0604020202020204" pitchFamily="34" charset="0"/>
              </a:rPr>
              <a:t>and D (C),</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will you help </a:t>
            </a:r>
            <a:r>
              <a:rPr lang="en-US" sz="3600" i="1" dirty="0">
                <a:latin typeface="Arial" panose="020B0604020202020204" pitchFamily="34" charset="0"/>
                <a:cs typeface="Arial" panose="020B0604020202020204" pitchFamily="34" charset="0"/>
              </a:rPr>
              <a:t>these parents</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to nurture </a:t>
            </a:r>
            <a:r>
              <a:rPr lang="en-US" sz="3600" i="1" dirty="0">
                <a:latin typeface="Arial" panose="020B0604020202020204" pitchFamily="34" charset="0"/>
                <a:cs typeface="Arial" panose="020B0604020202020204" pitchFamily="34" charset="0"/>
              </a:rPr>
              <a:t>their children </a:t>
            </a:r>
            <a:r>
              <a:rPr lang="en-US" sz="3600" dirty="0">
                <a:latin typeface="Arial" panose="020B0604020202020204" pitchFamily="34" charset="0"/>
                <a:cs typeface="Arial" panose="020B0604020202020204" pitchFamily="34" charset="0"/>
              </a:rPr>
              <a:t>in the Christian faith</a:t>
            </a:r>
            <a:r>
              <a:rPr lang="en-US" sz="3600" dirty="0" smtClean="0">
                <a:latin typeface="Arial" panose="020B0604020202020204" pitchFamily="34" charset="0"/>
                <a:cs typeface="Arial" panose="020B0604020202020204" pitchFamily="34" charset="0"/>
              </a:rPr>
              <a:t>?</a:t>
            </a:r>
          </a:p>
          <a:p>
            <a:endParaRPr lang="en-GB" sz="2400" dirty="0">
              <a:solidFill>
                <a:srgbClr val="C00000"/>
              </a:solidFill>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Answer: </a:t>
            </a:r>
            <a:r>
              <a:rPr lang="en-US" sz="3600" dirty="0">
                <a:latin typeface="Arial" panose="020B0604020202020204" pitchFamily="34" charset="0"/>
                <a:cs typeface="Arial" panose="020B0604020202020204" pitchFamily="34" charset="0"/>
              </a:rPr>
              <a:t>With God’s help </a:t>
            </a:r>
            <a:r>
              <a:rPr lang="en-US" sz="3600" i="1" dirty="0">
                <a:latin typeface="Arial" panose="020B0604020202020204" pitchFamily="34" charset="0"/>
                <a:cs typeface="Arial" panose="020B0604020202020204" pitchFamily="34" charset="0"/>
              </a:rPr>
              <a:t>we </a:t>
            </a:r>
            <a:r>
              <a:rPr lang="en-US" sz="3600" dirty="0">
                <a:latin typeface="Arial" panose="020B0604020202020204" pitchFamily="34" charset="0"/>
                <a:cs typeface="Arial" panose="020B0604020202020204" pitchFamily="34" charset="0"/>
              </a:rPr>
              <a:t>will.</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246481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6124754"/>
          </a:xfrm>
          <a:prstGeom prst="rect">
            <a:avLst/>
          </a:prstGeom>
        </p:spPr>
        <p:txBody>
          <a:bodyPr wrap="square">
            <a:spAutoFit/>
          </a:bodyPr>
          <a:lstStyle/>
          <a:p>
            <a:pPr lvl="0"/>
            <a:r>
              <a:rPr lang="en-US" sz="2400" dirty="0">
                <a:solidFill>
                  <a:srgbClr val="C00000"/>
                </a:solidFill>
                <a:latin typeface="Arial" panose="020B0604020202020204" pitchFamily="34" charset="0"/>
                <a:cs typeface="Arial" panose="020B0604020202020204" pitchFamily="34" charset="0"/>
              </a:rPr>
              <a:t>All stand. The minister says to the people</a:t>
            </a:r>
            <a:r>
              <a:rPr lang="en-US" sz="2400" dirty="0" smtClean="0">
                <a:solidFill>
                  <a:srgbClr val="C00000"/>
                </a:solidFill>
                <a:latin typeface="Arial" panose="020B0604020202020204" pitchFamily="34" charset="0"/>
                <a:cs typeface="Arial" panose="020B0604020202020204" pitchFamily="34" charset="0"/>
              </a:rPr>
              <a:t>:</a:t>
            </a:r>
          </a:p>
          <a:p>
            <a:pPr lvl="0"/>
            <a:endParaRPr lang="en-GB" sz="2000" dirty="0">
              <a:solidFill>
                <a:srgbClr val="C00000"/>
              </a:solidFill>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Members of the body of Christ, we rejoice that </a:t>
            </a:r>
            <a:r>
              <a:rPr lang="en-US" sz="3600" i="1" dirty="0" smtClean="0">
                <a:latin typeface="Arial" panose="020B0604020202020204" pitchFamily="34" charset="0"/>
                <a:cs typeface="Arial" panose="020B0604020202020204" pitchFamily="34" charset="0"/>
              </a:rPr>
              <a:t>these, our sisters and brothers </a:t>
            </a:r>
            <a:r>
              <a:rPr lang="en-US" sz="3600" i="1" dirty="0">
                <a:latin typeface="Arial" panose="020B0604020202020204" pitchFamily="34" charset="0"/>
                <a:cs typeface="Arial" panose="020B0604020202020204" pitchFamily="34" charset="0"/>
              </a:rPr>
              <a:t>have </a:t>
            </a:r>
            <a:r>
              <a:rPr lang="en-US" sz="3600" dirty="0">
                <a:latin typeface="Arial" panose="020B0604020202020204" pitchFamily="34" charset="0"/>
                <a:cs typeface="Arial" panose="020B0604020202020204" pitchFamily="34" charset="0"/>
              </a:rPr>
              <a:t>been baptized</a:t>
            </a:r>
            <a:r>
              <a:rPr lang="en-US" sz="3600" dirty="0" smtClean="0">
                <a:latin typeface="Arial" panose="020B0604020202020204" pitchFamily="34" charset="0"/>
                <a:cs typeface="Arial" panose="020B0604020202020204" pitchFamily="34" charset="0"/>
              </a:rPr>
              <a:t>.</a:t>
            </a:r>
          </a:p>
          <a:p>
            <a:endParaRPr lang="en-GB" sz="24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Will you so maintain the Church’s life of worship and service that </a:t>
            </a:r>
            <a:r>
              <a:rPr lang="en-US" sz="3600" i="1" dirty="0">
                <a:latin typeface="Arial" panose="020B0604020202020204" pitchFamily="34" charset="0"/>
                <a:cs typeface="Arial" panose="020B0604020202020204" pitchFamily="34" charset="0"/>
              </a:rPr>
              <a:t>they </a:t>
            </a:r>
            <a:r>
              <a:rPr lang="en-US" sz="3600" dirty="0">
                <a:latin typeface="Arial" panose="020B0604020202020204" pitchFamily="34" charset="0"/>
                <a:cs typeface="Arial" panose="020B0604020202020204" pitchFamily="34" charset="0"/>
              </a:rPr>
              <a:t>may grow in grace and in the knowledge and love of God and of his Son Jesus Christ our Lord</a:t>
            </a:r>
            <a:r>
              <a:rPr lang="en-US" sz="3600" dirty="0" smtClean="0">
                <a:latin typeface="Arial" panose="020B0604020202020204" pitchFamily="34" charset="0"/>
                <a:cs typeface="Arial" panose="020B0604020202020204" pitchFamily="34" charset="0"/>
              </a:rPr>
              <a:t>?</a:t>
            </a:r>
          </a:p>
          <a:p>
            <a:endParaRPr lang="en-GB" sz="24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With God’s help we will.</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291384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CONFIRMATION</a:t>
            </a:r>
            <a:endParaRPr lang="en-GB" altLang="en-US" dirty="0" smtClean="0"/>
          </a:p>
        </p:txBody>
      </p:sp>
    </p:spTree>
    <p:extLst>
      <p:ext uri="{BB962C8B-B14F-4D97-AF65-F5344CB8AC3E}">
        <p14:creationId xmlns:p14="http://schemas.microsoft.com/office/powerpoint/2010/main" val="23565001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DECLARATION</a:t>
            </a:r>
            <a:endParaRPr lang="en-GB" altLang="en-US" dirty="0" smtClean="0"/>
          </a:p>
        </p:txBody>
      </p:sp>
    </p:spTree>
    <p:extLst>
      <p:ext uri="{BB962C8B-B14F-4D97-AF65-F5344CB8AC3E}">
        <p14:creationId xmlns:p14="http://schemas.microsoft.com/office/powerpoint/2010/main" val="60344153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2400" dirty="0">
                <a:solidFill>
                  <a:srgbClr val="C00000"/>
                </a:solidFill>
                <a:latin typeface="+mn-lt"/>
              </a:rPr>
              <a:t>The people sit</a:t>
            </a:r>
            <a:r>
              <a:rPr lang="en-US" sz="2400" dirty="0" smtClean="0">
                <a:solidFill>
                  <a:srgbClr val="C00000"/>
                </a:solidFill>
                <a:latin typeface="+mn-lt"/>
              </a:rPr>
              <a:t>.</a:t>
            </a:r>
          </a:p>
          <a:p>
            <a:pPr lvl="0"/>
            <a:endParaRPr lang="en-GB" sz="2400" dirty="0">
              <a:solidFill>
                <a:srgbClr val="C00000"/>
              </a:solidFill>
              <a:latin typeface="+mn-lt"/>
            </a:endParaRPr>
          </a:p>
          <a:p>
            <a:r>
              <a:rPr lang="en-US" sz="2400" dirty="0">
                <a:solidFill>
                  <a:srgbClr val="C00000"/>
                </a:solidFill>
                <a:latin typeface="+mn-lt"/>
              </a:rPr>
              <a:t>The minister says:</a:t>
            </a:r>
            <a:endParaRPr lang="en-GB" sz="2400" dirty="0">
              <a:solidFill>
                <a:srgbClr val="C00000"/>
              </a:solidFill>
              <a:latin typeface="+mn-lt"/>
            </a:endParaRPr>
          </a:p>
          <a:p>
            <a:endParaRPr lang="en-US" sz="2400" dirty="0" smtClean="0">
              <a:solidFill>
                <a:srgbClr val="C00000"/>
              </a:solidFill>
              <a:latin typeface="+mn-lt"/>
            </a:endParaRPr>
          </a:p>
          <a:p>
            <a:r>
              <a:rPr lang="en-US" sz="3600" dirty="0" smtClean="0">
                <a:latin typeface="+mn-lt"/>
              </a:rPr>
              <a:t>Sisters </a:t>
            </a:r>
            <a:r>
              <a:rPr lang="en-US" sz="3600" dirty="0">
                <a:latin typeface="+mn-lt"/>
              </a:rPr>
              <a:t>and brothers, by grace,</a:t>
            </a:r>
            <a:endParaRPr lang="en-GB" sz="3600" dirty="0">
              <a:latin typeface="+mn-lt"/>
            </a:endParaRPr>
          </a:p>
          <a:p>
            <a:r>
              <a:rPr lang="en-US" sz="3600" dirty="0">
                <a:latin typeface="+mn-lt"/>
              </a:rPr>
              <a:t>through the sign and seal of Baptism, </a:t>
            </a:r>
            <a:endParaRPr lang="en-US" sz="3600" dirty="0" smtClean="0">
              <a:latin typeface="+mn-lt"/>
            </a:endParaRPr>
          </a:p>
          <a:p>
            <a:r>
              <a:rPr lang="en-US" sz="3600" dirty="0" smtClean="0">
                <a:latin typeface="+mn-lt"/>
              </a:rPr>
              <a:t>and </a:t>
            </a:r>
            <a:r>
              <a:rPr lang="en-US" sz="3600" dirty="0">
                <a:latin typeface="+mn-lt"/>
              </a:rPr>
              <a:t>in the power of the Holy Spirit, </a:t>
            </a:r>
            <a:endParaRPr lang="en-US" sz="3600" dirty="0" smtClean="0">
              <a:latin typeface="+mn-lt"/>
            </a:endParaRPr>
          </a:p>
          <a:p>
            <a:r>
              <a:rPr lang="en-US" sz="3600" dirty="0" smtClean="0">
                <a:latin typeface="+mn-lt"/>
              </a:rPr>
              <a:t>we </a:t>
            </a:r>
            <a:r>
              <a:rPr lang="en-US" sz="3600" dirty="0">
                <a:latin typeface="+mn-lt"/>
              </a:rPr>
              <a:t>become God’s people, the Church</a:t>
            </a:r>
            <a:r>
              <a:rPr lang="en-US" sz="3600" dirty="0" smtClean="0">
                <a:latin typeface="+mn-lt"/>
              </a:rPr>
              <a:t>.</a:t>
            </a:r>
            <a:endParaRPr lang="en-GB" sz="3600" dirty="0">
              <a:latin typeface="+mn-lt"/>
            </a:endParaRPr>
          </a:p>
        </p:txBody>
      </p:sp>
    </p:spTree>
    <p:extLst>
      <p:ext uri="{BB962C8B-B14F-4D97-AF65-F5344CB8AC3E}">
        <p14:creationId xmlns:p14="http://schemas.microsoft.com/office/powerpoint/2010/main" val="327314320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In </a:t>
            </a:r>
            <a:r>
              <a:rPr lang="en-US" sz="3600" dirty="0">
                <a:latin typeface="+mn-lt"/>
              </a:rPr>
              <a:t>Confirmation we are strengthened by the </a:t>
            </a:r>
            <a:r>
              <a:rPr lang="en-US" sz="3600" dirty="0" smtClean="0">
                <a:latin typeface="+mn-lt"/>
              </a:rPr>
              <a:t>	Holy </a:t>
            </a:r>
            <a:r>
              <a:rPr lang="en-US" sz="3600" dirty="0">
                <a:latin typeface="+mn-lt"/>
              </a:rPr>
              <a:t>Spirit</a:t>
            </a:r>
            <a:endParaRPr lang="en-GB" sz="3600" dirty="0">
              <a:latin typeface="+mn-lt"/>
            </a:endParaRPr>
          </a:p>
          <a:p>
            <a:r>
              <a:rPr lang="en-US" sz="3600" dirty="0">
                <a:latin typeface="+mn-lt"/>
              </a:rPr>
              <a:t>that we may remain in Christ for ever </a:t>
            </a:r>
            <a:endParaRPr lang="en-US" sz="3600" dirty="0" smtClean="0">
              <a:latin typeface="+mn-lt"/>
            </a:endParaRPr>
          </a:p>
          <a:p>
            <a:r>
              <a:rPr lang="en-US" sz="3600" dirty="0" smtClean="0">
                <a:latin typeface="+mn-lt"/>
              </a:rPr>
              <a:t>as </a:t>
            </a:r>
            <a:r>
              <a:rPr lang="en-US" sz="3600" dirty="0">
                <a:latin typeface="+mn-lt"/>
              </a:rPr>
              <a:t>his faithful servants and witnesses.</a:t>
            </a:r>
            <a:endParaRPr lang="en-GB" sz="3600" dirty="0">
              <a:latin typeface="+mn-lt"/>
            </a:endParaRPr>
          </a:p>
        </p:txBody>
      </p:sp>
    </p:spTree>
    <p:extLst>
      <p:ext uri="{BB962C8B-B14F-4D97-AF65-F5344CB8AC3E}">
        <p14:creationId xmlns:p14="http://schemas.microsoft.com/office/powerpoint/2010/main" val="127761502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3600" dirty="0">
                <a:latin typeface="+mn-lt"/>
              </a:rPr>
              <a:t>Let us pray</a:t>
            </a:r>
            <a:r>
              <a:rPr lang="en-US" sz="3600" dirty="0" smtClean="0">
                <a:latin typeface="+mn-lt"/>
              </a:rPr>
              <a:t>.</a:t>
            </a:r>
          </a:p>
          <a:p>
            <a:pPr lvl="0"/>
            <a:endParaRPr lang="en-GB" sz="3600" dirty="0">
              <a:latin typeface="+mn-lt"/>
            </a:endParaRPr>
          </a:p>
          <a:p>
            <a:r>
              <a:rPr lang="en-US" sz="3600" dirty="0">
                <a:latin typeface="+mn-lt"/>
              </a:rPr>
              <a:t>Living God,</a:t>
            </a:r>
            <a:endParaRPr lang="en-GB" sz="3600" dirty="0">
              <a:latin typeface="+mn-lt"/>
            </a:endParaRPr>
          </a:p>
          <a:p>
            <a:r>
              <a:rPr lang="en-US" sz="3600" dirty="0">
                <a:latin typeface="+mn-lt"/>
              </a:rPr>
              <a:t>may all who are baptized into Christ </a:t>
            </a:r>
            <a:endParaRPr lang="en-US" sz="3600" dirty="0" smtClean="0">
              <a:latin typeface="+mn-lt"/>
            </a:endParaRPr>
          </a:p>
          <a:p>
            <a:r>
              <a:rPr lang="en-US" sz="3600" dirty="0" smtClean="0">
                <a:latin typeface="+mn-lt"/>
              </a:rPr>
              <a:t>be </a:t>
            </a:r>
            <a:r>
              <a:rPr lang="en-US" sz="3600" dirty="0">
                <a:latin typeface="+mn-lt"/>
              </a:rPr>
              <a:t>sustained by the Holy Spirit,</a:t>
            </a:r>
            <a:endParaRPr lang="en-GB" sz="3600" dirty="0">
              <a:latin typeface="+mn-lt"/>
            </a:endParaRPr>
          </a:p>
          <a:p>
            <a:r>
              <a:rPr lang="en-US" sz="3600" dirty="0">
                <a:latin typeface="+mn-lt"/>
              </a:rPr>
              <a:t>that through lives of faith and love </a:t>
            </a:r>
            <a:endParaRPr lang="en-US" sz="3600" dirty="0" smtClean="0">
              <a:latin typeface="+mn-lt"/>
            </a:endParaRPr>
          </a:p>
          <a:p>
            <a:r>
              <a:rPr lang="en-US" sz="3600" dirty="0" smtClean="0">
                <a:latin typeface="+mn-lt"/>
              </a:rPr>
              <a:t>your </a:t>
            </a:r>
            <a:r>
              <a:rPr lang="en-US" sz="3600" dirty="0">
                <a:latin typeface="+mn-lt"/>
              </a:rPr>
              <a:t>grace may be known</a:t>
            </a:r>
            <a:endParaRPr lang="en-GB" sz="3600" dirty="0">
              <a:latin typeface="+mn-lt"/>
            </a:endParaRPr>
          </a:p>
          <a:p>
            <a:r>
              <a:rPr lang="en-US" sz="3600" dirty="0">
                <a:latin typeface="+mn-lt"/>
              </a:rPr>
              <a:t>and your name </a:t>
            </a:r>
            <a:r>
              <a:rPr lang="en-US" sz="3600" dirty="0" err="1">
                <a:latin typeface="+mn-lt"/>
              </a:rPr>
              <a:t>honoured</a:t>
            </a:r>
            <a:r>
              <a:rPr lang="en-US" sz="3600" dirty="0">
                <a:latin typeface="+mn-lt"/>
              </a:rPr>
              <a:t>;</a:t>
            </a:r>
            <a:endParaRPr lang="en-GB" sz="3600" dirty="0">
              <a:latin typeface="+mn-lt"/>
            </a:endParaRPr>
          </a:p>
          <a:p>
            <a:r>
              <a:rPr lang="en-US" sz="3600" dirty="0">
                <a:latin typeface="+mn-lt"/>
              </a:rPr>
              <a:t>through Jesus Christ our Lord. </a:t>
            </a:r>
            <a:r>
              <a:rPr lang="en-US" sz="3600" b="1" dirty="0">
                <a:latin typeface="+mn-lt"/>
              </a:rPr>
              <a:t>Amen.</a:t>
            </a:r>
            <a:endParaRPr lang="en-GB" sz="3600" dirty="0">
              <a:latin typeface="+mn-lt"/>
            </a:endParaRPr>
          </a:p>
        </p:txBody>
      </p:sp>
    </p:spTree>
    <p:extLst>
      <p:ext uri="{BB962C8B-B14F-4D97-AF65-F5344CB8AC3E}">
        <p14:creationId xmlns:p14="http://schemas.microsoft.com/office/powerpoint/2010/main" val="247003799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REQUEST FOR CONFIRMATION</a:t>
            </a:r>
            <a:endParaRPr lang="en-GB" altLang="en-US" dirty="0" smtClean="0"/>
          </a:p>
        </p:txBody>
      </p:sp>
    </p:spTree>
    <p:extLst>
      <p:ext uri="{BB962C8B-B14F-4D97-AF65-F5344CB8AC3E}">
        <p14:creationId xmlns:p14="http://schemas.microsoft.com/office/powerpoint/2010/main" val="402905664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4339650"/>
          </a:xfrm>
          <a:prstGeom prst="rect">
            <a:avLst/>
          </a:prstGeom>
        </p:spPr>
        <p:txBody>
          <a:bodyPr wrap="square">
            <a:spAutoFit/>
          </a:bodyPr>
          <a:lstStyle/>
          <a:p>
            <a:pPr lvl="0"/>
            <a:r>
              <a:rPr lang="en-US" sz="2400" dirty="0">
                <a:solidFill>
                  <a:srgbClr val="C00000"/>
                </a:solidFill>
              </a:rPr>
              <a:t>The </a:t>
            </a:r>
            <a:r>
              <a:rPr lang="en-US" sz="2400" i="1" dirty="0">
                <a:solidFill>
                  <a:srgbClr val="C00000"/>
                </a:solidFill>
              </a:rPr>
              <a:t>candidates </a:t>
            </a:r>
            <a:r>
              <a:rPr lang="en-US" sz="2400" dirty="0">
                <a:solidFill>
                  <a:srgbClr val="C00000"/>
                </a:solidFill>
              </a:rPr>
              <a:t>for Confirmation </a:t>
            </a:r>
            <a:r>
              <a:rPr lang="en-US" sz="2400" i="1" dirty="0">
                <a:solidFill>
                  <a:srgbClr val="C00000"/>
                </a:solidFill>
              </a:rPr>
              <a:t>stand</a:t>
            </a:r>
            <a:r>
              <a:rPr lang="en-US" sz="2400" dirty="0">
                <a:solidFill>
                  <a:srgbClr val="C00000"/>
                </a:solidFill>
              </a:rPr>
              <a:t>. </a:t>
            </a:r>
            <a:endParaRPr lang="en-US" sz="2400" dirty="0" smtClean="0">
              <a:solidFill>
                <a:srgbClr val="C00000"/>
              </a:solidFill>
            </a:endParaRPr>
          </a:p>
          <a:p>
            <a:pPr lvl="0"/>
            <a:endParaRPr lang="en-US" sz="2400" dirty="0">
              <a:solidFill>
                <a:srgbClr val="C00000"/>
              </a:solidFill>
            </a:endParaRPr>
          </a:p>
          <a:p>
            <a:pPr lvl="0"/>
            <a:r>
              <a:rPr lang="en-US" sz="2400" dirty="0" smtClean="0">
                <a:solidFill>
                  <a:srgbClr val="C00000"/>
                </a:solidFill>
              </a:rPr>
              <a:t>The </a:t>
            </a:r>
            <a:r>
              <a:rPr lang="en-US" sz="2400" dirty="0">
                <a:solidFill>
                  <a:srgbClr val="C00000"/>
                </a:solidFill>
              </a:rPr>
              <a:t>minister says to </a:t>
            </a:r>
            <a:r>
              <a:rPr lang="en-US" sz="2400" i="1" dirty="0">
                <a:solidFill>
                  <a:srgbClr val="C00000"/>
                </a:solidFill>
              </a:rPr>
              <a:t>them</a:t>
            </a:r>
            <a:r>
              <a:rPr lang="en-US" sz="2400" dirty="0">
                <a:solidFill>
                  <a:srgbClr val="C00000"/>
                </a:solidFill>
              </a:rPr>
              <a:t>:</a:t>
            </a:r>
            <a:endParaRPr lang="en-GB" sz="2400" dirty="0">
              <a:solidFill>
                <a:srgbClr val="C00000"/>
              </a:solidFill>
            </a:endParaRPr>
          </a:p>
          <a:p>
            <a:pPr lvl="0"/>
            <a:endParaRPr lang="en-GB" sz="2400" dirty="0">
              <a:solidFill>
                <a:srgbClr val="C00000"/>
              </a:solidFill>
              <a:latin typeface="Arial" panose="020B0604020202020204" pitchFamily="34" charset="0"/>
              <a:cs typeface="Arial" panose="020B0604020202020204" pitchFamily="34" charset="0"/>
            </a:endParaRPr>
          </a:p>
          <a:p>
            <a:r>
              <a:rPr lang="en-US" sz="3600" i="1" dirty="0">
                <a:latin typeface="Arial" panose="020B0604020202020204" pitchFamily="34" charset="0"/>
                <a:cs typeface="Arial" panose="020B0604020202020204" pitchFamily="34" charset="0"/>
              </a:rPr>
              <a:t>N and N (N),</a:t>
            </a:r>
            <a:endParaRPr lang="en-GB" sz="3600" dirty="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at </a:t>
            </a:r>
            <a:r>
              <a:rPr lang="en-US" sz="3600" dirty="0">
                <a:latin typeface="Arial" panose="020B0604020202020204" pitchFamily="34" charset="0"/>
                <a:cs typeface="Arial" panose="020B0604020202020204" pitchFamily="34" charset="0"/>
              </a:rPr>
              <a:t>your Baptism into Christ,</a:t>
            </a:r>
            <a:endParaRPr lang="en-GB" sz="3600" dirty="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God offered </a:t>
            </a:r>
            <a:r>
              <a:rPr lang="en-US" sz="3600" dirty="0">
                <a:latin typeface="Arial" panose="020B0604020202020204" pitchFamily="34" charset="0"/>
                <a:cs typeface="Arial" panose="020B0604020202020204" pitchFamily="34" charset="0"/>
              </a:rPr>
              <a:t>you the gifts of his </a:t>
            </a:r>
            <a:r>
              <a:rPr lang="en-US" sz="3600" dirty="0" smtClean="0">
                <a:latin typeface="Arial" panose="020B0604020202020204" pitchFamily="34" charset="0"/>
                <a:cs typeface="Arial" panose="020B0604020202020204" pitchFamily="34" charset="0"/>
              </a:rPr>
              <a:t>grace</a:t>
            </a:r>
          </a:p>
          <a:p>
            <a:r>
              <a:rPr lang="en-US" sz="3600" dirty="0" smtClean="0">
                <a:latin typeface="Arial" panose="020B0604020202020204" pitchFamily="34" charset="0"/>
                <a:cs typeface="Arial" panose="020B0604020202020204" pitchFamily="34" charset="0"/>
              </a:rPr>
              <a:t>and </a:t>
            </a:r>
            <a:r>
              <a:rPr lang="en-US" sz="3600" dirty="0">
                <a:latin typeface="Arial" panose="020B0604020202020204" pitchFamily="34" charset="0"/>
                <a:cs typeface="Arial" panose="020B0604020202020204" pitchFamily="34" charset="0"/>
              </a:rPr>
              <a:t>has constantly been at work in your </a:t>
            </a:r>
            <a:r>
              <a:rPr lang="en-US" sz="3600" dirty="0" smtClean="0">
                <a:latin typeface="Arial" panose="020B0604020202020204" pitchFamily="34" charset="0"/>
                <a:cs typeface="Arial" panose="020B0604020202020204" pitchFamily="34" charset="0"/>
              </a:rPr>
              <a:t>life. </a:t>
            </a:r>
            <a:endParaRPr lang="en-US" sz="3600" dirty="0">
              <a:latin typeface="Arial" panose="020B0604020202020204" pitchFamily="34" charset="0"/>
              <a:cs typeface="Arial" panose="020B0604020202020204" pitchFamily="34" charset="0"/>
            </a:endParaRPr>
          </a:p>
          <a:p>
            <a:endParaRPr lang="en-US" sz="36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010900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2677656"/>
          </a:xfrm>
          <a:prstGeom prst="rect">
            <a:avLst/>
          </a:prstGeom>
        </p:spPr>
        <p:txBody>
          <a:bodyPr wrap="square">
            <a:spAutoFit/>
          </a:bodyPr>
          <a:lstStyle/>
          <a:p>
            <a:r>
              <a:rPr lang="en-US" sz="3600" dirty="0" smtClean="0">
                <a:latin typeface="Arial" panose="020B0604020202020204" pitchFamily="34" charset="0"/>
                <a:cs typeface="Arial" panose="020B0604020202020204" pitchFamily="34" charset="0"/>
              </a:rPr>
              <a:t>In </a:t>
            </a:r>
            <a:r>
              <a:rPr lang="en-US" sz="3600" dirty="0">
                <a:latin typeface="Arial" panose="020B0604020202020204" pitchFamily="34" charset="0"/>
                <a:cs typeface="Arial" panose="020B0604020202020204" pitchFamily="34" charset="0"/>
              </a:rPr>
              <a:t>this moment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God offers to strengthen you by his Spirit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and </a:t>
            </a:r>
            <a:r>
              <a:rPr lang="en-US" sz="3600" dirty="0">
                <a:latin typeface="Arial" panose="020B0604020202020204" pitchFamily="34" charset="0"/>
                <a:cs typeface="Arial" panose="020B0604020202020204" pitchFamily="34" charset="0"/>
              </a:rPr>
              <a:t>invites you to respond</a:t>
            </a:r>
            <a:r>
              <a:rPr lang="en-US" sz="3600" dirty="0" smtClean="0">
                <a:latin typeface="Arial" panose="020B0604020202020204" pitchFamily="34" charset="0"/>
                <a:cs typeface="Arial" panose="020B0604020202020204" pitchFamily="34" charset="0"/>
              </a:rPr>
              <a:t>.</a:t>
            </a:r>
          </a:p>
          <a:p>
            <a:endParaRPr lang="en-GB" sz="2400" dirty="0">
              <a:solidFill>
                <a:srgbClr val="C00000"/>
              </a:solidFill>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Answer: </a:t>
            </a:r>
            <a:r>
              <a:rPr lang="en-US" sz="3600" dirty="0">
                <a:latin typeface="Arial" panose="020B0604020202020204" pitchFamily="34" charset="0"/>
                <a:cs typeface="Arial" panose="020B0604020202020204" pitchFamily="34" charset="0"/>
              </a:rPr>
              <a:t>I thank God, and ask to be confirmed.</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35902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CONFIRMATION</a:t>
            </a:r>
            <a:endParaRPr lang="en-GB" altLang="en-US" dirty="0" smtClean="0"/>
          </a:p>
        </p:txBody>
      </p:sp>
    </p:spTree>
    <p:extLst>
      <p:ext uri="{BB962C8B-B14F-4D97-AF65-F5344CB8AC3E}">
        <p14:creationId xmlns:p14="http://schemas.microsoft.com/office/powerpoint/2010/main" val="201571825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3785652"/>
          </a:xfrm>
          <a:prstGeom prst="rect">
            <a:avLst/>
          </a:prstGeom>
        </p:spPr>
        <p:txBody>
          <a:bodyPr wrap="square">
            <a:spAutoFit/>
          </a:bodyPr>
          <a:lstStyle/>
          <a:p>
            <a:pPr lvl="0"/>
            <a:r>
              <a:rPr lang="en-US" sz="2400" dirty="0">
                <a:solidFill>
                  <a:srgbClr val="C00000"/>
                </a:solidFill>
                <a:latin typeface="Arial" panose="020B0604020202020204" pitchFamily="34" charset="0"/>
                <a:cs typeface="Arial" panose="020B0604020202020204" pitchFamily="34" charset="0"/>
              </a:rPr>
              <a:t>The people </a:t>
            </a:r>
            <a:r>
              <a:rPr lang="en-US" sz="2400" dirty="0" smtClean="0">
                <a:solidFill>
                  <a:srgbClr val="C00000"/>
                </a:solidFill>
                <a:latin typeface="Arial" panose="020B0604020202020204" pitchFamily="34" charset="0"/>
                <a:cs typeface="Arial" panose="020B0604020202020204" pitchFamily="34" charset="0"/>
              </a:rPr>
              <a:t>stand. </a:t>
            </a:r>
            <a:r>
              <a:rPr lang="en-US" sz="2400" i="1" dirty="0">
                <a:solidFill>
                  <a:srgbClr val="C00000"/>
                </a:solidFill>
                <a:latin typeface="Arial" panose="020B0604020202020204" pitchFamily="34" charset="0"/>
                <a:cs typeface="Arial" panose="020B0604020202020204" pitchFamily="34" charset="0"/>
              </a:rPr>
              <a:t>Those </a:t>
            </a:r>
            <a:r>
              <a:rPr lang="en-US" sz="2400" dirty="0">
                <a:solidFill>
                  <a:srgbClr val="C00000"/>
                </a:solidFill>
                <a:latin typeface="Arial" panose="020B0604020202020204" pitchFamily="34" charset="0"/>
                <a:cs typeface="Arial" panose="020B0604020202020204" pitchFamily="34" charset="0"/>
              </a:rPr>
              <a:t>who </a:t>
            </a:r>
            <a:r>
              <a:rPr lang="en-US" sz="2400" i="1" dirty="0">
                <a:solidFill>
                  <a:srgbClr val="C00000"/>
                </a:solidFill>
                <a:latin typeface="Arial" panose="020B0604020202020204" pitchFamily="34" charset="0"/>
                <a:cs typeface="Arial" panose="020B0604020202020204" pitchFamily="34" charset="0"/>
              </a:rPr>
              <a:t>are </a:t>
            </a:r>
            <a:r>
              <a:rPr lang="en-US" sz="2400" dirty="0">
                <a:solidFill>
                  <a:srgbClr val="C00000"/>
                </a:solidFill>
                <a:latin typeface="Arial" panose="020B0604020202020204" pitchFamily="34" charset="0"/>
                <a:cs typeface="Arial" panose="020B0604020202020204" pitchFamily="34" charset="0"/>
              </a:rPr>
              <a:t>to be </a:t>
            </a:r>
            <a:r>
              <a:rPr lang="en-US" sz="2400" dirty="0" smtClean="0">
                <a:solidFill>
                  <a:srgbClr val="C00000"/>
                </a:solidFill>
                <a:latin typeface="Arial" panose="020B0604020202020204" pitchFamily="34" charset="0"/>
                <a:cs typeface="Arial" panose="020B0604020202020204" pitchFamily="34" charset="0"/>
              </a:rPr>
              <a:t>confirmed </a:t>
            </a:r>
            <a:r>
              <a:rPr lang="en-US" sz="2400" i="1" dirty="0" smtClean="0">
                <a:solidFill>
                  <a:srgbClr val="C00000"/>
                </a:solidFill>
                <a:latin typeface="Arial" panose="020B0604020202020204" pitchFamily="34" charset="0"/>
                <a:cs typeface="Arial" panose="020B0604020202020204" pitchFamily="34" charset="0"/>
              </a:rPr>
              <a:t>kneel</a:t>
            </a:r>
            <a:r>
              <a:rPr lang="en-US" sz="2400" dirty="0" smtClean="0">
                <a:solidFill>
                  <a:srgbClr val="C00000"/>
                </a:solidFill>
                <a:latin typeface="Arial" panose="020B0604020202020204" pitchFamily="34" charset="0"/>
                <a:cs typeface="Arial" panose="020B0604020202020204" pitchFamily="34" charset="0"/>
              </a:rPr>
              <a:t>.</a:t>
            </a:r>
          </a:p>
          <a:p>
            <a:pPr lvl="0"/>
            <a:endParaRPr lang="en-GB" sz="2400" dirty="0">
              <a:solidFill>
                <a:srgbClr val="C00000"/>
              </a:solidFill>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The minister, extending her/his hands towards the </a:t>
            </a:r>
            <a:r>
              <a:rPr lang="en-US" sz="2400" i="1" dirty="0">
                <a:solidFill>
                  <a:srgbClr val="C00000"/>
                </a:solidFill>
                <a:latin typeface="Arial" panose="020B0604020202020204" pitchFamily="34" charset="0"/>
                <a:cs typeface="Arial" panose="020B0604020202020204" pitchFamily="34" charset="0"/>
              </a:rPr>
              <a:t>candidates</a:t>
            </a:r>
            <a:r>
              <a:rPr lang="en-US" sz="2400" dirty="0">
                <a:solidFill>
                  <a:srgbClr val="C00000"/>
                </a:solidFill>
                <a:latin typeface="Arial" panose="020B0604020202020204" pitchFamily="34" charset="0"/>
                <a:cs typeface="Arial" panose="020B0604020202020204" pitchFamily="34" charset="0"/>
              </a:rPr>
              <a:t>, says</a:t>
            </a:r>
            <a:r>
              <a:rPr lang="en-US" sz="2400" dirty="0" smtClean="0">
                <a:solidFill>
                  <a:srgbClr val="C00000"/>
                </a:solidFill>
                <a:latin typeface="Arial" panose="020B0604020202020204" pitchFamily="34" charset="0"/>
                <a:cs typeface="Arial" panose="020B0604020202020204" pitchFamily="34" charset="0"/>
              </a:rPr>
              <a:t>:</a:t>
            </a:r>
          </a:p>
          <a:p>
            <a:endParaRPr lang="en-GB" sz="2400" dirty="0">
              <a:solidFill>
                <a:srgbClr val="C00000"/>
              </a:solidFill>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By your power and grace, Lord,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strengthen </a:t>
            </a:r>
            <a:r>
              <a:rPr lang="en-US" sz="3600" i="1" dirty="0">
                <a:latin typeface="Arial" panose="020B0604020202020204" pitchFamily="34" charset="0"/>
                <a:cs typeface="Arial" panose="020B0604020202020204" pitchFamily="34" charset="0"/>
              </a:rPr>
              <a:t>these </a:t>
            </a:r>
            <a:r>
              <a:rPr lang="en-US" sz="3600" dirty="0">
                <a:latin typeface="Arial" panose="020B0604020202020204" pitchFamily="34" charset="0"/>
                <a:cs typeface="Arial" panose="020B0604020202020204" pitchFamily="34" charset="0"/>
              </a:rPr>
              <a:t>your </a:t>
            </a:r>
            <a:r>
              <a:rPr lang="en-US" sz="3600" i="1" dirty="0">
                <a:latin typeface="Arial" panose="020B0604020202020204" pitchFamily="34" charset="0"/>
                <a:cs typeface="Arial" panose="020B0604020202020204" pitchFamily="34" charset="0"/>
              </a:rPr>
              <a:t>servants,</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that </a:t>
            </a:r>
            <a:r>
              <a:rPr lang="en-US" sz="3600" i="1" dirty="0">
                <a:latin typeface="Arial" panose="020B0604020202020204" pitchFamily="34" charset="0"/>
                <a:cs typeface="Arial" panose="020B0604020202020204" pitchFamily="34" charset="0"/>
              </a:rPr>
              <a:t>they </a:t>
            </a:r>
            <a:r>
              <a:rPr lang="en-US" sz="3600" dirty="0">
                <a:latin typeface="Arial" panose="020B0604020202020204" pitchFamily="34" charset="0"/>
                <a:cs typeface="Arial" panose="020B0604020202020204" pitchFamily="34" charset="0"/>
              </a:rPr>
              <a:t>may live as </a:t>
            </a:r>
            <a:r>
              <a:rPr lang="en-US" sz="3600" i="1" dirty="0">
                <a:latin typeface="Arial" panose="020B0604020202020204" pitchFamily="34" charset="0"/>
                <a:cs typeface="Arial" panose="020B0604020202020204" pitchFamily="34" charset="0"/>
              </a:rPr>
              <a:t>faithful disciples </a:t>
            </a:r>
            <a:r>
              <a:rPr lang="en-US" sz="3600" dirty="0">
                <a:latin typeface="Arial" panose="020B0604020202020204" pitchFamily="34" charset="0"/>
                <a:cs typeface="Arial" panose="020B0604020202020204" pitchFamily="34" charset="0"/>
              </a:rPr>
              <a:t>of Jesus </a:t>
            </a:r>
            <a:r>
              <a:rPr lang="en-US" sz="3600" dirty="0" smtClean="0">
                <a:latin typeface="Arial" panose="020B0604020202020204" pitchFamily="34" charset="0"/>
                <a:cs typeface="Arial" panose="020B0604020202020204" pitchFamily="34" charset="0"/>
              </a:rPr>
              <a:t>	Christ</a:t>
            </a:r>
            <a:r>
              <a:rPr lang="en-US" sz="3600" dirty="0">
                <a:latin typeface="Arial" panose="020B0604020202020204" pitchFamily="34" charset="0"/>
                <a:cs typeface="Arial" panose="020B0604020202020204" pitchFamily="34" charset="0"/>
              </a:rPr>
              <a:t>. </a:t>
            </a:r>
            <a:endParaRPr lang="en-US" sz="36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907145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2862322"/>
          </a:xfrm>
          <a:prstGeom prst="rect">
            <a:avLst/>
          </a:prstGeom>
        </p:spPr>
        <p:txBody>
          <a:bodyPr wrap="square">
            <a:spAutoFit/>
          </a:bodyPr>
          <a:lstStyle/>
          <a:p>
            <a:r>
              <a:rPr lang="en-US" sz="3600" dirty="0" smtClean="0">
                <a:latin typeface="Arial" panose="020B0604020202020204" pitchFamily="34" charset="0"/>
                <a:cs typeface="Arial" panose="020B0604020202020204" pitchFamily="34" charset="0"/>
              </a:rPr>
              <a:t>Increase </a:t>
            </a:r>
            <a:r>
              <a:rPr lang="en-US" sz="3600" dirty="0">
                <a:latin typeface="Arial" panose="020B0604020202020204" pitchFamily="34" charset="0"/>
                <a:cs typeface="Arial" panose="020B0604020202020204" pitchFamily="34" charset="0"/>
              </a:rPr>
              <a:t>in </a:t>
            </a:r>
            <a:r>
              <a:rPr lang="en-US" sz="3600" i="1" dirty="0">
                <a:latin typeface="Arial" panose="020B0604020202020204" pitchFamily="34" charset="0"/>
                <a:cs typeface="Arial" panose="020B0604020202020204" pitchFamily="34" charset="0"/>
              </a:rPr>
              <a:t>them </a:t>
            </a:r>
            <a:r>
              <a:rPr lang="en-US" sz="3600" dirty="0">
                <a:latin typeface="Arial" panose="020B0604020202020204" pitchFamily="34" charset="0"/>
                <a:cs typeface="Arial" panose="020B0604020202020204" pitchFamily="34" charset="0"/>
              </a:rPr>
              <a:t>your gifts of grace,</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and fill </a:t>
            </a:r>
            <a:r>
              <a:rPr lang="en-US" sz="3600" i="1" dirty="0">
                <a:latin typeface="Arial" panose="020B0604020202020204" pitchFamily="34" charset="0"/>
                <a:cs typeface="Arial" panose="020B0604020202020204" pitchFamily="34" charset="0"/>
              </a:rPr>
              <a:t>them </a:t>
            </a:r>
            <a:r>
              <a:rPr lang="en-US" sz="3600" dirty="0">
                <a:latin typeface="Arial" panose="020B0604020202020204" pitchFamily="34" charset="0"/>
                <a:cs typeface="Arial" panose="020B0604020202020204" pitchFamily="34" charset="0"/>
              </a:rPr>
              <a:t>with your Holy Spirit:</a:t>
            </a:r>
            <a:endParaRPr lang="en-GB" sz="3600" dirty="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	the </a:t>
            </a:r>
            <a:r>
              <a:rPr lang="en-US" sz="3600" dirty="0">
                <a:latin typeface="Arial" panose="020B0604020202020204" pitchFamily="34" charset="0"/>
                <a:cs typeface="Arial" panose="020B0604020202020204" pitchFamily="34" charset="0"/>
              </a:rPr>
              <a:t>Spirit of wisdom and understanding;</a:t>
            </a:r>
            <a:endParaRPr lang="en-GB" sz="3600" dirty="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	the </a:t>
            </a:r>
            <a:r>
              <a:rPr lang="en-US" sz="3600" dirty="0">
                <a:latin typeface="Arial" panose="020B0604020202020204" pitchFamily="34" charset="0"/>
                <a:cs typeface="Arial" panose="020B0604020202020204" pitchFamily="34" charset="0"/>
              </a:rPr>
              <a:t>Spirit of discernment and inner strength;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	the </a:t>
            </a:r>
            <a:r>
              <a:rPr lang="en-US" sz="3600" dirty="0">
                <a:latin typeface="Arial" panose="020B0604020202020204" pitchFamily="34" charset="0"/>
                <a:cs typeface="Arial" panose="020B0604020202020204" pitchFamily="34" charset="0"/>
              </a:rPr>
              <a:t>Spirit of knowledge, holiness, and awe.</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237656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1938992"/>
          </a:xfrm>
          <a:prstGeom prst="rect">
            <a:avLst/>
          </a:prstGeom>
        </p:spPr>
        <p:txBody>
          <a:bodyPr wrap="square">
            <a:spAutoFit/>
          </a:bodyPr>
          <a:lstStyle/>
          <a:p>
            <a:pPr lvl="0"/>
            <a:r>
              <a:rPr lang="en-US" sz="2400" dirty="0">
                <a:solidFill>
                  <a:srgbClr val="C00000"/>
                </a:solidFill>
                <a:latin typeface="Arial" panose="020B0604020202020204" pitchFamily="34" charset="0"/>
                <a:cs typeface="Arial" panose="020B0604020202020204" pitchFamily="34" charset="0"/>
              </a:rPr>
              <a:t>The minister lays her/his hand upon the head of each candidate, saying</a:t>
            </a:r>
            <a:r>
              <a:rPr lang="en-US" sz="2400" dirty="0" smtClean="0">
                <a:solidFill>
                  <a:srgbClr val="C00000"/>
                </a:solidFill>
                <a:latin typeface="Arial" panose="020B0604020202020204" pitchFamily="34" charset="0"/>
                <a:cs typeface="Arial" panose="020B0604020202020204" pitchFamily="34" charset="0"/>
              </a:rPr>
              <a:t>:</a:t>
            </a:r>
          </a:p>
          <a:p>
            <a:pPr lvl="0"/>
            <a:endParaRPr lang="en-GB" sz="2400" dirty="0">
              <a:solidFill>
                <a:srgbClr val="C00000"/>
              </a:solidFill>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Lord, confirm your servant </a:t>
            </a:r>
            <a:r>
              <a:rPr lang="en-US" sz="3600" i="1" dirty="0">
                <a:latin typeface="Arial" panose="020B0604020202020204" pitchFamily="34" charset="0"/>
                <a:cs typeface="Arial" panose="020B0604020202020204" pitchFamily="34" charset="0"/>
              </a:rPr>
              <a:t>N </a:t>
            </a:r>
            <a:r>
              <a:rPr lang="en-US" sz="3600" dirty="0">
                <a:latin typeface="Arial" panose="020B0604020202020204" pitchFamily="34" charset="0"/>
                <a:cs typeface="Arial" panose="020B0604020202020204" pitchFamily="34" charset="0"/>
              </a:rPr>
              <a:t>by your Holy Spirit that </a:t>
            </a:r>
            <a:r>
              <a:rPr lang="en-US" sz="3600" i="1" dirty="0">
                <a:latin typeface="Arial" panose="020B0604020202020204" pitchFamily="34" charset="0"/>
                <a:cs typeface="Arial" panose="020B0604020202020204" pitchFamily="34" charset="0"/>
              </a:rPr>
              <a:t>she/he </a:t>
            </a:r>
            <a:r>
              <a:rPr lang="en-US" sz="3600" dirty="0">
                <a:latin typeface="Arial" panose="020B0604020202020204" pitchFamily="34" charset="0"/>
                <a:cs typeface="Arial" panose="020B0604020202020204" pitchFamily="34" charset="0"/>
              </a:rPr>
              <a:t>may continue yours for ever. </a:t>
            </a:r>
            <a:r>
              <a:rPr lang="en-US" sz="3600" b="1" dirty="0">
                <a:latin typeface="Arial" panose="020B0604020202020204" pitchFamily="34" charset="0"/>
                <a:cs typeface="Arial" panose="020B0604020202020204" pitchFamily="34" charset="0"/>
              </a:rPr>
              <a:t>Amen.</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541505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RECEPTION </a:t>
            </a:r>
            <a:br>
              <a:rPr lang="en-GB" altLang="en-US" b="1" dirty="0" smtClean="0"/>
            </a:br>
            <a:r>
              <a:rPr lang="en-GB" altLang="en-US" b="1" dirty="0" smtClean="0"/>
              <a:t>AND WELCOME</a:t>
            </a:r>
            <a:endParaRPr lang="en-GB" altLang="en-US" dirty="0" smtClean="0"/>
          </a:p>
        </p:txBody>
      </p:sp>
    </p:spTree>
    <p:extLst>
      <p:ext uri="{BB962C8B-B14F-4D97-AF65-F5344CB8AC3E}">
        <p14:creationId xmlns:p14="http://schemas.microsoft.com/office/powerpoint/2010/main" val="299881919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4154984"/>
          </a:xfrm>
          <a:prstGeom prst="rect">
            <a:avLst/>
          </a:prstGeom>
        </p:spPr>
        <p:txBody>
          <a:bodyPr wrap="square">
            <a:spAutoFit/>
          </a:bodyPr>
          <a:lstStyle/>
          <a:p>
            <a:pPr lvl="0"/>
            <a:r>
              <a:rPr lang="en-US" sz="2400" i="1" dirty="0">
                <a:solidFill>
                  <a:srgbClr val="C00000"/>
                </a:solidFill>
                <a:latin typeface="Arial" panose="020B0604020202020204" pitchFamily="34" charset="0"/>
                <a:cs typeface="Arial" panose="020B0604020202020204" pitchFamily="34" charset="0"/>
              </a:rPr>
              <a:t>Those </a:t>
            </a:r>
            <a:r>
              <a:rPr lang="en-US" sz="2400" dirty="0">
                <a:solidFill>
                  <a:srgbClr val="C00000"/>
                </a:solidFill>
                <a:latin typeface="Arial" panose="020B0604020202020204" pitchFamily="34" charset="0"/>
                <a:cs typeface="Arial" panose="020B0604020202020204" pitchFamily="34" charset="0"/>
              </a:rPr>
              <a:t>newly-confirmed </a:t>
            </a:r>
            <a:r>
              <a:rPr lang="en-US" sz="2400" i="1" dirty="0">
                <a:solidFill>
                  <a:srgbClr val="C00000"/>
                </a:solidFill>
                <a:latin typeface="Arial" panose="020B0604020202020204" pitchFamily="34" charset="0"/>
                <a:cs typeface="Arial" panose="020B0604020202020204" pitchFamily="34" charset="0"/>
              </a:rPr>
              <a:t>stand</a:t>
            </a:r>
            <a:r>
              <a:rPr lang="en-US" sz="2400" dirty="0">
                <a:solidFill>
                  <a:srgbClr val="C00000"/>
                </a:solidFill>
                <a:latin typeface="Arial" panose="020B0604020202020204" pitchFamily="34" charset="0"/>
                <a:cs typeface="Arial" panose="020B0604020202020204" pitchFamily="34" charset="0"/>
              </a:rPr>
              <a:t>. The minister says to </a:t>
            </a:r>
            <a:r>
              <a:rPr lang="en-US" sz="2400" i="1" dirty="0">
                <a:solidFill>
                  <a:srgbClr val="C00000"/>
                </a:solidFill>
                <a:latin typeface="Arial" panose="020B0604020202020204" pitchFamily="34" charset="0"/>
                <a:cs typeface="Arial" panose="020B0604020202020204" pitchFamily="34" charset="0"/>
              </a:rPr>
              <a:t>them</a:t>
            </a:r>
            <a:r>
              <a:rPr lang="en-US" sz="2400" dirty="0" smtClean="0">
                <a:solidFill>
                  <a:srgbClr val="C00000"/>
                </a:solidFill>
                <a:latin typeface="Arial" panose="020B0604020202020204" pitchFamily="34" charset="0"/>
                <a:cs typeface="Arial" panose="020B0604020202020204" pitchFamily="34" charset="0"/>
              </a:rPr>
              <a:t>:</a:t>
            </a:r>
          </a:p>
          <a:p>
            <a:pPr lvl="0"/>
            <a:r>
              <a:rPr lang="en-US" sz="2400" dirty="0" smtClean="0">
                <a:solidFill>
                  <a:srgbClr val="C00000"/>
                </a:solidFill>
                <a:latin typeface="Arial" panose="020B0604020202020204" pitchFamily="34" charset="0"/>
                <a:cs typeface="Arial" panose="020B0604020202020204" pitchFamily="34" charset="0"/>
              </a:rPr>
              <a:t> </a:t>
            </a:r>
          </a:p>
          <a:p>
            <a:pPr lvl="0"/>
            <a:r>
              <a:rPr lang="en-US" sz="3600" i="1" dirty="0" smtClean="0">
                <a:latin typeface="Arial" panose="020B0604020202020204" pitchFamily="34" charset="0"/>
                <a:cs typeface="Arial" panose="020B0604020202020204" pitchFamily="34" charset="0"/>
              </a:rPr>
              <a:t>N </a:t>
            </a:r>
            <a:r>
              <a:rPr lang="en-US" sz="3600" i="1" dirty="0">
                <a:latin typeface="Arial" panose="020B0604020202020204" pitchFamily="34" charset="0"/>
                <a:cs typeface="Arial" panose="020B0604020202020204" pitchFamily="34" charset="0"/>
              </a:rPr>
              <a:t>and N (N),</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we receive and welcome you</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as </a:t>
            </a:r>
            <a:r>
              <a:rPr lang="en-US" sz="3600" i="1" dirty="0">
                <a:latin typeface="Arial" panose="020B0604020202020204" pitchFamily="34" charset="0"/>
                <a:cs typeface="Arial" panose="020B0604020202020204" pitchFamily="34" charset="0"/>
              </a:rPr>
              <a:t>members </a:t>
            </a:r>
            <a:r>
              <a:rPr lang="en-US" sz="3600" dirty="0">
                <a:latin typeface="Arial" panose="020B0604020202020204" pitchFamily="34" charset="0"/>
                <a:cs typeface="Arial" panose="020B0604020202020204" pitchFamily="34" charset="0"/>
              </a:rPr>
              <a:t>of the Methodist Church,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and </a:t>
            </a:r>
            <a:r>
              <a:rPr lang="en-US" sz="3600" dirty="0">
                <a:latin typeface="Arial" panose="020B0604020202020204" pitchFamily="34" charset="0"/>
                <a:cs typeface="Arial" panose="020B0604020202020204" pitchFamily="34" charset="0"/>
              </a:rPr>
              <a:t>of the church in this place</a:t>
            </a:r>
            <a:r>
              <a:rPr lang="en-US" sz="3600" dirty="0" smtClean="0">
                <a:latin typeface="Arial" panose="020B0604020202020204" pitchFamily="34" charset="0"/>
                <a:cs typeface="Arial" panose="020B0604020202020204" pitchFamily="34" charset="0"/>
              </a:rPr>
              <a:t>.</a:t>
            </a:r>
          </a:p>
          <a:p>
            <a:endParaRPr lang="en-GB" sz="2400" dirty="0">
              <a:solidFill>
                <a:srgbClr val="C00000"/>
              </a:solidFill>
              <a:latin typeface="Arial" panose="020B0604020202020204" pitchFamily="34" charset="0"/>
              <a:cs typeface="Arial" panose="020B0604020202020204" pitchFamily="34" charset="0"/>
            </a:endParaRPr>
          </a:p>
          <a:p>
            <a:pPr lvl="0"/>
            <a:r>
              <a:rPr lang="en-US" sz="2400" dirty="0">
                <a:solidFill>
                  <a:srgbClr val="C00000"/>
                </a:solidFill>
                <a:latin typeface="Arial" panose="020B0604020202020204" pitchFamily="34" charset="0"/>
                <a:cs typeface="Arial" panose="020B0604020202020204" pitchFamily="34" charset="0"/>
              </a:rPr>
              <a:t>The minister and a representative of the local church extend</a:t>
            </a:r>
            <a:endParaRPr lang="en-GB" sz="2400" dirty="0">
              <a:solidFill>
                <a:srgbClr val="C00000"/>
              </a:solidFill>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the hand of fellowship to each newly-confirmed person.</a:t>
            </a:r>
            <a:endParaRPr lang="en-GB" sz="2400"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2461195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PROMISES OF THOSE NEWLY-CONFIRMED</a:t>
            </a:r>
            <a:endParaRPr lang="en-GB" altLang="en-US" dirty="0" smtClean="0"/>
          </a:p>
        </p:txBody>
      </p:sp>
    </p:spTree>
    <p:extLst>
      <p:ext uri="{BB962C8B-B14F-4D97-AF65-F5344CB8AC3E}">
        <p14:creationId xmlns:p14="http://schemas.microsoft.com/office/powerpoint/2010/main" val="345553511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5632311"/>
          </a:xfrm>
          <a:prstGeom prst="rect">
            <a:avLst/>
          </a:prstGeom>
        </p:spPr>
        <p:txBody>
          <a:bodyPr wrap="square">
            <a:spAutoFit/>
          </a:bodyPr>
          <a:lstStyle/>
          <a:p>
            <a:pPr lvl="0"/>
            <a:r>
              <a:rPr lang="en-US" sz="2400" dirty="0">
                <a:solidFill>
                  <a:srgbClr val="C00000"/>
                </a:solidFill>
                <a:latin typeface="Arial" panose="020B0604020202020204" pitchFamily="34" charset="0"/>
                <a:cs typeface="Arial" panose="020B0604020202020204" pitchFamily="34" charset="0"/>
              </a:rPr>
              <a:t>The minister says to </a:t>
            </a:r>
            <a:r>
              <a:rPr lang="en-US" sz="2400" i="1" dirty="0">
                <a:solidFill>
                  <a:srgbClr val="C00000"/>
                </a:solidFill>
                <a:latin typeface="Arial" panose="020B0604020202020204" pitchFamily="34" charset="0"/>
                <a:cs typeface="Arial" panose="020B0604020202020204" pitchFamily="34" charset="0"/>
              </a:rPr>
              <a:t>those </a:t>
            </a:r>
            <a:r>
              <a:rPr lang="en-US" sz="2400" dirty="0">
                <a:solidFill>
                  <a:srgbClr val="C00000"/>
                </a:solidFill>
                <a:latin typeface="Arial" panose="020B0604020202020204" pitchFamily="34" charset="0"/>
                <a:cs typeface="Arial" panose="020B0604020202020204" pitchFamily="34" charset="0"/>
              </a:rPr>
              <a:t>newly-confirmed</a:t>
            </a:r>
            <a:r>
              <a:rPr lang="en-US" sz="2400" dirty="0" smtClean="0">
                <a:solidFill>
                  <a:srgbClr val="C00000"/>
                </a:solidFill>
                <a:latin typeface="Arial" panose="020B0604020202020204" pitchFamily="34" charset="0"/>
                <a:cs typeface="Arial" panose="020B0604020202020204" pitchFamily="34" charset="0"/>
              </a:rPr>
              <a:t>:</a:t>
            </a:r>
          </a:p>
          <a:p>
            <a:pPr lvl="0"/>
            <a:endParaRPr lang="en-GB" sz="2400" dirty="0">
              <a:solidFill>
                <a:srgbClr val="C00000"/>
              </a:solidFill>
              <a:latin typeface="Arial" panose="020B0604020202020204" pitchFamily="34" charset="0"/>
              <a:cs typeface="Arial" panose="020B0604020202020204" pitchFamily="34" charset="0"/>
            </a:endParaRPr>
          </a:p>
          <a:p>
            <a:r>
              <a:rPr lang="en-US" sz="3600" i="1" dirty="0">
                <a:latin typeface="Arial" panose="020B0604020202020204" pitchFamily="34" charset="0"/>
                <a:cs typeface="Arial" panose="020B0604020202020204" pitchFamily="34" charset="0"/>
              </a:rPr>
              <a:t>N and N (N),</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I ask you now to respond to God’s love and grace by making these promises</a:t>
            </a:r>
            <a:r>
              <a:rPr lang="en-US" sz="3600" dirty="0" smtClean="0">
                <a:latin typeface="Arial" panose="020B0604020202020204" pitchFamily="34" charset="0"/>
                <a:cs typeface="Arial" panose="020B0604020202020204" pitchFamily="34" charset="0"/>
              </a:rPr>
              <a:t>.</a:t>
            </a:r>
          </a:p>
          <a:p>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Will you commit yourself to the Christian life of worship and service, and be open to the renewing power of God</a:t>
            </a:r>
            <a:r>
              <a:rPr lang="en-US" sz="3600" dirty="0" smtClean="0">
                <a:latin typeface="Arial" panose="020B0604020202020204" pitchFamily="34" charset="0"/>
                <a:cs typeface="Arial" panose="020B0604020202020204" pitchFamily="34" charset="0"/>
              </a:rPr>
              <a:t>?</a:t>
            </a:r>
          </a:p>
          <a:p>
            <a:endParaRPr lang="en-GB" sz="2400" dirty="0">
              <a:solidFill>
                <a:srgbClr val="C00000"/>
              </a:solidFill>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Answer: </a:t>
            </a:r>
            <a:r>
              <a:rPr lang="en-US" sz="3600" dirty="0">
                <a:latin typeface="Arial" panose="020B0604020202020204" pitchFamily="34" charset="0"/>
                <a:cs typeface="Arial" panose="020B0604020202020204" pitchFamily="34" charset="0"/>
              </a:rPr>
              <a:t>With God’s help I will</a:t>
            </a:r>
            <a:r>
              <a:rPr lang="en-US" sz="3600" dirty="0" smtClean="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3940274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5816977"/>
          </a:xfrm>
          <a:prstGeom prst="rect">
            <a:avLst/>
          </a:prstGeom>
        </p:spPr>
        <p:txBody>
          <a:bodyPr wrap="square">
            <a:spAutoFit/>
          </a:bodyPr>
          <a:lstStyle/>
          <a:p>
            <a:r>
              <a:rPr lang="en-US" sz="3600" dirty="0" smtClean="0">
                <a:latin typeface="Arial" panose="020B0604020202020204" pitchFamily="34" charset="0"/>
                <a:cs typeface="Arial" panose="020B0604020202020204" pitchFamily="34" charset="0"/>
              </a:rPr>
              <a:t>Will </a:t>
            </a:r>
            <a:r>
              <a:rPr lang="en-US" sz="3600" dirty="0">
                <a:latin typeface="Arial" panose="020B0604020202020204" pitchFamily="34" charset="0"/>
                <a:cs typeface="Arial" panose="020B0604020202020204" pitchFamily="34" charset="0"/>
              </a:rPr>
              <a:t>you seek the strength of God’s Spirit as you accept the cost of following Jesus Christ in your daily life</a:t>
            </a:r>
            <a:r>
              <a:rPr lang="en-US" sz="3600" dirty="0" smtClean="0">
                <a:latin typeface="Arial" panose="020B0604020202020204" pitchFamily="34" charset="0"/>
                <a:cs typeface="Arial" panose="020B0604020202020204" pitchFamily="34" charset="0"/>
              </a:rPr>
              <a:t>?</a:t>
            </a:r>
          </a:p>
          <a:p>
            <a:endParaRPr lang="en-GB" sz="2400" dirty="0">
              <a:solidFill>
                <a:srgbClr val="C00000"/>
              </a:solidFill>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Answer: </a:t>
            </a:r>
            <a:r>
              <a:rPr lang="en-US" sz="3600" dirty="0">
                <a:latin typeface="Arial" panose="020B0604020202020204" pitchFamily="34" charset="0"/>
                <a:cs typeface="Arial" panose="020B0604020202020204" pitchFamily="34" charset="0"/>
              </a:rPr>
              <a:t>With God’s help I will</a:t>
            </a:r>
            <a:r>
              <a:rPr lang="en-US" sz="3600" dirty="0" smtClean="0">
                <a:latin typeface="Arial" panose="020B0604020202020204" pitchFamily="34" charset="0"/>
                <a:cs typeface="Arial" panose="020B0604020202020204" pitchFamily="34" charset="0"/>
              </a:rPr>
              <a:t>.</a:t>
            </a:r>
          </a:p>
          <a:p>
            <a:endParaRPr lang="en-GB" sz="24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Will you witness, by word and deed, to the good news of God in Christ, and so bring glory to God</a:t>
            </a:r>
            <a:r>
              <a:rPr lang="en-US" sz="3600" dirty="0" smtClean="0">
                <a:latin typeface="Arial" panose="020B0604020202020204" pitchFamily="34" charset="0"/>
                <a:cs typeface="Arial" panose="020B0604020202020204" pitchFamily="34" charset="0"/>
              </a:rPr>
              <a:t>?</a:t>
            </a:r>
          </a:p>
          <a:p>
            <a:endParaRPr lang="en-GB" sz="2400" dirty="0">
              <a:solidFill>
                <a:srgbClr val="C00000"/>
              </a:solidFill>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Answer: </a:t>
            </a:r>
            <a:r>
              <a:rPr lang="en-US" sz="3600" dirty="0">
                <a:latin typeface="Arial" panose="020B0604020202020204" pitchFamily="34" charset="0"/>
                <a:cs typeface="Arial" panose="020B0604020202020204" pitchFamily="34" charset="0"/>
              </a:rPr>
              <a:t>With God’s help I will.</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8592316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PROMISE OF </a:t>
            </a:r>
            <a:br>
              <a:rPr lang="en-GB" altLang="en-US" b="1" dirty="0" smtClean="0"/>
            </a:br>
            <a:r>
              <a:rPr lang="en-GB" altLang="en-US" b="1" dirty="0" smtClean="0"/>
              <a:t>THE PEOPLE</a:t>
            </a:r>
            <a:endParaRPr lang="en-GB" altLang="en-US" dirty="0" smtClean="0"/>
          </a:p>
        </p:txBody>
      </p:sp>
    </p:spTree>
    <p:extLst>
      <p:ext uri="{BB962C8B-B14F-4D97-AF65-F5344CB8AC3E}">
        <p14:creationId xmlns:p14="http://schemas.microsoft.com/office/powerpoint/2010/main" val="6249756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4154984"/>
          </a:xfrm>
          <a:prstGeom prst="rect">
            <a:avLst/>
          </a:prstGeom>
        </p:spPr>
        <p:txBody>
          <a:bodyPr wrap="square">
            <a:spAutoFit/>
          </a:bodyPr>
          <a:lstStyle/>
          <a:p>
            <a:pPr lvl="0"/>
            <a:r>
              <a:rPr lang="en-US" sz="2400" dirty="0">
                <a:solidFill>
                  <a:srgbClr val="C00000"/>
                </a:solidFill>
                <a:latin typeface="Arial" panose="020B0604020202020204" pitchFamily="34" charset="0"/>
                <a:cs typeface="Arial" panose="020B0604020202020204" pitchFamily="34" charset="0"/>
              </a:rPr>
              <a:t>The minister says to the people</a:t>
            </a:r>
            <a:r>
              <a:rPr lang="en-US" sz="2400" dirty="0" smtClean="0">
                <a:solidFill>
                  <a:srgbClr val="C00000"/>
                </a:solidFill>
                <a:latin typeface="Arial" panose="020B0604020202020204" pitchFamily="34" charset="0"/>
                <a:cs typeface="Arial" panose="020B0604020202020204" pitchFamily="34" charset="0"/>
              </a:rPr>
              <a:t>:</a:t>
            </a:r>
          </a:p>
          <a:p>
            <a:pPr lvl="0"/>
            <a:endParaRPr lang="en-GB" sz="2400" dirty="0">
              <a:solidFill>
                <a:srgbClr val="C00000"/>
              </a:solidFill>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Members of the Body of Christ, we rejoice that </a:t>
            </a:r>
            <a:r>
              <a:rPr lang="en-US" sz="3600" i="1" dirty="0">
                <a:latin typeface="Arial" panose="020B0604020202020204" pitchFamily="34" charset="0"/>
                <a:cs typeface="Arial" panose="020B0604020202020204" pitchFamily="34" charset="0"/>
              </a:rPr>
              <a:t>these, </a:t>
            </a:r>
            <a:r>
              <a:rPr lang="en-US" sz="3600" dirty="0" smtClean="0">
                <a:latin typeface="Arial" panose="020B0604020202020204" pitchFamily="34" charset="0"/>
                <a:cs typeface="Arial" panose="020B0604020202020204" pitchFamily="34" charset="0"/>
              </a:rPr>
              <a:t>our </a:t>
            </a:r>
            <a:r>
              <a:rPr lang="en-US" sz="3600" i="1" dirty="0" smtClean="0">
                <a:latin typeface="Arial" panose="020B0604020202020204" pitchFamily="34" charset="0"/>
                <a:cs typeface="Arial" panose="020B0604020202020204" pitchFamily="34" charset="0"/>
              </a:rPr>
              <a:t>sisters </a:t>
            </a:r>
            <a:r>
              <a:rPr lang="en-US" sz="3600" i="1" dirty="0">
                <a:latin typeface="Arial" panose="020B0604020202020204" pitchFamily="34" charset="0"/>
                <a:cs typeface="Arial" panose="020B0604020202020204" pitchFamily="34" charset="0"/>
              </a:rPr>
              <a:t>and brothers, have </a:t>
            </a:r>
            <a:r>
              <a:rPr lang="en-US" sz="3600" dirty="0">
                <a:latin typeface="Arial" panose="020B0604020202020204" pitchFamily="34" charset="0"/>
                <a:cs typeface="Arial" panose="020B0604020202020204" pitchFamily="34" charset="0"/>
              </a:rPr>
              <a:t>been baptized and confirmed</a:t>
            </a:r>
            <a:r>
              <a:rPr lang="en-US" sz="3600" dirty="0" smtClean="0">
                <a:latin typeface="Arial" panose="020B0604020202020204" pitchFamily="34" charset="0"/>
                <a:cs typeface="Arial" panose="020B0604020202020204" pitchFamily="34" charset="0"/>
              </a:rPr>
              <a:t>.</a:t>
            </a:r>
          </a:p>
          <a:p>
            <a:endParaRPr lang="en-GB" sz="3600" dirty="0" smtClean="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
            </a:r>
            <a:br>
              <a:rPr lang="en-US" sz="3600" dirty="0">
                <a:latin typeface="Arial" panose="020B0604020202020204" pitchFamily="34" charset="0"/>
                <a:cs typeface="Arial" panose="020B0604020202020204" pitchFamily="34" charset="0"/>
              </a:rPr>
            </a:b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3889226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5262979"/>
          </a:xfrm>
          <a:prstGeom prst="rect">
            <a:avLst/>
          </a:prstGeom>
        </p:spPr>
        <p:txBody>
          <a:bodyPr wrap="square">
            <a:spAutoFit/>
          </a:bodyPr>
          <a:lstStyle/>
          <a:p>
            <a:pPr lvl="0"/>
            <a:r>
              <a:rPr lang="en-US" sz="3600" dirty="0" smtClean="0">
                <a:latin typeface="Arial" panose="020B0604020202020204" pitchFamily="34" charset="0"/>
                <a:cs typeface="Arial" panose="020B0604020202020204" pitchFamily="34" charset="0"/>
              </a:rPr>
              <a:t>Will </a:t>
            </a:r>
            <a:r>
              <a:rPr lang="en-US" sz="3600" dirty="0">
                <a:latin typeface="Arial" panose="020B0604020202020204" pitchFamily="34" charset="0"/>
                <a:cs typeface="Arial" panose="020B0604020202020204" pitchFamily="34" charset="0"/>
              </a:rPr>
              <a:t>you so maintain the Church’s life of worship and service that </a:t>
            </a:r>
            <a:r>
              <a:rPr lang="en-US" sz="3600" i="1" dirty="0">
                <a:latin typeface="Arial" panose="020B0604020202020204" pitchFamily="34" charset="0"/>
                <a:cs typeface="Arial" panose="020B0604020202020204" pitchFamily="34" charset="0"/>
              </a:rPr>
              <a:t>they </a:t>
            </a:r>
            <a:r>
              <a:rPr lang="en-US" sz="3600" dirty="0">
                <a:latin typeface="Arial" panose="020B0604020202020204" pitchFamily="34" charset="0"/>
                <a:cs typeface="Arial" panose="020B0604020202020204" pitchFamily="34" charset="0"/>
              </a:rPr>
              <a:t>may grow in grace and in the knowledge and love of God and of his Son Jesus Christ our Lord</a:t>
            </a:r>
            <a:r>
              <a:rPr lang="en-US" sz="3600" dirty="0" smtClean="0">
                <a:latin typeface="Arial" panose="020B0604020202020204" pitchFamily="34" charset="0"/>
                <a:cs typeface="Arial" panose="020B0604020202020204" pitchFamily="34" charset="0"/>
              </a:rPr>
              <a:t>?</a:t>
            </a:r>
          </a:p>
          <a:p>
            <a:pPr lvl="0"/>
            <a:endParaRPr lang="en-GB" sz="24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With God’s help we will</a:t>
            </a:r>
            <a:r>
              <a:rPr lang="en-US" sz="3600" b="1" dirty="0" smtClean="0">
                <a:latin typeface="Arial" panose="020B0604020202020204" pitchFamily="34" charset="0"/>
                <a:cs typeface="Arial" panose="020B0604020202020204" pitchFamily="34" charset="0"/>
              </a:rPr>
              <a:t>.</a:t>
            </a:r>
          </a:p>
          <a:p>
            <a:pPr lvl="0"/>
            <a:endParaRPr lang="en-US" sz="2400" dirty="0" smtClean="0">
              <a:solidFill>
                <a:srgbClr val="C00000"/>
              </a:solidFill>
              <a:latin typeface="Arial" panose="020B0604020202020204" pitchFamily="34" charset="0"/>
              <a:cs typeface="Arial" panose="020B0604020202020204" pitchFamily="34" charset="0"/>
            </a:endParaRPr>
          </a:p>
          <a:p>
            <a:pPr lvl="0"/>
            <a:r>
              <a:rPr lang="en-US" sz="2400" dirty="0" smtClean="0">
                <a:solidFill>
                  <a:srgbClr val="C00000"/>
                </a:solidFill>
                <a:latin typeface="Arial" panose="020B0604020202020204" pitchFamily="34" charset="0"/>
                <a:cs typeface="Arial" panose="020B0604020202020204" pitchFamily="34" charset="0"/>
              </a:rPr>
              <a:t>The </a:t>
            </a:r>
            <a:r>
              <a:rPr lang="en-US" sz="2400" dirty="0">
                <a:solidFill>
                  <a:srgbClr val="C00000"/>
                </a:solidFill>
                <a:latin typeface="Arial" panose="020B0604020202020204" pitchFamily="34" charset="0"/>
                <a:cs typeface="Arial" panose="020B0604020202020204" pitchFamily="34" charset="0"/>
              </a:rPr>
              <a:t>people sit</a:t>
            </a:r>
            <a:r>
              <a:rPr lang="en-US" sz="2400" dirty="0" smtClean="0">
                <a:solidFill>
                  <a:srgbClr val="C00000"/>
                </a:solidFill>
                <a:latin typeface="Arial" panose="020B0604020202020204" pitchFamily="34" charset="0"/>
                <a:cs typeface="Arial" panose="020B0604020202020204" pitchFamily="34" charset="0"/>
              </a:rPr>
              <a:t>.</a:t>
            </a:r>
          </a:p>
          <a:p>
            <a:pPr lvl="0"/>
            <a:endParaRPr lang="en-GB" dirty="0">
              <a:solidFill>
                <a:srgbClr val="C00000"/>
              </a:solidFill>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A Bible or some other book may be given</a:t>
            </a:r>
            <a:r>
              <a:rPr lang="en-US" sz="2400" dirty="0" smtClean="0">
                <a:solidFill>
                  <a:srgbClr val="C00000"/>
                </a:solidFill>
                <a:latin typeface="Arial" panose="020B0604020202020204" pitchFamily="34" charset="0"/>
                <a:cs typeface="Arial" panose="020B0604020202020204" pitchFamily="34" charset="0"/>
              </a:rPr>
              <a:t>.</a:t>
            </a:r>
          </a:p>
          <a:p>
            <a:endParaRPr lang="en-GB" dirty="0">
              <a:solidFill>
                <a:srgbClr val="C00000"/>
              </a:solidFill>
              <a:latin typeface="Arial" panose="020B0604020202020204" pitchFamily="34" charset="0"/>
              <a:cs typeface="Arial" panose="020B0604020202020204" pitchFamily="34" charset="0"/>
            </a:endParaRPr>
          </a:p>
          <a:p>
            <a:r>
              <a:rPr lang="en-US" sz="2400" dirty="0" smtClean="0">
                <a:solidFill>
                  <a:srgbClr val="C00000"/>
                </a:solidFill>
                <a:latin typeface="Arial" panose="020B0604020202020204" pitchFamily="34" charset="0"/>
                <a:cs typeface="Arial" panose="020B0604020202020204" pitchFamily="34" charset="0"/>
              </a:rPr>
              <a:t>A certificate </a:t>
            </a:r>
            <a:r>
              <a:rPr lang="en-US" sz="2400" dirty="0">
                <a:solidFill>
                  <a:srgbClr val="C00000"/>
                </a:solidFill>
                <a:latin typeface="Arial" panose="020B0604020202020204" pitchFamily="34" charset="0"/>
                <a:cs typeface="Arial" panose="020B0604020202020204" pitchFamily="34" charset="0"/>
              </a:rPr>
              <a:t>of </a:t>
            </a:r>
            <a:r>
              <a:rPr lang="en-US" sz="2400" dirty="0" smtClean="0">
                <a:solidFill>
                  <a:srgbClr val="C00000"/>
                </a:solidFill>
                <a:latin typeface="Arial" panose="020B0604020202020204" pitchFamily="34" charset="0"/>
                <a:cs typeface="Arial" panose="020B0604020202020204" pitchFamily="34" charset="0"/>
              </a:rPr>
              <a:t>Confirmation may be </a:t>
            </a:r>
            <a:r>
              <a:rPr lang="en-US" sz="2400" dirty="0">
                <a:solidFill>
                  <a:srgbClr val="C00000"/>
                </a:solidFill>
                <a:latin typeface="Arial" panose="020B0604020202020204" pitchFamily="34" charset="0"/>
                <a:cs typeface="Arial" panose="020B0604020202020204" pitchFamily="34" charset="0"/>
              </a:rPr>
              <a:t>given</a:t>
            </a:r>
            <a:r>
              <a:rPr lang="en-US" sz="2400" dirty="0" smtClean="0">
                <a:solidFill>
                  <a:srgbClr val="C00000"/>
                </a:solidFill>
                <a:latin typeface="Arial" panose="020B0604020202020204" pitchFamily="34" charset="0"/>
                <a:cs typeface="Arial" panose="020B0604020202020204" pitchFamily="34" charset="0"/>
              </a:rPr>
              <a:t>.</a:t>
            </a:r>
            <a:endParaRPr lang="en-GB" sz="2400"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3716694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323184"/>
            <a:ext cx="10117018" cy="4524315"/>
          </a:xfrm>
          <a:prstGeom prst="rect">
            <a:avLst/>
          </a:prstGeom>
        </p:spPr>
        <p:txBody>
          <a:bodyPr wrap="square">
            <a:spAutoFit/>
          </a:bodyPr>
          <a:lstStyle/>
          <a:p>
            <a:pPr lvl="0"/>
            <a:r>
              <a:rPr lang="en-US" sz="2400" dirty="0">
                <a:solidFill>
                  <a:srgbClr val="C00000"/>
                </a:solidFill>
                <a:latin typeface="Arial" panose="020B0604020202020204" pitchFamily="34" charset="0"/>
                <a:cs typeface="Arial" panose="020B0604020202020204" pitchFamily="34" charset="0"/>
              </a:rPr>
              <a:t>The minister says:</a:t>
            </a:r>
            <a:endParaRPr lang="en-GB" sz="2400" dirty="0">
              <a:solidFill>
                <a:srgbClr val="C00000"/>
              </a:solidFill>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 </a:t>
            </a:r>
            <a:endParaRPr lang="en-GB" sz="1400" dirty="0">
              <a:solidFill>
                <a:srgbClr val="C00000"/>
              </a:solidFill>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Let us pray</a:t>
            </a:r>
            <a:r>
              <a:rPr lang="en-US" sz="3600" dirty="0" smtClean="0">
                <a:latin typeface="Arial" panose="020B0604020202020204" pitchFamily="34" charset="0"/>
                <a:cs typeface="Arial" panose="020B0604020202020204" pitchFamily="34" charset="0"/>
              </a:rPr>
              <a:t>.</a:t>
            </a:r>
          </a:p>
          <a:p>
            <a:r>
              <a:rPr lang="en-US" sz="2400" dirty="0" smtClean="0">
                <a:latin typeface="Arial" panose="020B0604020202020204" pitchFamily="34" charset="0"/>
                <a:cs typeface="Arial" panose="020B0604020202020204" pitchFamily="34" charset="0"/>
              </a:rPr>
              <a:t> </a:t>
            </a:r>
          </a:p>
          <a:p>
            <a:r>
              <a:rPr lang="en-US" sz="3600" b="1" dirty="0" smtClean="0">
                <a:latin typeface="Arial" panose="020B0604020202020204" pitchFamily="34" charset="0"/>
                <a:cs typeface="Arial" panose="020B0604020202020204" pitchFamily="34" charset="0"/>
              </a:rPr>
              <a:t>Generous </a:t>
            </a:r>
            <a:r>
              <a:rPr lang="en-US" sz="3600" b="1" dirty="0">
                <a:latin typeface="Arial" panose="020B0604020202020204" pitchFamily="34" charset="0"/>
                <a:cs typeface="Arial" panose="020B0604020202020204" pitchFamily="34" charset="0"/>
              </a:rPr>
              <a:t>God, </a:t>
            </a:r>
            <a:endParaRPr lang="en-US" sz="3600" b="1" dirty="0" smtClean="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touch </a:t>
            </a:r>
            <a:r>
              <a:rPr lang="en-US" sz="3600" b="1" dirty="0">
                <a:latin typeface="Arial" panose="020B0604020202020204" pitchFamily="34" charset="0"/>
                <a:cs typeface="Arial" panose="020B0604020202020204" pitchFamily="34" charset="0"/>
              </a:rPr>
              <a:t>us again</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with the fire of your Spirit</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and renew in us all</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the grace of our Baptism</a:t>
            </a:r>
            <a:r>
              <a:rPr lang="en-US" sz="3600" b="1" dirty="0" smtClean="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3431843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347898"/>
            <a:ext cx="10117018" cy="1754326"/>
          </a:xfrm>
          <a:prstGeom prst="rect">
            <a:avLst/>
          </a:prstGeom>
        </p:spPr>
        <p:txBody>
          <a:bodyPr wrap="square">
            <a:spAutoFit/>
          </a:bodyPr>
          <a:lstStyle/>
          <a:p>
            <a:r>
              <a:rPr lang="en-US" sz="3600" b="1" dirty="0" smtClean="0">
                <a:latin typeface="Arial" panose="020B0604020202020204" pitchFamily="34" charset="0"/>
                <a:cs typeface="Arial" panose="020B0604020202020204" pitchFamily="34" charset="0"/>
              </a:rPr>
              <a:t>that </a:t>
            </a:r>
            <a:r>
              <a:rPr lang="en-US" sz="3600" b="1" dirty="0">
                <a:latin typeface="Arial" panose="020B0604020202020204" pitchFamily="34" charset="0"/>
                <a:cs typeface="Arial" panose="020B0604020202020204" pitchFamily="34" charset="0"/>
              </a:rPr>
              <a:t>we may profess the one true faith </a:t>
            </a:r>
            <a:endParaRPr lang="en-US" sz="3600" b="1" dirty="0" smtClean="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and </a:t>
            </a:r>
            <a:r>
              <a:rPr lang="en-US" sz="3600" b="1" dirty="0">
                <a:latin typeface="Arial" panose="020B0604020202020204" pitchFamily="34" charset="0"/>
                <a:cs typeface="Arial" panose="020B0604020202020204" pitchFamily="34" charset="0"/>
              </a:rPr>
              <a:t>live in love and unity</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with all who are baptized into Christ. Amen.</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8062789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Box 7"/>
          <p:cNvSpPr txBox="1">
            <a:spLocks noChangeArrowheads="1"/>
          </p:cNvSpPr>
          <p:nvPr/>
        </p:nvSpPr>
        <p:spPr bwMode="auto">
          <a:xfrm>
            <a:off x="1756874" y="2450612"/>
            <a:ext cx="78168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48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rPr>
              <a:t>Hymn</a:t>
            </a:r>
          </a:p>
        </p:txBody>
      </p:sp>
    </p:spTree>
    <p:extLst>
      <p:ext uri="{BB962C8B-B14F-4D97-AF65-F5344CB8AC3E}">
        <p14:creationId xmlns:p14="http://schemas.microsoft.com/office/powerpoint/2010/main" val="115857240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noChangeArrowheads="1"/>
          </p:cNvSpPr>
          <p:nvPr>
            <p:ph type="ctrTitle"/>
          </p:nvPr>
        </p:nvSpPr>
        <p:spPr bwMode="auto">
          <a:xfrm>
            <a:off x="2208214" y="2409825"/>
            <a:ext cx="8424618" cy="17351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gn="l"/>
            <a:r>
              <a:rPr lang="en-US" sz="3600" b="1" dirty="0"/>
              <a:t>THE BAPTISM OF </a:t>
            </a:r>
            <a:r>
              <a:rPr lang="en-US" sz="3600" b="1" dirty="0" smtClean="0"/>
              <a:t>YOUNG CHILDREN </a:t>
            </a:r>
            <a:r>
              <a:rPr lang="en-US" sz="3600" b="1" dirty="0"/>
              <a:t>WITH CONFIRMATION AND RECEPTION INTO </a:t>
            </a:r>
            <a:r>
              <a:rPr lang="en-US" sz="3600" b="1" dirty="0" smtClean="0"/>
              <a:t>MEMBERSHIP</a:t>
            </a:r>
            <a:endParaRPr lang="en-GB" altLang="en-US" sz="3600" dirty="0" smtClean="0"/>
          </a:p>
        </p:txBody>
      </p:sp>
    </p:spTree>
    <p:extLst>
      <p:ext uri="{BB962C8B-B14F-4D97-AF65-F5344CB8AC3E}">
        <p14:creationId xmlns:p14="http://schemas.microsoft.com/office/powerpoint/2010/main" val="1313946801"/>
      </p:ext>
    </p:extLst>
  </p:cSld>
  <p:clrMapOvr>
    <a:masterClrMapping/>
  </p:clrMapOvr>
  <p:timing>
    <p:tnLst>
      <p:par>
        <p:cTn id="1" dur="indefinite" restart="never" nodeType="tmRoot"/>
      </p:par>
    </p:tnLst>
  </p:timing>
</p:sld>
</file>

<file path=ppt/theme/theme1.xml><?xml version="1.0" encoding="utf-8"?>
<a:theme xmlns:a="http://schemas.openxmlformats.org/drawingml/2006/main" name="1_MC tex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236811AE-EF1F-EB4B-BD5C-5C399254EF90}"/>
    </a:ext>
  </a:extLst>
</a:theme>
</file>

<file path=ppt/theme/theme2.xml><?xml version="1.0" encoding="utf-8"?>
<a:theme xmlns:a="http://schemas.openxmlformats.org/drawingml/2006/main" name="3573 MC Powerpoint – new bran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573 MC Powerpoint – new brand" id="{40FA8D40-8179-FD41-B856-9BC021558B60}" vid="{7A99158A-A386-0941-A99B-D287FA80D4AC}"/>
    </a:ext>
  </a:extLst>
</a:theme>
</file>

<file path=ppt/theme/theme3.xml><?xml version="1.0" encoding="utf-8"?>
<a:theme xmlns:a="http://schemas.openxmlformats.org/drawingml/2006/main" name="MC Section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7E88D43A-807D-3441-BDA7-18E05E2EA618}"/>
    </a:ext>
  </a:extLst>
</a:theme>
</file>

<file path=ppt/theme/theme4.xml><?xml version="1.0" encoding="utf-8"?>
<a:theme xmlns:a="http://schemas.openxmlformats.org/drawingml/2006/main" name="MC tex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236811AE-EF1F-EB4B-BD5C-5C399254EF90}"/>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789</TotalTime>
  <Words>3644</Words>
  <Application>Microsoft Office PowerPoint</Application>
  <PresentationFormat>Widescreen</PresentationFormat>
  <Paragraphs>481</Paragraphs>
  <Slides>63</Slides>
  <Notes>63</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63</vt:i4>
      </vt:variant>
    </vt:vector>
  </HeadingPairs>
  <TitlesOfParts>
    <vt:vector size="73" baseType="lpstr">
      <vt:lpstr>Arial</vt:lpstr>
      <vt:lpstr>Calibri</vt:lpstr>
      <vt:lpstr>Calibri Light</vt:lpstr>
      <vt:lpstr>Franklin Gothic Book</vt:lpstr>
      <vt:lpstr>Franklin Gothic Medium</vt:lpstr>
      <vt:lpstr>Symbol</vt:lpstr>
      <vt:lpstr>1_MC text slide</vt:lpstr>
      <vt:lpstr>3573 MC Powerpoint – new brand</vt:lpstr>
      <vt:lpstr>MC Section slide</vt:lpstr>
      <vt:lpstr>MC text slide</vt:lpstr>
      <vt:lpstr>PowerPoint Presentation</vt:lpstr>
      <vt:lpstr>THE BAPTISM OF YOUNG CHILDREN WITH CONFIRMATION AND RECEPTION INTO MEMBERSHIP</vt:lpstr>
      <vt:lpstr>PowerPoint Presentation</vt:lpstr>
      <vt:lpstr>THE DECLARATION</vt:lpstr>
      <vt:lpstr>PowerPoint Presentation</vt:lpstr>
      <vt:lpstr>PowerPoint Presentation</vt:lpstr>
      <vt:lpstr>PowerPoint Presentation</vt:lpstr>
      <vt:lpstr>PowerPoint Presentation</vt:lpstr>
      <vt:lpstr>PowerPoint Presentation</vt:lpstr>
      <vt:lpstr>PowerPoint Presentation</vt:lpstr>
      <vt:lpstr>THE REQUEST FOR BAPTISM</vt:lpstr>
      <vt:lpstr>PowerPoint Presentation</vt:lpstr>
      <vt:lpstr>THE THANKSGIVING OVER  THE WATER</vt:lpstr>
      <vt:lpstr>PowerPoint Presentation</vt:lpstr>
      <vt:lpstr>PowerPoint Presentation</vt:lpstr>
      <vt:lpstr>PowerPoint Presentation</vt:lpstr>
      <vt:lpstr>PowerPoint Presentation</vt:lpstr>
      <vt:lpstr>PowerPoint Presentation</vt:lpstr>
      <vt:lpstr>THE AFFIRMATION OF FAITH</vt:lpstr>
      <vt:lpstr>PowerPoint Presentation</vt:lpstr>
      <vt:lpstr>PowerPoint Presentation</vt:lpstr>
      <vt:lpstr>PowerPoint Presentation</vt:lpstr>
      <vt:lpstr>PowerPoint Presentation</vt:lpstr>
      <vt:lpstr>PowerPoint Presentation</vt:lpstr>
      <vt:lpstr>PowerPoint Presentation</vt:lpstr>
      <vt:lpstr>THE BAPTISM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BAPTISMAL PROMISES</vt:lpstr>
      <vt:lpstr>PowerPoint Presentation</vt:lpstr>
      <vt:lpstr>PowerPoint Presentation</vt:lpstr>
      <vt:lpstr>PowerPoint Presentation</vt:lpstr>
      <vt:lpstr>PowerPoint Presentation</vt:lpstr>
      <vt:lpstr>PowerPoint Presentation</vt:lpstr>
      <vt:lpstr>CONFIRMATION</vt:lpstr>
      <vt:lpstr>THE DECLARATION</vt:lpstr>
      <vt:lpstr>PowerPoint Presentation</vt:lpstr>
      <vt:lpstr>PowerPoint Presentation</vt:lpstr>
      <vt:lpstr>PowerPoint Presentation</vt:lpstr>
      <vt:lpstr>THE REQUEST FOR CONFIRMATION</vt:lpstr>
      <vt:lpstr>PowerPoint Presentation</vt:lpstr>
      <vt:lpstr>PowerPoint Presentation</vt:lpstr>
      <vt:lpstr>THE CONFIRMATION</vt:lpstr>
      <vt:lpstr>PowerPoint Presentation</vt:lpstr>
      <vt:lpstr>PowerPoint Presentation</vt:lpstr>
      <vt:lpstr>PowerPoint Presentation</vt:lpstr>
      <vt:lpstr>THE RECEPTION  AND WELCOME</vt:lpstr>
      <vt:lpstr>PowerPoint Presentation</vt:lpstr>
      <vt:lpstr>THE PROMISES OF THOSE NEWLY-CONFIRMED</vt:lpstr>
      <vt:lpstr>PowerPoint Presentation</vt:lpstr>
      <vt:lpstr>PowerPoint Presentation</vt:lpstr>
      <vt:lpstr>THE PROMISE OF  THE PEOPLE</vt:lpstr>
      <vt:lpstr>PowerPoint Presentation</vt:lpstr>
      <vt:lpstr>PowerPoint Presentation</vt:lpstr>
      <vt:lpstr>PowerPoint Presentation</vt:lpstr>
      <vt:lpstr>PowerPoint Presentation</vt:lpstr>
      <vt:lpstr>PowerPoint Presentation</vt:lpstr>
      <vt:lpstr>THE BAPTISM OF YOUNG CHILDREN WITH CONFIRMATION AND RECEPTION INTO MEMBERSHIP</vt:lpstr>
    </vt:vector>
  </TitlesOfParts>
  <Company>The Methodist Church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Emily Morrell</dc:creator>
  <cp:lastModifiedBy>Emily Morrell</cp:lastModifiedBy>
  <cp:revision>42</cp:revision>
  <dcterms:created xsi:type="dcterms:W3CDTF">2022-11-15T14:42:56Z</dcterms:created>
  <dcterms:modified xsi:type="dcterms:W3CDTF">2023-06-07T13:40:36Z</dcterms:modified>
</cp:coreProperties>
</file>