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54"/>
  </p:notesMasterIdLst>
  <p:sldIdLst>
    <p:sldId id="257" r:id="rId5"/>
    <p:sldId id="258" r:id="rId6"/>
    <p:sldId id="260" r:id="rId7"/>
    <p:sldId id="267" r:id="rId8"/>
    <p:sldId id="261" r:id="rId9"/>
    <p:sldId id="339" r:id="rId10"/>
    <p:sldId id="340" r:id="rId11"/>
    <p:sldId id="341" r:id="rId12"/>
    <p:sldId id="342" r:id="rId13"/>
    <p:sldId id="343" r:id="rId14"/>
    <p:sldId id="404" r:id="rId15"/>
    <p:sldId id="269" r:id="rId16"/>
    <p:sldId id="345" r:id="rId17"/>
    <p:sldId id="270" r:id="rId18"/>
    <p:sldId id="346" r:id="rId19"/>
    <p:sldId id="347" r:id="rId20"/>
    <p:sldId id="348" r:id="rId21"/>
    <p:sldId id="349" r:id="rId22"/>
    <p:sldId id="350" r:id="rId23"/>
    <p:sldId id="351" r:id="rId24"/>
    <p:sldId id="352" r:id="rId25"/>
    <p:sldId id="353" r:id="rId26"/>
    <p:sldId id="354" r:id="rId27"/>
    <p:sldId id="355" r:id="rId28"/>
    <p:sldId id="407" r:id="rId29"/>
    <p:sldId id="356" r:id="rId30"/>
    <p:sldId id="409" r:id="rId31"/>
    <p:sldId id="359" r:id="rId32"/>
    <p:sldId id="360" r:id="rId33"/>
    <p:sldId id="361" r:id="rId34"/>
    <p:sldId id="362" r:id="rId35"/>
    <p:sldId id="365" r:id="rId36"/>
    <p:sldId id="368" r:id="rId37"/>
    <p:sldId id="410" r:id="rId38"/>
    <p:sldId id="412" r:id="rId39"/>
    <p:sldId id="413" r:id="rId40"/>
    <p:sldId id="414" r:id="rId41"/>
    <p:sldId id="415" r:id="rId42"/>
    <p:sldId id="417" r:id="rId43"/>
    <p:sldId id="418" r:id="rId44"/>
    <p:sldId id="419" r:id="rId45"/>
    <p:sldId id="420" r:id="rId46"/>
    <p:sldId id="422" r:id="rId47"/>
    <p:sldId id="398" r:id="rId48"/>
    <p:sldId id="399" r:id="rId49"/>
    <p:sldId id="400" r:id="rId50"/>
    <p:sldId id="403" r:id="rId51"/>
    <p:sldId id="401" r:id="rId52"/>
    <p:sldId id="42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62" d="100"/>
          <a:sy n="62" d="100"/>
        </p:scale>
        <p:origin x="1114" y="5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The left hand column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address (‘N and N, for you Jesus Christ came into the world . . .’) on pages 92f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r>
              <a:rPr lang="en-US" sz="1200" kern="1200" dirty="0" smtClean="0">
                <a:solidFill>
                  <a:schemeClr val="tx1"/>
                </a:solidFill>
                <a:effectLst/>
                <a:latin typeface="+mn-lt"/>
                <a:ea typeface="+mn-ea"/>
                <a:cs typeface="+mn-cs"/>
              </a:rPr>
              <a:t>1 This service is used when </a:t>
            </a:r>
            <a:r>
              <a:rPr lang="en-US" sz="1200" b="1" kern="1200" dirty="0" smtClean="0">
                <a:solidFill>
                  <a:schemeClr val="tx1"/>
                </a:solidFill>
                <a:effectLst/>
                <a:latin typeface="+mn-lt"/>
                <a:ea typeface="+mn-ea"/>
                <a:cs typeface="+mn-cs"/>
              </a:rPr>
              <a:t>only </a:t>
            </a:r>
            <a:r>
              <a:rPr lang="en-US" sz="1200" i="1" kern="1200" dirty="0" smtClean="0">
                <a:solidFill>
                  <a:schemeClr val="tx1"/>
                </a:solidFill>
                <a:effectLst/>
                <a:latin typeface="+mn-lt"/>
                <a:ea typeface="+mn-ea"/>
                <a:cs typeface="+mn-cs"/>
              </a:rPr>
              <a:t>young children are </a:t>
            </a:r>
            <a:r>
              <a:rPr lang="en-US" sz="1200" kern="1200" dirty="0" smtClean="0">
                <a:solidFill>
                  <a:schemeClr val="tx1"/>
                </a:solidFill>
                <a:effectLst/>
                <a:latin typeface="+mn-lt"/>
                <a:ea typeface="+mn-ea"/>
                <a:cs typeface="+mn-cs"/>
              </a:rPr>
              <a:t>to be baptized.</a:t>
            </a:r>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 The Sacrament of Baptism is normally administered during an act of public worship. It is preferable that it follow the sermon, but it may be used before the Ministry of the Word.</a:t>
            </a:r>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3 If </a:t>
            </a:r>
            <a:r>
              <a:rPr lang="en-US" sz="1200" i="1" kern="1200" dirty="0" smtClean="0">
                <a:solidFill>
                  <a:schemeClr val="tx1"/>
                </a:solidFill>
                <a:effectLst/>
                <a:latin typeface="+mn-lt"/>
                <a:ea typeface="+mn-ea"/>
                <a:cs typeface="+mn-cs"/>
              </a:rPr>
              <a:t>candles are </a:t>
            </a:r>
            <a:r>
              <a:rPr lang="en-US" sz="1200" kern="1200" dirty="0" smtClean="0">
                <a:solidFill>
                  <a:schemeClr val="tx1"/>
                </a:solidFill>
                <a:effectLst/>
                <a:latin typeface="+mn-lt"/>
                <a:ea typeface="+mn-ea"/>
                <a:cs typeface="+mn-cs"/>
              </a:rPr>
              <a:t>to be given to the newly-baptized, </a:t>
            </a:r>
            <a:r>
              <a:rPr lang="en-US" sz="1200" i="1" kern="1200" dirty="0" smtClean="0">
                <a:solidFill>
                  <a:schemeClr val="tx1"/>
                </a:solidFill>
                <a:effectLst/>
                <a:latin typeface="+mn-lt"/>
                <a:ea typeface="+mn-ea"/>
                <a:cs typeface="+mn-cs"/>
              </a:rPr>
              <a:t>they </a:t>
            </a:r>
            <a:r>
              <a:rPr lang="en-US" sz="1200" kern="1200" dirty="0" smtClean="0">
                <a:solidFill>
                  <a:schemeClr val="tx1"/>
                </a:solidFill>
                <a:effectLst/>
                <a:latin typeface="+mn-lt"/>
                <a:ea typeface="+mn-ea"/>
                <a:cs typeface="+mn-cs"/>
              </a:rPr>
              <a:t>may be lit from the Easter Candle (see page 265) or some other candle lit at the beginning of the service.</a:t>
            </a:r>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4 Prayers for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and for </a:t>
            </a:r>
            <a:r>
              <a:rPr lang="en-US" sz="1200" i="1" kern="1200" dirty="0" smtClean="0">
                <a:solidFill>
                  <a:schemeClr val="tx1"/>
                </a:solidFill>
                <a:effectLst/>
                <a:latin typeface="+mn-lt"/>
                <a:ea typeface="+mn-ea"/>
                <a:cs typeface="+mn-cs"/>
              </a:rPr>
              <a:t>their families</a:t>
            </a:r>
            <a:r>
              <a:rPr lang="en-US" sz="1200" kern="1200" dirty="0" smtClean="0">
                <a:solidFill>
                  <a:schemeClr val="tx1"/>
                </a:solidFill>
                <a:effectLst/>
                <a:latin typeface="+mn-lt"/>
                <a:ea typeface="+mn-ea"/>
                <a:cs typeface="+mn-cs"/>
              </a:rPr>
              <a:t>, should be included in the prayers of intercession.</a:t>
            </a:r>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5 The minister shall ensure that a certificate of Baptism is given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of each newly-baptized child during or after the service.</a:t>
            </a:r>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88) </a:t>
            </a:r>
            <a:r>
              <a:rPr lang="en-US" altLang="en-US" b="1" i="0" dirty="0" smtClean="0">
                <a:solidFill>
                  <a:srgbClr val="000000"/>
                </a:solidFill>
              </a:rPr>
              <a:t>1</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88)</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88)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88)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89)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89)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89)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8498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89)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561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89)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90)</a:t>
            </a:r>
            <a:r>
              <a:rPr lang="en-US" altLang="en-US" b="1" i="1" dirty="0" smtClean="0"/>
              <a:t> </a:t>
            </a:r>
            <a:r>
              <a:rPr lang="en-US" altLang="en-US" b="1" i="0" dirty="0" smtClean="0"/>
              <a:t>3</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90)</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90)</a:t>
            </a:r>
            <a:r>
              <a:rPr lang="en-US" altLang="en-US" b="1" i="0" dirty="0" smtClean="0"/>
              <a:t> 4</a:t>
            </a:r>
            <a:r>
              <a:rPr lang="en-GB" altLang="en-US" b="1" i="0"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gather </a:t>
            </a:r>
            <a:r>
              <a:rPr lang="en-US" sz="1200" kern="1200" dirty="0" smtClean="0">
                <a:solidFill>
                  <a:schemeClr val="tx1"/>
                </a:solidFill>
                <a:effectLst/>
                <a:latin typeface="+mn-lt"/>
                <a:ea typeface="+mn-ea"/>
                <a:cs typeface="+mn-cs"/>
              </a:rPr>
              <a:t>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90)</a:t>
            </a:r>
            <a:r>
              <a:rPr lang="en-US" altLang="en-US" b="1" i="1" dirty="0" smtClean="0"/>
              <a:t> </a:t>
            </a:r>
            <a:r>
              <a:rPr lang="en-US" altLang="en-US" b="1" i="0" dirty="0" smtClean="0"/>
              <a:t>4</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91)</a:t>
            </a:r>
            <a:r>
              <a:rPr lang="en-US" altLang="en-US" b="1" i="1" dirty="0" smtClean="0"/>
              <a:t> </a:t>
            </a:r>
            <a:r>
              <a:rPr lang="en-US" altLang="en-US" b="1" i="0" dirty="0" smtClean="0"/>
              <a:t>4</a:t>
            </a:r>
            <a:r>
              <a:rPr lang="en-US" altLang="en-US" b="0" i="0" baseline="0" dirty="0" smtClean="0"/>
              <a:t> </a:t>
            </a:r>
            <a:r>
              <a:rPr lang="en-US" sz="1200" kern="1200" dirty="0" smtClean="0">
                <a:solidFill>
                  <a:schemeClr val="tx1"/>
                </a:solidFill>
                <a:effectLst/>
                <a:latin typeface="+mn-lt"/>
                <a:ea typeface="+mn-ea"/>
                <a:cs typeface="+mn-cs"/>
              </a:rPr>
              <a:t>The minister may extend her/his hands over the water.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1892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91)</a:t>
            </a:r>
            <a:r>
              <a:rPr lang="en-US" altLang="en-US" b="1" i="1" dirty="0" smtClean="0"/>
              <a:t> </a:t>
            </a:r>
            <a:r>
              <a:rPr lang="en-GB" altLang="en-US" sz="1200" b="1" i="0" kern="1200" dirty="0" smtClean="0">
                <a:solidFill>
                  <a:schemeClr val="tx1"/>
                </a:solidFill>
                <a:effectLst/>
                <a:latin typeface="+mn-lt"/>
                <a:ea typeface="+mn-ea"/>
                <a:cs typeface="+mn-cs"/>
              </a:rPr>
              <a:t>5</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080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69294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91)</a:t>
            </a:r>
            <a:r>
              <a:rPr lang="en-GB" b="1" i="0" baseline="0" dirty="0" smtClean="0"/>
              <a:t> 6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19</a:t>
            </a:fld>
            <a:endParaRPr lang="en-GB"/>
          </a:p>
        </p:txBody>
      </p:sp>
    </p:spTree>
    <p:extLst>
      <p:ext uri="{BB962C8B-B14F-4D97-AF65-F5344CB8AC3E}">
        <p14:creationId xmlns:p14="http://schemas.microsoft.com/office/powerpoint/2010/main" val="32008351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91)</a:t>
            </a:r>
            <a:r>
              <a:rPr lang="en-GB" b="1" i="0" baseline="0" dirty="0" smtClean="0"/>
              <a:t> 6 </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20</a:t>
            </a:fld>
            <a:endParaRPr lang="en-GB"/>
          </a:p>
        </p:txBody>
      </p:sp>
    </p:spTree>
    <p:extLst>
      <p:ext uri="{BB962C8B-B14F-4D97-AF65-F5344CB8AC3E}">
        <p14:creationId xmlns:p14="http://schemas.microsoft.com/office/powerpoint/2010/main" val="1849248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91)</a:t>
            </a:r>
            <a:r>
              <a:rPr lang="en-GB" b="1" i="0" baseline="0" dirty="0" smtClean="0"/>
              <a:t> 7 </a:t>
            </a:r>
            <a:r>
              <a:rPr lang="en-US" sz="1200" kern="1200" dirty="0" smtClean="0">
                <a:solidFill>
                  <a:schemeClr val="tx1"/>
                </a:solidFill>
                <a:effectLst/>
                <a:latin typeface="+mn-lt"/>
                <a:ea typeface="+mn-ea"/>
                <a:cs typeface="+mn-cs"/>
              </a:rPr>
              <a:t>The minister says to everyone present:</a:t>
            </a:r>
          </a:p>
          <a:p>
            <a:pPr lvl="0"/>
            <a:r>
              <a:rPr lang="en-US" sz="1200" kern="1200" dirty="0" smtClean="0">
                <a:solidFill>
                  <a:schemeClr val="tx1"/>
                </a:solidFill>
                <a:effectLst/>
                <a:latin typeface="+mn-lt"/>
                <a:ea typeface="+mn-ea"/>
                <a:cs typeface="+mn-cs"/>
              </a:rPr>
              <a:t>EITHER A</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21</a:t>
            </a:fld>
            <a:endParaRPr lang="en-GB"/>
          </a:p>
        </p:txBody>
      </p:sp>
    </p:spTree>
    <p:extLst>
      <p:ext uri="{BB962C8B-B14F-4D97-AF65-F5344CB8AC3E}">
        <p14:creationId xmlns:p14="http://schemas.microsoft.com/office/powerpoint/2010/main" val="2700748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91)</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22</a:t>
            </a:fld>
            <a:endParaRPr lang="en-GB"/>
          </a:p>
        </p:txBody>
      </p:sp>
    </p:spTree>
    <p:extLst>
      <p:ext uri="{BB962C8B-B14F-4D97-AF65-F5344CB8AC3E}">
        <p14:creationId xmlns:p14="http://schemas.microsoft.com/office/powerpoint/2010/main" val="261282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92)</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23</a:t>
            </a:fld>
            <a:endParaRPr lang="en-GB"/>
          </a:p>
        </p:txBody>
      </p:sp>
    </p:spTree>
    <p:extLst>
      <p:ext uri="{BB962C8B-B14F-4D97-AF65-F5344CB8AC3E}">
        <p14:creationId xmlns:p14="http://schemas.microsoft.com/office/powerpoint/2010/main" val="3046127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92)</a:t>
            </a:r>
            <a:r>
              <a:rPr lang="en-GB" b="1" i="0" baseline="0" dirty="0" smtClean="0"/>
              <a:t> 7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24</a:t>
            </a:fld>
            <a:endParaRPr lang="en-GB"/>
          </a:p>
        </p:txBody>
      </p:sp>
    </p:spTree>
    <p:extLst>
      <p:ext uri="{BB962C8B-B14F-4D97-AF65-F5344CB8AC3E}">
        <p14:creationId xmlns:p14="http://schemas.microsoft.com/office/powerpoint/2010/main" val="744867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92)</a:t>
            </a:r>
            <a:r>
              <a:rPr lang="en-GB" b="1" i="0" baseline="0" dirty="0" smtClean="0"/>
              <a:t> 7 </a:t>
            </a:r>
            <a:r>
              <a:rPr lang="en-US" sz="1200" kern="1200" dirty="0" smtClean="0">
                <a:solidFill>
                  <a:schemeClr val="tx1"/>
                </a:solidFill>
                <a:effectLst/>
                <a:latin typeface="+mn-lt"/>
                <a:ea typeface="+mn-ea"/>
                <a:cs typeface="+mn-cs"/>
              </a:rPr>
              <a:t>The minister says to everyone present:</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OR B</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25</a:t>
            </a:fld>
            <a:endParaRPr lang="en-GB"/>
          </a:p>
        </p:txBody>
      </p:sp>
    </p:spTree>
    <p:extLst>
      <p:ext uri="{BB962C8B-B14F-4D97-AF65-F5344CB8AC3E}">
        <p14:creationId xmlns:p14="http://schemas.microsoft.com/office/powerpoint/2010/main" val="1058313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1188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92)</a:t>
            </a:r>
            <a:r>
              <a:rPr lang="en-GB" b="1" i="0" baseline="0" dirty="0" smtClean="0"/>
              <a:t> 8 </a:t>
            </a:r>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of each child: </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1342799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92)</a:t>
            </a:r>
            <a:r>
              <a:rPr lang="en-GB" b="1" i="0" baseline="0" dirty="0" smtClean="0"/>
              <a:t> 9 </a:t>
            </a:r>
            <a:r>
              <a:rPr lang="en-US" sz="1200" kern="1200" dirty="0" smtClean="0">
                <a:solidFill>
                  <a:schemeClr val="tx1"/>
                </a:solidFill>
                <a:effectLst/>
                <a:latin typeface="+mn-lt"/>
                <a:ea typeface="+mn-ea"/>
                <a:cs typeface="+mn-cs"/>
              </a:rPr>
              <a:t>The minister may say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to be baptized:</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address (‘N and N, for you Jesus Christ came into the world . . .’) on pages 92f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3321866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93)</a:t>
            </a:r>
            <a:r>
              <a:rPr lang="en-GB" b="1" i="0" baseline="0" dirty="0" smtClean="0"/>
              <a:t> 9 </a:t>
            </a:r>
            <a:r>
              <a:rPr lang="en-US" sz="1200" kern="1200" dirty="0" smtClean="0">
                <a:solidFill>
                  <a:schemeClr val="tx1"/>
                </a:solidFill>
                <a:effectLst/>
                <a:latin typeface="+mn-lt"/>
                <a:ea typeface="+mn-ea"/>
                <a:cs typeface="+mn-cs"/>
              </a:rPr>
              <a:t>The minister may say to those to be baptized:</a:t>
            </a: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address (‘N and N, for you Jesus Christ came into the world . . .’) on pages 92f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1837175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93)</a:t>
            </a:r>
            <a:r>
              <a:rPr lang="en-GB" b="1" i="0" baseline="0" dirty="0" smtClean="0"/>
              <a:t> 10 </a:t>
            </a:r>
            <a:r>
              <a:rPr lang="en-US" sz="1200" kern="1200" dirty="0" smtClean="0">
                <a:solidFill>
                  <a:schemeClr val="tx1"/>
                </a:solidFill>
                <a:effectLst/>
                <a:latin typeface="+mn-lt"/>
                <a:ea typeface="+mn-ea"/>
                <a:cs typeface="+mn-cs"/>
              </a:rPr>
              <a:t>The minister, taking each child into her/his arms, pours water generously and visibly three times on the child’s head, or dips the child in water three times, once at the mention of each Person of the Holy Trinity,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30</a:t>
            </a:fld>
            <a:endParaRPr lang="en-GB"/>
          </a:p>
        </p:txBody>
      </p:sp>
    </p:spTree>
    <p:extLst>
      <p:ext uri="{BB962C8B-B14F-4D97-AF65-F5344CB8AC3E}">
        <p14:creationId xmlns:p14="http://schemas.microsoft.com/office/powerpoint/2010/main" val="2323178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93)</a:t>
            </a:r>
            <a:r>
              <a:rPr lang="en-GB" b="1" i="0" baseline="0" dirty="0" smtClean="0"/>
              <a:t> 10 </a:t>
            </a:r>
            <a:r>
              <a:rPr lang="en-US" sz="1200" kern="1200" dirty="0" smtClean="0">
                <a:solidFill>
                  <a:schemeClr val="tx1"/>
                </a:solidFill>
                <a:effectLst/>
                <a:latin typeface="+mn-lt"/>
                <a:ea typeface="+mn-ea"/>
                <a:cs typeface="+mn-cs"/>
              </a:rPr>
              <a:t>The minister makes the sign of the cross on the forehead of each child, saying:</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11</a:t>
            </a:r>
            <a:r>
              <a:rPr lang="en-US" sz="1200" kern="1200" dirty="0" smtClean="0">
                <a:solidFill>
                  <a:schemeClr val="tx1"/>
                </a:solidFill>
                <a:effectLst/>
                <a:latin typeface="+mn-lt"/>
                <a:ea typeface="+mn-ea"/>
                <a:cs typeface="+mn-cs"/>
              </a:rPr>
              <a:t> 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lighted candle may be given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or </a:t>
            </a:r>
            <a:r>
              <a:rPr lang="en-US" sz="1200" i="1" kern="1200" dirty="0" smtClean="0">
                <a:solidFill>
                  <a:schemeClr val="tx1"/>
                </a:solidFill>
                <a:effectLst/>
                <a:latin typeface="+mn-lt"/>
                <a:ea typeface="+mn-ea"/>
                <a:cs typeface="+mn-cs"/>
              </a:rPr>
              <a:t>godparents </a:t>
            </a:r>
            <a:r>
              <a:rPr lang="en-US" sz="1200" kern="1200" dirty="0" smtClean="0">
                <a:solidFill>
                  <a:schemeClr val="tx1"/>
                </a:solidFill>
                <a:effectLst/>
                <a:latin typeface="+mn-lt"/>
                <a:ea typeface="+mn-ea"/>
                <a:cs typeface="+mn-cs"/>
              </a:rPr>
              <a:t>of each child.</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31</a:t>
            </a:fld>
            <a:endParaRPr lang="en-GB"/>
          </a:p>
        </p:txBody>
      </p:sp>
    </p:spTree>
    <p:extLst>
      <p:ext uri="{BB962C8B-B14F-4D97-AF65-F5344CB8AC3E}">
        <p14:creationId xmlns:p14="http://schemas.microsoft.com/office/powerpoint/2010/main" val="41971376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93)</a:t>
            </a:r>
            <a:r>
              <a:rPr lang="en-GB" b="1" i="0" baseline="0" dirty="0" smtClean="0"/>
              <a:t> 11 </a:t>
            </a:r>
            <a:r>
              <a:rPr lang="en-US" sz="1200" kern="1200" dirty="0" smtClean="0">
                <a:solidFill>
                  <a:schemeClr val="tx1"/>
                </a:solidFill>
                <a:effectLst/>
                <a:latin typeface="+mn-lt"/>
                <a:ea typeface="+mn-ea"/>
                <a:cs typeface="+mn-cs"/>
              </a:rPr>
              <a:t>The minister, or a representative of the local church, says to the </a:t>
            </a:r>
            <a:r>
              <a:rPr lang="en-US" sz="1200" i="1" kern="1200" dirty="0" smtClean="0">
                <a:solidFill>
                  <a:schemeClr val="tx1"/>
                </a:solidFill>
                <a:effectLst/>
                <a:latin typeface="+mn-lt"/>
                <a:ea typeface="+mn-ea"/>
                <a:cs typeface="+mn-cs"/>
              </a:rPr>
              <a:t>children</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32</a:t>
            </a:fld>
            <a:endParaRPr lang="en-GB"/>
          </a:p>
        </p:txBody>
      </p:sp>
    </p:spTree>
    <p:extLst>
      <p:ext uri="{BB962C8B-B14F-4D97-AF65-F5344CB8AC3E}">
        <p14:creationId xmlns:p14="http://schemas.microsoft.com/office/powerpoint/2010/main" val="2348836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94)</a:t>
            </a:r>
            <a:r>
              <a:rPr lang="en-GB" b="1" i="0" baseline="0" dirty="0" smtClean="0"/>
              <a:t> 12 </a:t>
            </a:r>
            <a:r>
              <a:rPr lang="en-US" sz="1200" kern="1200" dirty="0" smtClean="0">
                <a:solidFill>
                  <a:schemeClr val="tx1"/>
                </a:solidFill>
                <a:effectLst/>
                <a:latin typeface="+mn-lt"/>
                <a:ea typeface="+mn-ea"/>
                <a:cs typeface="+mn-cs"/>
              </a:rPr>
              <a:t>The newly-baptized </a:t>
            </a:r>
            <a:r>
              <a:rPr lang="en-US" sz="1200" i="1" kern="1200" dirty="0" smtClean="0">
                <a:solidFill>
                  <a:schemeClr val="tx1"/>
                </a:solidFill>
                <a:effectLst/>
                <a:latin typeface="+mn-lt"/>
                <a:ea typeface="+mn-ea"/>
                <a:cs typeface="+mn-cs"/>
              </a:rPr>
              <a:t>children are </a:t>
            </a:r>
            <a:r>
              <a:rPr lang="en-US" sz="1200" kern="1200" dirty="0" smtClean="0">
                <a:solidFill>
                  <a:schemeClr val="tx1"/>
                </a:solidFill>
                <a:effectLst/>
                <a:latin typeface="+mn-lt"/>
                <a:ea typeface="+mn-ea"/>
                <a:cs typeface="+mn-cs"/>
              </a:rPr>
              <a:t>shown to the people. </a:t>
            </a:r>
          </a:p>
          <a:p>
            <a:pPr lvl="0"/>
            <a:r>
              <a:rPr lang="en-US" sz="1200" kern="1200" dirty="0" smtClean="0">
                <a:solidFill>
                  <a:schemeClr val="tx1"/>
                </a:solidFill>
                <a:effectLst/>
                <a:latin typeface="+mn-lt"/>
                <a:ea typeface="+mn-ea"/>
                <a:cs typeface="+mn-cs"/>
              </a:rPr>
              <a:t>All say or sing:</a:t>
            </a: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33</a:t>
            </a:fld>
            <a:endParaRPr lang="en-GB"/>
          </a:p>
        </p:txBody>
      </p:sp>
    </p:spTree>
    <p:extLst>
      <p:ext uri="{BB962C8B-B14F-4D97-AF65-F5344CB8AC3E}">
        <p14:creationId xmlns:p14="http://schemas.microsoft.com/office/powerpoint/2010/main" val="675064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599291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94)</a:t>
            </a:r>
            <a:r>
              <a:rPr lang="en-GB" b="1" i="0" baseline="0" dirty="0" smtClean="0"/>
              <a:t> 13 </a:t>
            </a: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35</a:t>
            </a:fld>
            <a:endParaRPr lang="en-GB"/>
          </a:p>
        </p:txBody>
      </p:sp>
    </p:spTree>
    <p:extLst>
      <p:ext uri="{BB962C8B-B14F-4D97-AF65-F5344CB8AC3E}">
        <p14:creationId xmlns:p14="http://schemas.microsoft.com/office/powerpoint/2010/main" val="2741479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94)</a:t>
            </a:r>
            <a:r>
              <a:rPr lang="en-GB" b="1" i="0" baseline="0" dirty="0" smtClean="0"/>
              <a:t> 13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36</a:t>
            </a:fld>
            <a:endParaRPr lang="en-GB"/>
          </a:p>
        </p:txBody>
      </p:sp>
    </p:spTree>
    <p:extLst>
      <p:ext uri="{BB962C8B-B14F-4D97-AF65-F5344CB8AC3E}">
        <p14:creationId xmlns:p14="http://schemas.microsoft.com/office/powerpoint/2010/main" val="1127812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94)</a:t>
            </a:r>
            <a:r>
              <a:rPr lang="en-GB" b="1" i="0" baseline="0" dirty="0" smtClean="0"/>
              <a:t> 13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37</a:t>
            </a:fld>
            <a:endParaRPr lang="en-GB"/>
          </a:p>
        </p:txBody>
      </p:sp>
    </p:spTree>
    <p:extLst>
      <p:ext uri="{BB962C8B-B14F-4D97-AF65-F5344CB8AC3E}">
        <p14:creationId xmlns:p14="http://schemas.microsoft.com/office/powerpoint/2010/main" val="8506956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95)</a:t>
            </a:r>
            <a:r>
              <a:rPr lang="en-GB" b="1" i="0" baseline="0" dirty="0" smtClean="0"/>
              <a:t> 14 </a:t>
            </a:r>
            <a:r>
              <a:rPr lang="en-US" sz="1200" kern="1200" dirty="0" smtClean="0">
                <a:solidFill>
                  <a:schemeClr val="tx1"/>
                </a:solidFill>
                <a:effectLst/>
                <a:latin typeface="+mn-lt"/>
                <a:ea typeface="+mn-ea"/>
                <a:cs typeface="+mn-cs"/>
              </a:rPr>
              <a:t>If there </a:t>
            </a:r>
            <a:r>
              <a:rPr lang="en-US" sz="1200" i="1" kern="1200" dirty="0" smtClean="0">
                <a:solidFill>
                  <a:schemeClr val="tx1"/>
                </a:solidFill>
                <a:effectLst/>
                <a:latin typeface="+mn-lt"/>
                <a:ea typeface="+mn-ea"/>
                <a:cs typeface="+mn-cs"/>
              </a:rPr>
              <a:t>are godparents</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38</a:t>
            </a:fld>
            <a:endParaRPr lang="en-GB"/>
          </a:p>
        </p:txBody>
      </p:sp>
    </p:spTree>
    <p:extLst>
      <p:ext uri="{BB962C8B-B14F-4D97-AF65-F5344CB8AC3E}">
        <p14:creationId xmlns:p14="http://schemas.microsoft.com/office/powerpoint/2010/main" val="37355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95)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90969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95)</a:t>
            </a:r>
            <a:r>
              <a:rPr lang="en-GB" b="1" i="0" baseline="0" dirty="0" smtClean="0"/>
              <a:t> 15 </a:t>
            </a:r>
            <a:r>
              <a:rPr lang="en-US" sz="1200" kern="1200" dirty="0" smtClean="0">
                <a:solidFill>
                  <a:schemeClr val="tx1"/>
                </a:solidFill>
                <a:effectLst/>
                <a:latin typeface="+mn-lt"/>
                <a:ea typeface="+mn-ea"/>
                <a:cs typeface="+mn-cs"/>
              </a:rPr>
              <a:t>The people stand. The minister says to them:</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40</a:t>
            </a:fld>
            <a:endParaRPr lang="en-GB"/>
          </a:p>
        </p:txBody>
      </p:sp>
    </p:spTree>
    <p:extLst>
      <p:ext uri="{BB962C8B-B14F-4D97-AF65-F5344CB8AC3E}">
        <p14:creationId xmlns:p14="http://schemas.microsoft.com/office/powerpoint/2010/main" val="3774219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95)</a:t>
            </a:r>
            <a:r>
              <a:rPr lang="en-GB" b="1" i="0" baseline="0" dirty="0" smtClean="0"/>
              <a:t> 15 </a:t>
            </a:r>
          </a:p>
          <a:p>
            <a:pPr lvl="0"/>
            <a:endParaRPr lang="en-GB" sz="1200" b="1" i="0" kern="1200" baseline="0" dirty="0" smtClean="0">
              <a:solidFill>
                <a:schemeClr val="tx1"/>
              </a:solidFill>
              <a:effectLst/>
              <a:latin typeface="+mn-lt"/>
              <a:ea typeface="+mn-ea"/>
              <a:cs typeface="+mn-cs"/>
            </a:endParaRPr>
          </a:p>
          <a:p>
            <a:pPr lvl="0"/>
            <a:r>
              <a:rPr lang="en-GB" sz="1200" b="1" i="0" kern="1200" baseline="0" dirty="0" smtClean="0">
                <a:solidFill>
                  <a:schemeClr val="tx1"/>
                </a:solidFill>
                <a:effectLst/>
                <a:latin typeface="+mn-lt"/>
                <a:ea typeface="+mn-ea"/>
                <a:cs typeface="+mn-cs"/>
              </a:rPr>
              <a:t>16 </a:t>
            </a:r>
            <a:r>
              <a:rPr lang="en-US" sz="1200" kern="1200" dirty="0" smtClean="0">
                <a:solidFill>
                  <a:schemeClr val="tx1"/>
                </a:solidFill>
                <a:effectLst/>
                <a:latin typeface="+mn-lt"/>
                <a:ea typeface="+mn-ea"/>
                <a:cs typeface="+mn-cs"/>
              </a:rPr>
              <a:t>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Bible or some other book may be given.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Certificates of Baptism and Confirmation, as appropriate, may be given.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41</a:t>
            </a:fld>
            <a:endParaRPr lang="en-GB"/>
          </a:p>
        </p:txBody>
      </p:sp>
    </p:spTree>
    <p:extLst>
      <p:ext uri="{BB962C8B-B14F-4D97-AF65-F5344CB8AC3E}">
        <p14:creationId xmlns:p14="http://schemas.microsoft.com/office/powerpoint/2010/main" val="36860774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95)</a:t>
            </a:r>
            <a:r>
              <a:rPr lang="en-GB" b="1" i="0" baseline="0" dirty="0" smtClean="0"/>
              <a:t> 17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42</a:t>
            </a:fld>
            <a:endParaRPr lang="en-GB"/>
          </a:p>
        </p:txBody>
      </p:sp>
    </p:spTree>
    <p:extLst>
      <p:ext uri="{BB962C8B-B14F-4D97-AF65-F5344CB8AC3E}">
        <p14:creationId xmlns:p14="http://schemas.microsoft.com/office/powerpoint/2010/main" val="10427420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95)</a:t>
            </a:r>
            <a:r>
              <a:rPr lang="en-GB" b="1" i="0" baseline="0" dirty="0" smtClean="0"/>
              <a:t> 17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43</a:t>
            </a:fld>
            <a:endParaRPr lang="en-GB"/>
          </a:p>
        </p:txBody>
      </p:sp>
    </p:spTree>
    <p:extLst>
      <p:ext uri="{BB962C8B-B14F-4D97-AF65-F5344CB8AC3E}">
        <p14:creationId xmlns:p14="http://schemas.microsoft.com/office/powerpoint/2010/main" val="20378479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96) </a:t>
            </a:r>
            <a:r>
              <a:rPr lang="en-US" altLang="en-US" sz="1200" b="1" i="0"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The Lord’s Prayer, if it is not said at some other point in the service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version [slides</a:t>
            </a:r>
            <a:r>
              <a:rPr lang="en-US" sz="1200" kern="1200" baseline="0" dirty="0" smtClean="0">
                <a:solidFill>
                  <a:schemeClr val="tx1"/>
                </a:solidFill>
                <a:effectLst/>
                <a:latin typeface="+mn-lt"/>
                <a:ea typeface="+mn-ea"/>
                <a:cs typeface="+mn-cs"/>
              </a:rPr>
              <a:t> 44 and 45] </a:t>
            </a:r>
            <a:r>
              <a:rPr lang="en-US" sz="1200" kern="1200" dirty="0" smtClean="0">
                <a:solidFill>
                  <a:schemeClr val="tx1"/>
                </a:solidFill>
                <a:effectLst/>
                <a:latin typeface="+mn-lt"/>
                <a:ea typeface="+mn-ea"/>
                <a:cs typeface="+mn-cs"/>
              </a:rPr>
              <a:t>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44</a:t>
            </a:fld>
            <a:endParaRPr lang="en-GB"/>
          </a:p>
        </p:txBody>
      </p:sp>
    </p:spTree>
    <p:extLst>
      <p:ext uri="{BB962C8B-B14F-4D97-AF65-F5344CB8AC3E}">
        <p14:creationId xmlns:p14="http://schemas.microsoft.com/office/powerpoint/2010/main" val="34595469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96) </a:t>
            </a:r>
            <a:r>
              <a:rPr lang="en-US" altLang="en-US" sz="1200" b="1" i="0"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45</a:t>
            </a:fld>
            <a:endParaRPr lang="en-GB"/>
          </a:p>
        </p:txBody>
      </p:sp>
    </p:spTree>
    <p:extLst>
      <p:ext uri="{BB962C8B-B14F-4D97-AF65-F5344CB8AC3E}">
        <p14:creationId xmlns:p14="http://schemas.microsoft.com/office/powerpoint/2010/main" val="31278738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96) </a:t>
            </a:r>
            <a:r>
              <a:rPr lang="en-US" altLang="en-US" sz="1200" b="1" i="0"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46</a:t>
            </a:fld>
            <a:endParaRPr lang="en-GB"/>
          </a:p>
        </p:txBody>
      </p:sp>
    </p:spTree>
    <p:extLst>
      <p:ext uri="{BB962C8B-B14F-4D97-AF65-F5344CB8AC3E}">
        <p14:creationId xmlns:p14="http://schemas.microsoft.com/office/powerpoint/2010/main" val="21048664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96) </a:t>
            </a:r>
            <a:r>
              <a:rPr lang="en-US" altLang="en-US" sz="1200" b="1" i="0"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47</a:t>
            </a:fld>
            <a:endParaRPr lang="en-GB"/>
          </a:p>
        </p:txBody>
      </p:sp>
    </p:spTree>
    <p:extLst>
      <p:ext uri="{BB962C8B-B14F-4D97-AF65-F5344CB8AC3E}">
        <p14:creationId xmlns:p14="http://schemas.microsoft.com/office/powerpoint/2010/main" val="16929573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96) </a:t>
            </a:r>
            <a:r>
              <a:rPr lang="en-US" altLang="en-US" sz="1200" b="1" i="0" kern="1200" dirty="0" smtClean="0">
                <a:solidFill>
                  <a:schemeClr val="tx1"/>
                </a:solidFill>
                <a:effectLst/>
                <a:latin typeface="+mn-lt"/>
                <a:ea typeface="+mn-ea"/>
                <a:cs typeface="+mn-cs"/>
              </a:rPr>
              <a:t>19</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Hymn</a:t>
            </a:r>
          </a:p>
          <a:p>
            <a:r>
              <a:rPr lang="en-GB" sz="1200" b="1" kern="1200" dirty="0" smtClean="0">
                <a:solidFill>
                  <a:schemeClr val="tx1"/>
                </a:solidFill>
                <a:effectLst/>
                <a:latin typeface="+mn-lt"/>
                <a:ea typeface="+mn-ea"/>
                <a:cs typeface="+mn-cs"/>
              </a:rPr>
              <a:t>20</a:t>
            </a:r>
            <a:r>
              <a:rPr lang="en-GB" sz="1200" kern="1200" dirty="0" smtClean="0">
                <a:solidFill>
                  <a:schemeClr val="tx1"/>
                </a:solidFill>
                <a:effectLst/>
                <a:latin typeface="+mn-lt"/>
                <a:ea typeface="+mn-ea"/>
                <a:cs typeface="+mn-cs"/>
              </a:rPr>
              <a:t> The service continues.</a:t>
            </a:r>
          </a:p>
        </p:txBody>
      </p:sp>
      <p:sp>
        <p:nvSpPr>
          <p:cNvPr id="4" name="Slide Number Placeholder 3"/>
          <p:cNvSpPr>
            <a:spLocks noGrp="1"/>
          </p:cNvSpPr>
          <p:nvPr>
            <p:ph type="sldNum" sz="quarter" idx="10"/>
          </p:nvPr>
        </p:nvSpPr>
        <p:spPr/>
        <p:txBody>
          <a:bodyPr/>
          <a:lstStyle/>
          <a:p>
            <a:fld id="{49EE52FD-F3D1-407A-8A2F-1C65D7654453}" type="slidenum">
              <a:rPr lang="en-GB" smtClean="0"/>
              <a:t>48</a:t>
            </a:fld>
            <a:endParaRPr lang="en-GB"/>
          </a:p>
        </p:txBody>
      </p:sp>
    </p:spTree>
    <p:extLst>
      <p:ext uri="{BB962C8B-B14F-4D97-AF65-F5344CB8AC3E}">
        <p14:creationId xmlns:p14="http://schemas.microsoft.com/office/powerpoint/2010/main" val="8230541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75095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DECLARATION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THANKSGIVING</a:t>
            </a:r>
            <a:r>
              <a:rPr lang="en-GB" altLang="en-US" sz="1200" baseline="0" dirty="0" smtClean="0">
                <a:solidFill>
                  <a:srgbClr val="C00000"/>
                </a:solidFill>
                <a:latin typeface="Arial" panose="020B0604020202020204" pitchFamily="34" charset="0"/>
              </a:rPr>
              <a:t> OVER THE WATER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CONFIRMATION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4.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524747"/>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baptism of young children</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noProof="0" dirty="0" smtClean="0">
                <a:solidFill>
                  <a:prstClr val="black"/>
                </a:solidFill>
                <a:latin typeface="Arial" panose="020B0604020202020204" pitchFamily="34" charset="0"/>
                <a:cs typeface="Arial" panose="020B0604020202020204" pitchFamily="34" charset="0"/>
              </a:rPr>
              <a:t>Words in italics can be changed as appropriate to reflect the number of candidates/parents/godparents.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smtClean="0">
                <a:solidFill>
                  <a:prstClr val="black"/>
                </a:solidFill>
                <a:latin typeface="Arial" panose="020B0604020202020204" pitchFamily="34" charset="0"/>
                <a:cs typeface="Arial" panose="020B0604020202020204" pitchFamily="34" charset="0"/>
              </a:rPr>
              <a:t>At </a:t>
            </a:r>
            <a:r>
              <a:rPr lang="en-GB" sz="1600" dirty="0" smtClean="0">
                <a:solidFill>
                  <a:prstClr val="black"/>
                </a:solidFill>
                <a:latin typeface="Arial" panose="020B0604020202020204" pitchFamily="34" charset="0"/>
                <a:cs typeface="Arial" panose="020B0604020202020204" pitchFamily="34" charset="0"/>
                <a:hlinkClick r:id="rId3" action="ppaction://hlinksldjump"/>
              </a:rPr>
              <a:t>no. 7 </a:t>
            </a:r>
            <a:r>
              <a:rPr lang="en-GB" sz="1600" dirty="0" smtClean="0">
                <a:solidFill>
                  <a:prstClr val="black"/>
                </a:solidFill>
                <a:latin typeface="Arial" panose="020B0604020202020204" pitchFamily="34" charset="0"/>
                <a:cs typeface="Arial" panose="020B0604020202020204" pitchFamily="34" charset="0"/>
              </a:rPr>
              <a:t>please delete the slides containing whichever affirmation of faith is not to be used.</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ction="ppaction://hlinksldjump"/>
              </a:rPr>
              <a:t>Lord’s Prayer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is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to be used.</a:t>
            </a:r>
          </a:p>
          <a:p>
            <a:pPr marL="285750" indent="-285750" eaLnBrk="0" fontAlgn="base" hangingPunct="0">
              <a:lnSpc>
                <a:spcPct val="107000"/>
              </a:lnSpc>
              <a:spcBef>
                <a:spcPct val="0"/>
              </a:spcBef>
              <a:spcAft>
                <a:spcPts val="800"/>
              </a:spcAft>
              <a:buFont typeface="Arial" panose="020B0604020202020204" pitchFamily="34" charset="0"/>
              <a:buChar char="•"/>
              <a:defRPr/>
            </a:pPr>
            <a:r>
              <a:rPr lang="en-GB" sz="1600" dirty="0">
                <a:solidFill>
                  <a:prstClr val="black"/>
                </a:solidFill>
                <a:latin typeface="Arial" panose="020B0604020202020204" pitchFamily="34" charset="0"/>
                <a:cs typeface="Arial" panose="020B0604020202020204" pitchFamily="34" charset="0"/>
              </a:rPr>
              <a:t>All material apart from where otherwise stated is © Trustees for Methodist Church Purposes, 1999.</a:t>
            </a: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a:t>
            </a: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64800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a:t>
            </a:r>
            <a:r>
              <a:rPr lang="en-US" sz="3600" b="1" dirty="0" smtClean="0"/>
              <a:t>YOUNG CHILDREN</a:t>
            </a:r>
            <a:endParaRPr lang="en-GB" altLang="en-US" sz="36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DECLARATION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Sisters and brothers, </a:t>
            </a:r>
            <a:endParaRPr lang="en-US" sz="36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Baptism </a:t>
            </a:r>
            <a:r>
              <a:rPr lang="en-US" sz="3600" dirty="0">
                <a:latin typeface="Arial" panose="020B0604020202020204" pitchFamily="34" charset="0"/>
                <a:cs typeface="Arial" panose="020B0604020202020204" pitchFamily="34" charset="0"/>
              </a:rPr>
              <a:t>is a gift of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It declares to each of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love and grace of God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this sacrament we celebrate</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life of Christ laid down for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Holy Spirit poured out on us,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the living water offered to us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God </a:t>
            </a:r>
            <a:r>
              <a:rPr lang="en-US" sz="3600" dirty="0">
                <a:latin typeface="Arial" panose="020B0604020202020204" pitchFamily="34" charset="0"/>
                <a:cs typeface="Arial" panose="020B0604020202020204" pitchFamily="34" charset="0"/>
              </a:rPr>
              <a:t>claims and cleanses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rescues </a:t>
            </a:r>
            <a:r>
              <a:rPr lang="en-US" sz="3600" dirty="0">
                <a:latin typeface="Arial" panose="020B0604020202020204" pitchFamily="34" charset="0"/>
                <a:cs typeface="Arial" panose="020B0604020202020204" pitchFamily="34" charset="0"/>
              </a:rPr>
              <a:t>us from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raises us to new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plants us into the Church of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sustains and strengthens us</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with </a:t>
            </a:r>
            <a:r>
              <a:rPr lang="en-US" sz="3600" dirty="0">
                <a:latin typeface="Arial" panose="020B0604020202020204" pitchFamily="34" charset="0"/>
                <a:cs typeface="Arial" panose="020B0604020202020204" pitchFamily="34" charset="0"/>
              </a:rPr>
              <a:t>the power of the Spirit</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Although </a:t>
            </a:r>
            <a:r>
              <a:rPr lang="en-US" sz="3600" dirty="0">
                <a:latin typeface="Arial" panose="020B0604020202020204" pitchFamily="34" charset="0"/>
                <a:cs typeface="Arial" panose="020B0604020202020204" pitchFamily="34" charset="0"/>
              </a:rPr>
              <a:t>we do not deserve these gifts of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or </a:t>
            </a:r>
            <a:r>
              <a:rPr lang="en-US" sz="3600" dirty="0">
                <a:latin typeface="Arial" panose="020B0604020202020204" pitchFamily="34" charset="0"/>
                <a:cs typeface="Arial" panose="020B0604020202020204" pitchFamily="34" charset="0"/>
              </a:rPr>
              <a:t>fully understand them,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them to all,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through Christ, invites us to respond.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We recall the words of the risen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‘All authority in heaven and on earth has been </a:t>
            </a:r>
            <a:r>
              <a:rPr lang="en-US" sz="3600" dirty="0" smtClean="0">
                <a:latin typeface="Arial" panose="020B0604020202020204" pitchFamily="34" charset="0"/>
                <a:cs typeface="Arial" panose="020B0604020202020204" pitchFamily="34" charset="0"/>
              </a:rPr>
              <a:t>	given </a:t>
            </a:r>
            <a:r>
              <a:rPr lang="en-US" sz="3600" dirty="0">
                <a:latin typeface="Arial" panose="020B0604020202020204" pitchFamily="34" charset="0"/>
                <a:cs typeface="Arial" panose="020B0604020202020204" pitchFamily="34" charset="0"/>
              </a:rPr>
              <a:t>to 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 therefore and make disciples of all nations, baptizing them in the name of the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Son and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teaching them to obey everything that I have commanded you</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And remember, I am with you always, to the end of the age.’</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the day of Pentecost, Peter preached the Gospel of Christ’s resurrection. Those who heard the message asked what they should do. Peter told them</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8093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Repent, and be baptized, every one of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Jesus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 that your sins may be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you will receive the gift of the Holy Spirit. For the promise is for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your children,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for all who are far away,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everyone whom the Lord our God calls.’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950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BAPTISM</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31047" y="498161"/>
            <a:ext cx="10359794"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Arial" panose="020B0604020202020204" pitchFamily="34" charset="0"/>
                <a:cs typeface="Arial" panose="020B0604020202020204" pitchFamily="34" charset="0"/>
              </a:rPr>
              <a:t>The </a:t>
            </a:r>
            <a:r>
              <a:rPr lang="en-US" sz="2400" i="1" dirty="0" smtClean="0">
                <a:solidFill>
                  <a:srgbClr val="C00000"/>
                </a:solidFill>
                <a:latin typeface="Arial" panose="020B0604020202020204" pitchFamily="34" charset="0"/>
                <a:cs typeface="Arial" panose="020B0604020202020204" pitchFamily="34" charset="0"/>
              </a:rPr>
              <a:t>parents</a:t>
            </a:r>
            <a:r>
              <a:rPr lang="en-US" sz="2400" dirty="0" smtClean="0">
                <a:solidFill>
                  <a:srgbClr val="C00000"/>
                </a:solidFill>
                <a:latin typeface="Arial" panose="020B0604020202020204" pitchFamily="34" charset="0"/>
                <a:cs typeface="Arial" panose="020B0604020202020204" pitchFamily="34" charset="0"/>
              </a:rPr>
              <a:t> (and </a:t>
            </a:r>
            <a:r>
              <a:rPr lang="en-US" sz="2400" i="1" dirty="0" smtClean="0">
                <a:solidFill>
                  <a:srgbClr val="C00000"/>
                </a:solidFill>
                <a:latin typeface="Arial" panose="020B0604020202020204" pitchFamily="34" charset="0"/>
                <a:cs typeface="Arial" panose="020B0604020202020204" pitchFamily="34" charset="0"/>
              </a:rPr>
              <a:t>godparents</a:t>
            </a:r>
            <a:r>
              <a:rPr lang="en-US" sz="2400" dirty="0" smtClean="0">
                <a:solidFill>
                  <a:srgbClr val="C00000"/>
                </a:solidFill>
                <a:latin typeface="Arial" panose="020B0604020202020204" pitchFamily="34" charset="0"/>
                <a:cs typeface="Arial" panose="020B0604020202020204" pitchFamily="34" charset="0"/>
              </a:rPr>
              <a:t>) of the </a:t>
            </a:r>
            <a:r>
              <a:rPr lang="en-US" sz="2400" i="1" dirty="0" smtClean="0">
                <a:solidFill>
                  <a:srgbClr val="C00000"/>
                </a:solidFill>
                <a:latin typeface="Arial" panose="020B0604020202020204" pitchFamily="34" charset="0"/>
                <a:cs typeface="Arial" panose="020B0604020202020204" pitchFamily="34" charset="0"/>
              </a:rPr>
              <a:t>children</a:t>
            </a:r>
            <a:r>
              <a:rPr lang="en-US" sz="2400" dirty="0" smtClean="0">
                <a:solidFill>
                  <a:srgbClr val="C00000"/>
                </a:solidFill>
                <a:latin typeface="Arial" panose="020B0604020202020204" pitchFamily="34" charset="0"/>
                <a:cs typeface="Arial" panose="020B0604020202020204" pitchFamily="34" charset="0"/>
              </a:rPr>
              <a:t> to be baptized </a:t>
            </a:r>
            <a:r>
              <a:rPr lang="en-US" sz="2400" i="1" dirty="0" smtClean="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smtClean="0">
                <a:solidFill>
                  <a:srgbClr val="C00000"/>
                </a:solidFill>
                <a:latin typeface="Arial" panose="020B0604020202020204" pitchFamily="34" charset="0"/>
                <a:cs typeface="Arial" panose="020B0604020202020204" pitchFamily="34" charset="0"/>
              </a:rPr>
              <a:t>the parents</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3600" i="1" dirty="0" smtClean="0">
                <a:latin typeface="Arial" panose="020B0604020202020204" pitchFamily="34" charset="0"/>
                <a:cs typeface="Arial" panose="020B0604020202020204" pitchFamily="34" charset="0"/>
              </a:rPr>
              <a:t>A </a:t>
            </a:r>
            <a:r>
              <a:rPr lang="en-US" sz="3600" i="1" dirty="0">
                <a:latin typeface="Arial" panose="020B0604020202020204" pitchFamily="34" charset="0"/>
                <a:cs typeface="Arial" panose="020B0604020202020204" pitchFamily="34" charset="0"/>
              </a:rPr>
              <a:t>and </a:t>
            </a:r>
            <a:r>
              <a:rPr lang="en-US" sz="3600" i="1" dirty="0" smtClean="0">
                <a:latin typeface="Arial" panose="020B0604020202020204" pitchFamily="34" charset="0"/>
                <a:cs typeface="Arial" panose="020B0604020202020204" pitchFamily="34" charset="0"/>
              </a:rPr>
              <a:t>B (A)</a:t>
            </a:r>
            <a:r>
              <a:rPr lang="en-US" sz="3600" dirty="0" smtClean="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having heard these things, how do you respond to the offer of God’s grace</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i="1" dirty="0" smtClean="0">
                <a:latin typeface="Arial" panose="020B0604020202020204" pitchFamily="34" charset="0"/>
                <a:cs typeface="Arial" panose="020B0604020202020204" pitchFamily="34" charset="0"/>
              </a:rPr>
              <a:t>We/I</a:t>
            </a:r>
            <a:r>
              <a:rPr lang="en-US" sz="3600" dirty="0" smtClean="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thank God, and </a:t>
            </a:r>
            <a:r>
              <a:rPr lang="en-US" sz="3600" dirty="0" smtClean="0">
                <a:latin typeface="Arial" panose="020B0604020202020204" pitchFamily="34" charset="0"/>
                <a:cs typeface="Arial" panose="020B0604020202020204" pitchFamily="34" charset="0"/>
              </a:rPr>
              <a:t>ask that </a:t>
            </a:r>
            <a:r>
              <a:rPr lang="en-US" sz="3600" i="1" dirty="0" smtClean="0">
                <a:latin typeface="Arial" panose="020B0604020202020204" pitchFamily="34" charset="0"/>
                <a:cs typeface="Arial" panose="020B0604020202020204" pitchFamily="34" charset="0"/>
              </a:rPr>
              <a:t>our/my child/children</a:t>
            </a:r>
            <a:r>
              <a:rPr lang="en-US" sz="3600" dirty="0" smtClean="0">
                <a:latin typeface="Arial" panose="020B0604020202020204" pitchFamily="34" charset="0"/>
                <a:cs typeface="Arial" panose="020B0604020202020204" pitchFamily="34" charset="0"/>
              </a:rPr>
              <a:t> be </a:t>
            </a:r>
            <a:r>
              <a:rPr lang="en-US" sz="3600" dirty="0">
                <a:latin typeface="Arial" panose="020B0604020202020204" pitchFamily="34" charset="0"/>
                <a:cs typeface="Arial" panose="020B0604020202020204" pitchFamily="34" charset="0"/>
              </a:rPr>
              <a:t>baptized.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THANKSGIVING OVER </a:t>
            </a:r>
            <a:br>
              <a:rPr lang="en-GB" altLang="en-US" b="1" dirty="0" smtClean="0"/>
            </a:br>
            <a:r>
              <a:rPr lang="en-GB" altLang="en-US" b="1" dirty="0" smtClean="0"/>
              <a:t>THE WATER</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7518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Gracious God, we thank you</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gifts of water and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sustaining, cleansing, and life-giving power.</a:t>
            </a:r>
            <a:endParaRPr lang="en-GB" sz="3600" dirty="0" smtClean="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From the beginning</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your grace has been made known </a:t>
            </a:r>
          </a:p>
          <a:p>
            <a:r>
              <a:rPr lang="en-US" sz="3600" dirty="0" smtClean="0">
                <a:latin typeface="Arial" panose="020B0604020202020204" pitchFamily="34" charset="0"/>
                <a:cs typeface="Arial" panose="020B0604020202020204" pitchFamily="34" charset="0"/>
              </a:rPr>
              <a:t>through water and the Spirit.</a:t>
            </a: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941796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Your Spirit moved over the waters at creation</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you led your people to freedom </a:t>
            </a: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through a parted sea. </a:t>
            </a:r>
          </a:p>
          <a:p>
            <a:r>
              <a:rPr lang="en-US" sz="3600" dirty="0" smtClean="0">
                <a:latin typeface="Arial" panose="020B0604020202020204" pitchFamily="34" charset="0"/>
                <a:cs typeface="Arial" panose="020B0604020202020204" pitchFamily="34" charset="0"/>
              </a:rPr>
              <a:t>In the fullness of time you sent Jesus.</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was baptized in the waters of the Jordan </a:t>
            </a:r>
          </a:p>
          <a:p>
            <a:r>
              <a:rPr lang="en-US" sz="3600" dirty="0" smtClean="0">
                <a:latin typeface="Arial" panose="020B0604020202020204" pitchFamily="34" charset="0"/>
                <a:cs typeface="Arial" panose="020B0604020202020204" pitchFamily="34" charset="0"/>
              </a:rPr>
              <a:t>and anointed with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passed through the deep waters of death </a:t>
            </a:r>
          </a:p>
          <a:p>
            <a:r>
              <a:rPr lang="en-US" sz="3600" dirty="0" smtClean="0">
                <a:latin typeface="Arial" panose="020B0604020202020204" pitchFamily="34" charset="0"/>
                <a:cs typeface="Arial" panose="020B0604020202020204" pitchFamily="34" charset="0"/>
              </a:rPr>
              <a:t>and lives for evermore.</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offers living water</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the gift of the Holy Spirit.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85425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Pour out your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those baptized in this water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die to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 raised with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be born to new life in the family of your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ask this 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6798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495906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AFFIRMATION OF FAITH</a:t>
            </a:r>
            <a:endParaRPr lang="en-GB" altLang="en-US" dirty="0" smtClean="0"/>
          </a:p>
        </p:txBody>
      </p:sp>
    </p:spTree>
    <p:extLst>
      <p:ext uri="{BB962C8B-B14F-4D97-AF65-F5344CB8AC3E}">
        <p14:creationId xmlns:p14="http://schemas.microsoft.com/office/powerpoint/2010/main" val="38511371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says to </a:t>
            </a:r>
            <a:r>
              <a:rPr lang="en-US" sz="2400" dirty="0">
                <a:solidFill>
                  <a:srgbClr val="C00000"/>
                </a:solidFill>
                <a:cs typeface="Arial" panose="020B0604020202020204" pitchFamily="34" charset="0"/>
              </a:rPr>
              <a:t>the </a:t>
            </a:r>
            <a:r>
              <a:rPr lang="en-US" sz="2400" i="1" dirty="0">
                <a:solidFill>
                  <a:srgbClr val="C00000"/>
                </a:solidFill>
              </a:rPr>
              <a:t>parents </a:t>
            </a:r>
            <a:r>
              <a:rPr lang="en-US" sz="2400" dirty="0">
                <a:solidFill>
                  <a:srgbClr val="C00000"/>
                </a:solidFill>
              </a:rPr>
              <a:t>(and </a:t>
            </a:r>
            <a:r>
              <a:rPr lang="en-US" sz="2400" i="1" dirty="0">
                <a:solidFill>
                  <a:srgbClr val="C00000"/>
                </a:solidFill>
              </a:rPr>
              <a:t>godparents</a:t>
            </a:r>
            <a:r>
              <a:rPr lang="en-US" sz="2400" dirty="0" smtClean="0">
                <a:solidFill>
                  <a:srgbClr val="C00000"/>
                </a:solidFill>
              </a:rPr>
              <a:t>):</a:t>
            </a:r>
          </a:p>
          <a:p>
            <a:endParaRPr lang="en-GB" sz="2400" dirty="0">
              <a:solidFill>
                <a:srgbClr val="C00000"/>
              </a:solidFill>
              <a:cs typeface="Arial" panose="020B0604020202020204" pitchFamily="34" charset="0"/>
            </a:endParaRPr>
          </a:p>
          <a:p>
            <a:r>
              <a:rPr lang="en-US" sz="3600" dirty="0">
                <a:latin typeface="Arial" panose="020B0604020202020204" pitchFamily="34" charset="0"/>
                <a:cs typeface="Arial" panose="020B0604020202020204" pitchFamily="34" charset="0"/>
              </a:rPr>
              <a:t>Do you turn away from evil and all that denies God?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791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turn to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Jesus Christ as Lord and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and in the Holy Spirit as Helper and Guide?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252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60098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everyone present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believe and trust in God the Father</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God, the Father almighty, creator of heaven and earth</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5042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Son?</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I </a:t>
            </a:r>
            <a:r>
              <a:rPr lang="en-US" sz="3600" b="1" dirty="0">
                <a:latin typeface="Arial" panose="020B0604020202020204" pitchFamily="34" charset="0"/>
                <a:cs typeface="Arial" panose="020B0604020202020204" pitchFamily="34" charset="0"/>
              </a:rPr>
              <a:t>believe in Jesus Christ,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God’s </a:t>
            </a:r>
            <a:r>
              <a:rPr lang="en-US" sz="3600" b="1" dirty="0">
                <a:latin typeface="Arial" panose="020B0604020202020204" pitchFamily="34" charset="0"/>
                <a:cs typeface="Arial" panose="020B0604020202020204" pitchFamily="34" charset="0"/>
              </a:rPr>
              <a:t>only Son, our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who was conceived by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born </a:t>
            </a:r>
            <a:r>
              <a:rPr lang="en-US" sz="3600" b="1" dirty="0">
                <a:latin typeface="Arial" panose="020B0604020202020204" pitchFamily="34" charset="0"/>
                <a:cs typeface="Arial" panose="020B0604020202020204" pitchFamily="34" charset="0"/>
              </a:rPr>
              <a:t>of the Virgin Mary,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suffered under Pontius Pilate,</a:t>
            </a:r>
            <a:endParaRPr lang="en-GB" sz="3600"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was </a:t>
            </a:r>
            <a:r>
              <a:rPr lang="en-US" sz="3600" b="1" dirty="0">
                <a:latin typeface="Arial" panose="020B0604020202020204" pitchFamily="34" charset="0"/>
                <a:cs typeface="Arial" panose="020B0604020202020204" pitchFamily="34" charset="0"/>
              </a:rPr>
              <a:t>crucified, died, and was buried;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descended to 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274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On </a:t>
            </a:r>
            <a:r>
              <a:rPr lang="en-US" sz="3600" b="1" dirty="0">
                <a:latin typeface="Arial" panose="020B0604020202020204" pitchFamily="34" charset="0"/>
                <a:cs typeface="Arial" panose="020B0604020202020204" pitchFamily="34" charset="0"/>
              </a:rPr>
              <a:t>the third day he rose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ascended into heaven,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is seated at the right hand of the Father,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he will come again to judge the living </a:t>
            </a:r>
            <a:r>
              <a:rPr lang="en-US" sz="3600" b="1" dirty="0" smtClean="0">
                <a:latin typeface="Arial" panose="020B0604020202020204" pitchFamily="34" charset="0"/>
                <a:cs typeface="Arial" panose="020B0604020202020204" pitchFamily="34" charset="0"/>
              </a:rPr>
              <a:t>	and </a:t>
            </a:r>
            <a:r>
              <a:rPr lang="en-US" sz="3600" b="1" dirty="0">
                <a:latin typeface="Arial" panose="020B0604020202020204" pitchFamily="34" charset="0"/>
                <a:cs typeface="Arial" panose="020B0604020202020204" pitchFamily="34" charset="0"/>
              </a:rPr>
              <a:t>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787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Holy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holy catholic Church,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communion of saints,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forgiveness of sins,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resurrection of the body,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the life everlasting.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866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4339650"/>
          </a:xfrm>
          <a:prstGeom prst="rect">
            <a:avLst/>
          </a:prstGeom>
        </p:spPr>
        <p:txBody>
          <a:bodyPr wrap="square">
            <a:spAutoFit/>
          </a:bodyPr>
          <a:lstStyle/>
          <a:p>
            <a:pPr marL="0" lvl="1"/>
            <a:r>
              <a:rPr lang="en-US" sz="3600" dirty="0"/>
              <a:t>We say together</a:t>
            </a:r>
            <a:r>
              <a:rPr lang="en-US" sz="3600" dirty="0" smtClean="0"/>
              <a:t>:</a:t>
            </a:r>
          </a:p>
          <a:p>
            <a:pPr marL="0" lvl="1"/>
            <a:endParaRPr lang="en-GB" sz="2400" dirty="0"/>
          </a:p>
          <a:p>
            <a:r>
              <a:rPr lang="en-US" sz="3600" b="1" dirty="0"/>
              <a:t>We believe in God the Father, </a:t>
            </a:r>
            <a:endParaRPr lang="en-US" sz="3600" b="1" dirty="0" smtClean="0"/>
          </a:p>
          <a:p>
            <a:r>
              <a:rPr lang="en-US" sz="3600" b="1" dirty="0" smtClean="0"/>
              <a:t>who </a:t>
            </a:r>
            <a:r>
              <a:rPr lang="en-US" sz="3600" b="1" dirty="0"/>
              <a:t>made the world.</a:t>
            </a:r>
            <a:endParaRPr lang="en-GB" sz="3600" dirty="0"/>
          </a:p>
          <a:p>
            <a:r>
              <a:rPr lang="en-US" sz="3600" b="1" dirty="0"/>
              <a:t>We believe in Jesus Christ, his Son, </a:t>
            </a:r>
            <a:endParaRPr lang="en-US" sz="3600" b="1" dirty="0" smtClean="0"/>
          </a:p>
          <a:p>
            <a:r>
              <a:rPr lang="en-US" sz="3600" b="1" dirty="0" smtClean="0"/>
              <a:t>who </a:t>
            </a:r>
            <a:r>
              <a:rPr lang="en-US" sz="3600" b="1" dirty="0"/>
              <a:t>redeemed humankind.</a:t>
            </a:r>
            <a:endParaRPr lang="en-GB" sz="3600" dirty="0"/>
          </a:p>
          <a:p>
            <a:r>
              <a:rPr lang="en-US" sz="3600" b="1" dirty="0"/>
              <a:t>We believe in the Holy Spirit,</a:t>
            </a:r>
            <a:endParaRPr lang="en-GB" sz="3600" dirty="0"/>
          </a:p>
          <a:p>
            <a:r>
              <a:rPr lang="en-US" sz="3600" b="1" dirty="0"/>
              <a:t>who gives life to the people of God.</a:t>
            </a:r>
            <a:endParaRPr lang="en-GB" sz="3600" dirty="0"/>
          </a:p>
        </p:txBody>
      </p:sp>
    </p:spTree>
    <p:extLst>
      <p:ext uri="{BB962C8B-B14F-4D97-AF65-F5344CB8AC3E}">
        <p14:creationId xmlns:p14="http://schemas.microsoft.com/office/powerpoint/2010/main" val="2622889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t>
            </a:r>
            <a:endParaRPr lang="en-GB" altLang="en-US" dirty="0" smtClean="0"/>
          </a:p>
        </p:txBody>
      </p:sp>
    </p:spTree>
    <p:extLst>
      <p:ext uri="{BB962C8B-B14F-4D97-AF65-F5344CB8AC3E}">
        <p14:creationId xmlns:p14="http://schemas.microsoft.com/office/powerpoint/2010/main" val="374255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123658"/>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of each child: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What </a:t>
            </a:r>
            <a:r>
              <a:rPr lang="en-US" sz="3600" dirty="0">
                <a:latin typeface="Arial" panose="020B0604020202020204" pitchFamily="34" charset="0"/>
                <a:cs typeface="Arial" panose="020B0604020202020204" pitchFamily="34" charset="0"/>
              </a:rPr>
              <a:t>name have you given this child?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respond </a:t>
            </a:r>
            <a:r>
              <a:rPr lang="en-US" sz="2400" dirty="0">
                <a:solidFill>
                  <a:srgbClr val="C00000"/>
                </a:solidFill>
                <a:latin typeface="Arial" panose="020B0604020202020204" pitchFamily="34" charset="0"/>
                <a:cs typeface="Arial" panose="020B0604020202020204" pitchFamily="34" charset="0"/>
              </a:rPr>
              <a:t>with the Christian name(s) of the child.</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3143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may say to </a:t>
            </a:r>
            <a:r>
              <a:rPr lang="en-US" sz="2400" i="1" dirty="0" smtClean="0">
                <a:solidFill>
                  <a:srgbClr val="C00000"/>
                </a:solidFill>
                <a:latin typeface="Arial" panose="020B0604020202020204" pitchFamily="34" charset="0"/>
                <a:cs typeface="Arial" panose="020B0604020202020204" pitchFamily="34" charset="0"/>
              </a:rPr>
              <a:t>those</a:t>
            </a:r>
            <a:r>
              <a:rPr lang="en-US" sz="2400" dirty="0" smtClean="0">
                <a:solidFill>
                  <a:srgbClr val="C00000"/>
                </a:solidFill>
                <a:latin typeface="Arial" panose="020B0604020202020204" pitchFamily="34" charset="0"/>
                <a:cs typeface="Arial" panose="020B0604020202020204" pitchFamily="34" charset="0"/>
              </a:rPr>
              <a:t> to be baptized:</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Jesus Christ came into the world;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lived and showed God’s love;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suffered death on the Cross;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triumphed over death,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rising to newness of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he prays at God’s right hand</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774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416320"/>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	all </a:t>
            </a:r>
            <a:r>
              <a:rPr lang="en-US" sz="3600" dirty="0">
                <a:latin typeface="Arial" panose="020B0604020202020204" pitchFamily="34" charset="0"/>
                <a:cs typeface="Arial" panose="020B0604020202020204" pitchFamily="34" charset="0"/>
              </a:rPr>
              <a:t>this for you,</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before </a:t>
            </a:r>
            <a:r>
              <a:rPr lang="en-US" sz="3600" dirty="0">
                <a:latin typeface="Arial" panose="020B0604020202020204" pitchFamily="34" charset="0"/>
                <a:cs typeface="Arial" panose="020B0604020202020204" pitchFamily="34" charset="0"/>
              </a:rPr>
              <a:t>you could know anything of 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 your Baptism,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word of Scripture is fulfilled: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love, because God first loved us.’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4271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544764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a:t>
            </a:r>
            <a:r>
              <a:rPr lang="en-US" sz="2400" dirty="0" smtClean="0">
                <a:solidFill>
                  <a:srgbClr val="C00000"/>
                </a:solidFill>
                <a:latin typeface="Arial" panose="020B0604020202020204" pitchFamily="34" charset="0"/>
                <a:cs typeface="Arial" panose="020B0604020202020204" pitchFamily="34" charset="0"/>
              </a:rPr>
              <a:t>minister</a:t>
            </a:r>
            <a:r>
              <a:rPr lang="en-US" sz="2400" dirty="0">
                <a:solidFill>
                  <a:srgbClr val="C00000"/>
                </a:solidFill>
              </a:rPr>
              <a:t>, taking each child into her/his arms</a:t>
            </a:r>
            <a:r>
              <a:rPr lang="en-US" sz="2400" dirty="0" smtClean="0">
                <a:solidFill>
                  <a:srgbClr val="C00000"/>
                </a:solidFill>
              </a:rPr>
              <a:t>,</a:t>
            </a:r>
            <a:r>
              <a:rPr lang="en-US" sz="2400" dirty="0" smtClean="0">
                <a:solidFill>
                  <a:srgbClr val="C00000"/>
                </a:solidFill>
                <a:cs typeface="Arial" panose="020B0604020202020204" pitchFamily="34" charset="0"/>
              </a:rPr>
              <a:t> </a:t>
            </a:r>
            <a:r>
              <a:rPr lang="en-US" sz="2400" dirty="0">
                <a:solidFill>
                  <a:srgbClr val="C00000"/>
                </a:solidFill>
                <a:latin typeface="Arial" panose="020B0604020202020204" pitchFamily="34" charset="0"/>
                <a:cs typeface="Arial" panose="020B0604020202020204" pitchFamily="34" charset="0"/>
              </a:rPr>
              <a:t>pours water generously and visibly three times on the </a:t>
            </a:r>
            <a:r>
              <a:rPr lang="en-US" sz="2400" dirty="0" smtClean="0">
                <a:solidFill>
                  <a:srgbClr val="C00000"/>
                </a:solidFill>
                <a:latin typeface="Arial" panose="020B0604020202020204" pitchFamily="34" charset="0"/>
                <a:cs typeface="Arial" panose="020B0604020202020204" pitchFamily="34" charset="0"/>
              </a:rPr>
              <a:t>child’s head, </a:t>
            </a:r>
            <a:r>
              <a:rPr lang="en-US" sz="2400" dirty="0">
                <a:solidFill>
                  <a:srgbClr val="C00000"/>
                </a:solidFill>
                <a:latin typeface="Arial" panose="020B0604020202020204" pitchFamily="34" charset="0"/>
                <a:cs typeface="Arial" panose="020B0604020202020204" pitchFamily="34" charset="0"/>
              </a:rPr>
              <a:t>or dips </a:t>
            </a:r>
            <a:r>
              <a:rPr lang="en-US" sz="2400" dirty="0" smtClean="0">
                <a:solidFill>
                  <a:srgbClr val="C00000"/>
                </a:solidFill>
                <a:latin typeface="Arial" panose="020B0604020202020204" pitchFamily="34" charset="0"/>
                <a:cs typeface="Arial" panose="020B0604020202020204" pitchFamily="34" charset="0"/>
              </a:rPr>
              <a:t>the child </a:t>
            </a:r>
            <a:r>
              <a:rPr lang="en-US" sz="2400" dirty="0">
                <a:solidFill>
                  <a:srgbClr val="C00000"/>
                </a:solidFill>
                <a:latin typeface="Arial" panose="020B0604020202020204" pitchFamily="34" charset="0"/>
                <a:cs typeface="Arial" panose="020B0604020202020204" pitchFamily="34" charset="0"/>
              </a:rPr>
              <a:t>in water three times, once at the mention of each Person of the Holy Trinity,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baptize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Holy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Baptism, God has received you into the </a:t>
            </a:r>
            <a:r>
              <a:rPr lang="en-US" sz="3600" dirty="0" smtClean="0">
                <a:latin typeface="Arial" panose="020B0604020202020204" pitchFamily="34" charset="0"/>
                <a:cs typeface="Arial" panose="020B0604020202020204" pitchFamily="34" charset="0"/>
              </a:rPr>
              <a:t>Church</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724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3785652"/>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makes the sign of the cross on the forehead of each </a:t>
            </a:r>
            <a:r>
              <a:rPr lang="en-US" sz="2400" dirty="0" smtClean="0">
                <a:solidFill>
                  <a:srgbClr val="C00000"/>
                </a:solidFill>
                <a:latin typeface="Arial" panose="020B0604020202020204" pitchFamily="34" charset="0"/>
                <a:cs typeface="Arial" panose="020B0604020202020204" pitchFamily="34" charset="0"/>
              </a:rPr>
              <a:t>child, </a:t>
            </a:r>
            <a:r>
              <a:rPr lang="en-US" sz="2400" dirty="0">
                <a:solidFill>
                  <a:srgbClr val="C00000"/>
                </a:solidFill>
                <a:latin typeface="Arial" panose="020B0604020202020204" pitchFamily="34" charset="0"/>
                <a:cs typeface="Arial" panose="020B0604020202020204" pitchFamily="34" charset="0"/>
              </a:rPr>
              <a:t>saying</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sign you with the cross, the sign of Christ</a:t>
            </a:r>
            <a:r>
              <a:rPr lang="en-US" sz="3600" dirty="0" smtClean="0">
                <a:latin typeface="Arial" panose="020B0604020202020204" pitchFamily="34" charset="0"/>
                <a:cs typeface="Arial" panose="020B0604020202020204" pitchFamily="34" charset="0"/>
              </a:rPr>
              <a:t>.</a:t>
            </a:r>
          </a:p>
          <a:p>
            <a:endParaRPr lang="en-US" sz="3600" dirty="0">
              <a:latin typeface="Arial" panose="020B0604020202020204" pitchFamily="34" charset="0"/>
              <a:cs typeface="Arial" panose="020B0604020202020204" pitchFamily="34" charset="0"/>
            </a:endParaRPr>
          </a:p>
          <a:p>
            <a:pPr lvl="0"/>
            <a:r>
              <a:rPr lang="en-US" sz="2400" dirty="0">
                <a:solidFill>
                  <a:srgbClr val="C00000"/>
                </a:solidFill>
              </a:rPr>
              <a:t>The people </a:t>
            </a:r>
            <a:r>
              <a:rPr lang="en-US" sz="2400" dirty="0" smtClean="0">
                <a:solidFill>
                  <a:srgbClr val="C00000"/>
                </a:solidFill>
              </a:rPr>
              <a:t>sit.</a:t>
            </a:r>
          </a:p>
          <a:p>
            <a:pPr lvl="0"/>
            <a:endParaRPr lang="en-US" sz="2400" dirty="0">
              <a:solidFill>
                <a:srgbClr val="C00000"/>
              </a:solidFill>
            </a:endParaRPr>
          </a:p>
          <a:p>
            <a:pPr lvl="0"/>
            <a:r>
              <a:rPr lang="en-US" sz="2400" dirty="0" smtClean="0">
                <a:solidFill>
                  <a:srgbClr val="C00000"/>
                </a:solidFill>
              </a:rPr>
              <a:t>A </a:t>
            </a:r>
            <a:r>
              <a:rPr lang="en-US" sz="2400" dirty="0">
                <a:solidFill>
                  <a:srgbClr val="C00000"/>
                </a:solidFill>
              </a:rPr>
              <a:t>lighted candle may be given </a:t>
            </a:r>
            <a:r>
              <a:rPr lang="en-US" sz="2400" dirty="0" smtClean="0">
                <a:solidFill>
                  <a:srgbClr val="C00000"/>
                </a:solidFill>
              </a:rPr>
              <a:t>to the </a:t>
            </a:r>
            <a:r>
              <a:rPr lang="en-US" sz="2400" i="1" dirty="0" smtClean="0">
                <a:solidFill>
                  <a:srgbClr val="C00000"/>
                </a:solidFill>
              </a:rPr>
              <a:t>parents</a:t>
            </a:r>
            <a:r>
              <a:rPr lang="en-US" sz="2400" dirty="0" smtClean="0">
                <a:solidFill>
                  <a:srgbClr val="C00000"/>
                </a:solidFill>
              </a:rPr>
              <a:t> or </a:t>
            </a:r>
            <a:r>
              <a:rPr lang="en-US" sz="2400" i="1" dirty="0" smtClean="0">
                <a:solidFill>
                  <a:srgbClr val="C00000"/>
                </a:solidFill>
              </a:rPr>
              <a:t>godparents </a:t>
            </a:r>
            <a:r>
              <a:rPr lang="en-US" sz="2400" dirty="0" smtClean="0">
                <a:solidFill>
                  <a:srgbClr val="C00000"/>
                </a:solidFill>
              </a:rPr>
              <a:t>of </a:t>
            </a:r>
            <a:r>
              <a:rPr lang="en-US" sz="2400" dirty="0">
                <a:solidFill>
                  <a:srgbClr val="C00000"/>
                </a:solidFill>
              </a:rPr>
              <a:t>each </a:t>
            </a:r>
            <a:r>
              <a:rPr lang="en-US" sz="2400" dirty="0" smtClean="0">
                <a:solidFill>
                  <a:srgbClr val="C00000"/>
                </a:solidFill>
              </a:rPr>
              <a:t>child.</a:t>
            </a:r>
            <a:endParaRPr lang="en-GB" sz="2400" dirty="0">
              <a:solidFill>
                <a:srgbClr val="C00000"/>
              </a:solidFill>
            </a:endParaRPr>
          </a:p>
          <a:p>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1916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570756"/>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or a representative of the local church, says to </a:t>
            </a:r>
            <a:r>
              <a:rPr lang="en-US" sz="2400" dirty="0" smtClean="0">
                <a:solidFill>
                  <a:srgbClr val="C00000"/>
                </a:solidFill>
                <a:latin typeface="Arial" panose="020B0604020202020204" pitchFamily="34" charset="0"/>
                <a:cs typeface="Arial" panose="020B0604020202020204" pitchFamily="34" charset="0"/>
              </a:rPr>
              <a:t>the </a:t>
            </a:r>
            <a:r>
              <a:rPr lang="en-US" sz="2400" i="1" dirty="0" smtClean="0">
                <a:solidFill>
                  <a:srgbClr val="C00000"/>
                </a:solidFill>
                <a:latin typeface="Arial" panose="020B0604020202020204" pitchFamily="34" charset="0"/>
                <a:cs typeface="Arial" panose="020B0604020202020204" pitchFamily="34" charset="0"/>
              </a:rPr>
              <a:t>children</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smtClean="0">
                <a:latin typeface="Arial" panose="020B0604020202020204" pitchFamily="34" charset="0"/>
                <a:cs typeface="Arial" panose="020B0604020202020204" pitchFamily="34" charset="0"/>
              </a:rPr>
              <a:t>N and N (N)</a:t>
            </a:r>
            <a:r>
              <a:rPr lang="en-US" sz="3600" dirty="0" smtClean="0">
                <a:latin typeface="Arial" panose="020B0604020202020204" pitchFamily="34" charset="0"/>
                <a:cs typeface="Arial" panose="020B0604020202020204" pitchFamily="34" charset="0"/>
              </a:rPr>
              <a:t>,</a:t>
            </a:r>
          </a:p>
          <a:p>
            <a:r>
              <a:rPr lang="en-US" sz="3600" dirty="0">
                <a:latin typeface="Arial" panose="020B0604020202020204" pitchFamily="34" charset="0"/>
                <a:cs typeface="Arial" panose="020B0604020202020204" pitchFamily="34" charset="0"/>
              </a:rPr>
              <a:t>r</a:t>
            </a:r>
            <a:r>
              <a:rPr lang="en-US" sz="3600" dirty="0" smtClean="0">
                <a:latin typeface="Arial" panose="020B0604020202020204" pitchFamily="34" charset="0"/>
                <a:cs typeface="Arial" panose="020B0604020202020204" pitchFamily="34" charset="0"/>
              </a:rPr>
              <a:t>eceive </a:t>
            </a:r>
            <a:r>
              <a:rPr lang="en-US" sz="3600" dirty="0">
                <a:latin typeface="Arial" panose="020B0604020202020204" pitchFamily="34" charset="0"/>
                <a:cs typeface="Arial" panose="020B0604020202020204" pitchFamily="34" charset="0"/>
              </a:rPr>
              <a:t>this light,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belong to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Light of the world</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is your Light and your Way</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May you grow and live in the faith of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8040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339650"/>
          </a:xfrm>
          <a:prstGeom prst="rect">
            <a:avLst/>
          </a:prstGeom>
        </p:spPr>
        <p:txBody>
          <a:bodyPr wrap="square">
            <a:spAutoFit/>
          </a:bodyPr>
          <a:lstStyle/>
          <a:p>
            <a:pPr lvl="0"/>
            <a:r>
              <a:rPr lang="en-US" sz="2400" dirty="0" smtClean="0">
                <a:solidFill>
                  <a:srgbClr val="C00000"/>
                </a:solidFill>
                <a:latin typeface="Arial" panose="020B0604020202020204" pitchFamily="34" charset="0"/>
                <a:cs typeface="Arial" panose="020B0604020202020204" pitchFamily="34" charset="0"/>
              </a:rPr>
              <a:t>The newly-baptized </a:t>
            </a:r>
            <a:r>
              <a:rPr lang="en-US" sz="2400" i="1" dirty="0" smtClean="0">
                <a:solidFill>
                  <a:srgbClr val="C00000"/>
                </a:solidFill>
                <a:latin typeface="Arial" panose="020B0604020202020204" pitchFamily="34" charset="0"/>
                <a:cs typeface="Arial" panose="020B0604020202020204" pitchFamily="34" charset="0"/>
              </a:rPr>
              <a:t>children are </a:t>
            </a:r>
            <a:r>
              <a:rPr lang="en-US" sz="2400" dirty="0" smtClean="0">
                <a:solidFill>
                  <a:srgbClr val="C00000"/>
                </a:solidFill>
                <a:latin typeface="Arial" panose="020B0604020202020204" pitchFamily="34" charset="0"/>
                <a:cs typeface="Arial" panose="020B0604020202020204" pitchFamily="34" charset="0"/>
              </a:rPr>
              <a:t>shown to </a:t>
            </a:r>
            <a:r>
              <a:rPr lang="en-US" sz="2400" dirty="0">
                <a:solidFill>
                  <a:srgbClr val="C00000"/>
                </a:solidFill>
                <a:latin typeface="Arial" panose="020B0604020202020204" pitchFamily="34" charset="0"/>
                <a:cs typeface="Arial" panose="020B0604020202020204" pitchFamily="34" charset="0"/>
              </a:rPr>
              <a:t>the </a:t>
            </a:r>
            <a:r>
              <a:rPr lang="en-US" sz="2400" dirty="0" smtClean="0">
                <a:solidFill>
                  <a:srgbClr val="C00000"/>
                </a:solidFill>
                <a:latin typeface="Arial" panose="020B0604020202020204" pitchFamily="34" charset="0"/>
                <a:cs typeface="Arial" panose="020B0604020202020204" pitchFamily="34" charset="0"/>
              </a:rPr>
              <a:t>people. </a:t>
            </a:r>
          </a:p>
          <a:p>
            <a:pPr lvl="0"/>
            <a:endParaRPr lang="en-US" sz="2400" dirty="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say or sing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bless you and keep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make his face to shine on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be gracious to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look on you with kindness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give you peace.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5695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BAPTISMAL PROMISES</a:t>
            </a:r>
            <a:endParaRPr lang="en-GB" altLang="en-US" dirty="0" smtClean="0"/>
          </a:p>
        </p:txBody>
      </p:sp>
    </p:spTree>
    <p:extLst>
      <p:ext uri="{BB962C8B-B14F-4D97-AF65-F5344CB8AC3E}">
        <p14:creationId xmlns:p14="http://schemas.microsoft.com/office/powerpoint/2010/main" val="17835851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231654"/>
          </a:xfrm>
          <a:prstGeom prst="rect">
            <a:avLst/>
          </a:prstGeom>
        </p:spPr>
        <p:txBody>
          <a:bodyPr wrap="square">
            <a:spAutoFit/>
          </a:bodyPr>
          <a:lstStyle/>
          <a:p>
            <a:r>
              <a:rPr lang="en-US" sz="2400" dirty="0" smtClean="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a:t>
            </a:r>
            <a:r>
              <a:rPr lang="en-US" sz="2400" i="1" dirty="0" smtClean="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A and B (A), </a:t>
            </a:r>
            <a:r>
              <a:rPr lang="en-US" sz="3600" dirty="0">
                <a:latin typeface="Arial" panose="020B0604020202020204" pitchFamily="34" charset="0"/>
                <a:cs typeface="Arial" panose="020B0604020202020204" pitchFamily="34" charset="0"/>
              </a:rPr>
              <a:t>I ask you now to respond to God’s love and grace to your </a:t>
            </a:r>
            <a:r>
              <a:rPr lang="en-US" sz="3600" i="1" dirty="0">
                <a:latin typeface="Arial" panose="020B0604020202020204" pitchFamily="34" charset="0"/>
                <a:cs typeface="Arial" panose="020B0604020202020204" pitchFamily="34" charset="0"/>
              </a:rPr>
              <a:t>children </a:t>
            </a:r>
            <a:r>
              <a:rPr lang="en-US" sz="3600" dirty="0">
                <a:latin typeface="Arial" panose="020B0604020202020204" pitchFamily="34" charset="0"/>
                <a:cs typeface="Arial" panose="020B0604020202020204" pitchFamily="34" charset="0"/>
              </a:rPr>
              <a:t>by making these promises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6931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love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children</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committing </a:t>
            </a:r>
            <a:r>
              <a:rPr lang="en-US" sz="3600" i="1" dirty="0">
                <a:latin typeface="Arial" panose="020B0604020202020204" pitchFamily="34" charset="0"/>
                <a:cs typeface="Arial" panose="020B0604020202020204" pitchFamily="34" charset="0"/>
              </a:rPr>
              <a:t>yourselves </a:t>
            </a:r>
            <a:r>
              <a:rPr lang="en-US" sz="3600" dirty="0">
                <a:latin typeface="Arial" panose="020B0604020202020204" pitchFamily="34" charset="0"/>
                <a:cs typeface="Arial" panose="020B0604020202020204" pitchFamily="34" charset="0"/>
              </a:rPr>
              <a:t>to care for </a:t>
            </a:r>
            <a:r>
              <a:rPr lang="en-US" sz="3600" i="1" dirty="0">
                <a:latin typeface="Arial" panose="020B0604020202020204" pitchFamily="34" charset="0"/>
                <a:cs typeface="Arial" panose="020B0604020202020204" pitchFamily="34" charset="0"/>
              </a:rPr>
              <a:t>them </a:t>
            </a:r>
            <a:endParaRPr lang="en-US" sz="3600" i="1"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body, mind and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1566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Will you, therefore,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ensure that </a:t>
            </a:r>
            <a:r>
              <a:rPr lang="en-US" sz="3600" i="1" dirty="0">
                <a:latin typeface="Arial" panose="020B0604020202020204" pitchFamily="34" charset="0"/>
                <a:cs typeface="Arial" panose="020B0604020202020204" pitchFamily="34" charset="0"/>
              </a:rPr>
              <a:t>they are </a:t>
            </a:r>
            <a:r>
              <a:rPr lang="en-US" sz="3600" dirty="0">
                <a:latin typeface="Arial" panose="020B0604020202020204" pitchFamily="34" charset="0"/>
                <a:cs typeface="Arial" panose="020B0604020202020204" pitchFamily="34" charset="0"/>
              </a:rPr>
              <a:t>nurtured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faith and life of the Christian community</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a:t>
            </a:r>
            <a:r>
              <a:rPr lang="en-US" sz="3600" dirty="0">
                <a:latin typeface="Arial" panose="020B0604020202020204" pitchFamily="34" charset="0"/>
                <a:cs typeface="Arial" panose="020B0604020202020204" pitchFamily="34" charset="0"/>
              </a:rPr>
              <a:t> 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set before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a Christian example, that through your prayers, words and deeds,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learn the way of Christ?</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46350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41632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If there </a:t>
            </a:r>
            <a:r>
              <a:rPr lang="en-US" sz="2400" i="1" dirty="0">
                <a:solidFill>
                  <a:srgbClr val="C00000"/>
                </a:solidFill>
                <a:latin typeface="Arial" panose="020B0604020202020204" pitchFamily="34" charset="0"/>
                <a:cs typeface="Arial" panose="020B0604020202020204" pitchFamily="34" charset="0"/>
              </a:rPr>
              <a:t>are godparents</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C </a:t>
            </a:r>
            <a:r>
              <a:rPr lang="en-US" sz="3600" i="1" dirty="0">
                <a:latin typeface="Arial" panose="020B0604020202020204" pitchFamily="34" charset="0"/>
                <a:cs typeface="Arial" panose="020B0604020202020204" pitchFamily="34" charset="0"/>
              </a:rPr>
              <a:t>and D (C),</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help </a:t>
            </a:r>
            <a:r>
              <a:rPr lang="en-US" sz="3600" i="1" dirty="0">
                <a:latin typeface="Arial" panose="020B0604020202020204" pitchFamily="34" charset="0"/>
                <a:cs typeface="Arial" panose="020B0604020202020204" pitchFamily="34" charset="0"/>
              </a:rPr>
              <a:t>these parents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nurture </a:t>
            </a:r>
            <a:r>
              <a:rPr lang="en-US" sz="3600" i="1" dirty="0">
                <a:latin typeface="Arial" panose="020B0604020202020204" pitchFamily="34" charset="0"/>
                <a:cs typeface="Arial" panose="020B0604020202020204" pitchFamily="34" charset="0"/>
              </a:rPr>
              <a:t>their children </a:t>
            </a:r>
            <a:r>
              <a:rPr lang="en-US" sz="3600" dirty="0">
                <a:latin typeface="Arial" panose="020B0604020202020204" pitchFamily="34" charset="0"/>
                <a:cs typeface="Arial" panose="020B0604020202020204" pitchFamily="34" charset="0"/>
              </a:rPr>
              <a:t>in the Christian faith</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8866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7577740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dirty="0" smtClean="0">
                <a:solidFill>
                  <a:srgbClr val="C00000"/>
                </a:solidFill>
                <a:latin typeface="Arial" panose="020B0604020202020204" pitchFamily="34" charset="0"/>
                <a:cs typeface="Arial" panose="020B0604020202020204" pitchFamily="34" charset="0"/>
              </a:rPr>
              <a:t>The people stand. The </a:t>
            </a:r>
            <a:r>
              <a:rPr lang="en-US" sz="2400" dirty="0">
                <a:solidFill>
                  <a:srgbClr val="C00000"/>
                </a:solidFill>
                <a:latin typeface="Arial" panose="020B0604020202020204" pitchFamily="34" charset="0"/>
                <a:cs typeface="Arial" panose="020B0604020202020204" pitchFamily="34" charset="0"/>
              </a:rPr>
              <a:t>minister says to </a:t>
            </a:r>
            <a:r>
              <a:rPr lang="en-US" sz="2400" dirty="0" smtClean="0">
                <a:solidFill>
                  <a:srgbClr val="C00000"/>
                </a:solidFill>
                <a:latin typeface="Arial" panose="020B0604020202020204" pitchFamily="34" charset="0"/>
                <a:cs typeface="Arial" panose="020B0604020202020204" pitchFamily="34" charset="0"/>
              </a:rPr>
              <a:t>them:</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a:latin typeface="Arial" panose="020B0604020202020204" pitchFamily="34" charset="0"/>
                <a:cs typeface="Arial" panose="020B0604020202020204" pitchFamily="34" charset="0"/>
              </a:rPr>
              <a:t>these, </a:t>
            </a:r>
            <a:r>
              <a:rPr lang="en-US" sz="3600" dirty="0" smtClean="0">
                <a:latin typeface="Arial" panose="020B0604020202020204" pitchFamily="34" charset="0"/>
                <a:cs typeface="Arial" panose="020B0604020202020204" pitchFamily="34" charset="0"/>
              </a:rPr>
              <a:t>our </a:t>
            </a:r>
            <a:r>
              <a:rPr lang="en-US" sz="3600" i="1" dirty="0" smtClean="0">
                <a:latin typeface="Arial" panose="020B0604020202020204" pitchFamily="34" charset="0"/>
                <a:cs typeface="Arial" panose="020B0604020202020204" pitchFamily="34" charset="0"/>
              </a:rPr>
              <a:t>sisters </a:t>
            </a:r>
            <a:r>
              <a:rPr lang="en-US" sz="3600" i="1" dirty="0">
                <a:latin typeface="Arial" panose="020B0604020202020204" pitchFamily="34" charset="0"/>
                <a:cs typeface="Arial" panose="020B0604020202020204" pitchFamily="34" charset="0"/>
              </a:rPr>
              <a:t>and brothers, have </a:t>
            </a:r>
            <a:r>
              <a:rPr lang="en-US" sz="3600" dirty="0">
                <a:latin typeface="Arial" panose="020B0604020202020204" pitchFamily="34" charset="0"/>
                <a:cs typeface="Arial" panose="020B0604020202020204" pitchFamily="34" charset="0"/>
              </a:rPr>
              <a:t>been </a:t>
            </a:r>
            <a:r>
              <a:rPr lang="en-US" sz="3600" dirty="0" smtClean="0">
                <a:latin typeface="Arial" panose="020B0604020202020204" pitchFamily="34" charset="0"/>
                <a:cs typeface="Arial" panose="020B0604020202020204" pitchFamily="34" charset="0"/>
              </a:rPr>
              <a:t>baptized.</a:t>
            </a:r>
          </a:p>
          <a:p>
            <a:endParaRPr lang="en-GB"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4063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262979"/>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pPr lvl="0"/>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r>
              <a:rPr lang="en-US" sz="3600" b="1" dirty="0" smtClean="0">
                <a:latin typeface="Arial" panose="020B0604020202020204" pitchFamily="34" charset="0"/>
                <a:cs typeface="Arial" panose="020B0604020202020204" pitchFamily="34" charset="0"/>
              </a:rPr>
              <a:t>.</a:t>
            </a: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Bible or some other book may be given</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 certificate </a:t>
            </a:r>
            <a:r>
              <a:rPr lang="en-US" sz="2400" dirty="0">
                <a:solidFill>
                  <a:srgbClr val="C00000"/>
                </a:solidFill>
                <a:latin typeface="Arial" panose="020B0604020202020204" pitchFamily="34" charset="0"/>
                <a:cs typeface="Arial" panose="020B0604020202020204" pitchFamily="34" charset="0"/>
              </a:rPr>
              <a:t>of Baptism </a:t>
            </a:r>
            <a:r>
              <a:rPr lang="en-US" sz="2400" dirty="0" smtClean="0">
                <a:solidFill>
                  <a:srgbClr val="C00000"/>
                </a:solidFill>
                <a:latin typeface="Arial" panose="020B0604020202020204" pitchFamily="34" charset="0"/>
                <a:cs typeface="Arial" panose="020B0604020202020204" pitchFamily="34" charset="0"/>
              </a:rPr>
              <a:t>may be </a:t>
            </a:r>
            <a:r>
              <a:rPr lang="en-US" sz="2400" dirty="0">
                <a:solidFill>
                  <a:srgbClr val="C00000"/>
                </a:solidFill>
                <a:latin typeface="Arial" panose="020B0604020202020204" pitchFamily="34" charset="0"/>
                <a:cs typeface="Arial" panose="020B0604020202020204" pitchFamily="34" charset="0"/>
              </a:rPr>
              <a:t>given</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585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47898"/>
            <a:ext cx="10117018" cy="452431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r>
              <a:rPr lang="en-US" sz="2400" dirty="0" smtClean="0">
                <a:latin typeface="Arial" panose="020B0604020202020204" pitchFamily="34" charset="0"/>
                <a:cs typeface="Arial" panose="020B0604020202020204" pitchFamily="34" charset="0"/>
              </a:rPr>
              <a:t> </a:t>
            </a: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touch </a:t>
            </a:r>
            <a:r>
              <a:rPr lang="en-US" sz="3600" b="1" dirty="0">
                <a:latin typeface="Arial" panose="020B0604020202020204" pitchFamily="34" charset="0"/>
                <a:cs typeface="Arial" panose="020B0604020202020204" pitchFamily="34" charset="0"/>
              </a:rPr>
              <a:t>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78274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81974" y="623201"/>
            <a:ext cx="10117018" cy="1754326"/>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that </a:t>
            </a:r>
            <a:r>
              <a:rPr lang="en-US" sz="3600" b="1" dirty="0">
                <a:latin typeface="Arial" panose="020B0604020202020204" pitchFamily="34" charset="0"/>
                <a:cs typeface="Arial" panose="020B0604020202020204" pitchFamily="34" charset="0"/>
              </a:rPr>
              <a:t>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4238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We say together the prayer that Jesus </a:t>
            </a:r>
          </a:p>
          <a:p>
            <a:pPr lvl="0" eaLnBrk="0" fontAlgn="base" hangingPunct="0">
              <a:spcBef>
                <a:spcPct val="0"/>
              </a:spcBef>
              <a:spcAft>
                <a:spcPct val="0"/>
              </a:spcAft>
            </a:pPr>
            <a:r>
              <a:rPr lang="en-GB" altLang="en-US" sz="3600" dirty="0">
                <a:solidFill>
                  <a:prstClr val="black"/>
                </a:solidFill>
                <a:latin typeface="Arial" panose="020B0604020202020204" pitchFamily="34" charset="0"/>
              </a:rPr>
              <a:t>gave us:	</a:t>
            </a:r>
          </a:p>
          <a:p>
            <a:pPr lvl="0" eaLnBrk="0" fontAlgn="base" hangingPunct="0">
              <a:spcBef>
                <a:spcPct val="0"/>
              </a:spcBef>
              <a:spcAft>
                <a:spcPct val="0"/>
              </a:spcAft>
            </a:pPr>
            <a:endParaRPr lang="en-GB" altLang="en-US" sz="3600" b="1" dirty="0">
              <a:solidFill>
                <a:prstClr val="black"/>
              </a:solidFill>
              <a:latin typeface="Arial" panose="020B0604020202020204" pitchFamily="34" charset="0"/>
            </a:endParaRP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Our Father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your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in heaven.</a:t>
            </a:r>
          </a:p>
        </p:txBody>
      </p:sp>
    </p:spTree>
    <p:extLst>
      <p:ext uri="{BB962C8B-B14F-4D97-AF65-F5344CB8AC3E}">
        <p14:creationId xmlns:p14="http://schemas.microsoft.com/office/powerpoint/2010/main" val="3487882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today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Forgive us our sins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sin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Save us from the time of trial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the kingdom, the power and the glory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are yours,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now and for ever. Amen. </a:t>
            </a:r>
            <a:endParaRPr lang="en-US" altLang="en-US" sz="3600" b="1" dirty="0">
              <a:solidFill>
                <a:prstClr val="black"/>
              </a:solidFill>
              <a:latin typeface="Arial" panose="020B0604020202020204" pitchFamily="34" charset="0"/>
            </a:endParaRPr>
          </a:p>
        </p:txBody>
      </p:sp>
    </p:spTree>
    <p:extLst>
      <p:ext uri="{BB962C8B-B14F-4D97-AF65-F5344CB8AC3E}">
        <p14:creationId xmlns:p14="http://schemas.microsoft.com/office/powerpoint/2010/main" val="2813807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As our Saviour taught his disciples, we pray: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Our Father, who art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thy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it is in heaven.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942121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5632311"/>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this 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forgive us our trespasses,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trespass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lead us not into temptation;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but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thine is the kingdom, the power,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and the glory,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ever and ever. Amen.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045903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2437291"/>
            <a:ext cx="9272953" cy="830997"/>
          </a:xfrm>
          <a:prstGeom prst="rect">
            <a:avLst/>
          </a:prstGeom>
        </p:spPr>
        <p:txBody>
          <a:bodyPr wrap="square">
            <a:spAutoFit/>
          </a:bodyPr>
          <a:lstStyle/>
          <a:p>
            <a:pPr lvl="0" algn="ctr" eaLnBrk="0" fontAlgn="base" hangingPunct="0">
              <a:spcBef>
                <a:spcPct val="0"/>
              </a:spcBef>
              <a:spcAft>
                <a:spcPct val="0"/>
              </a:spcAft>
            </a:pPr>
            <a:r>
              <a:rPr lang="en-GB" altLang="en-US" sz="4800" b="1" dirty="0" smtClean="0">
                <a:solidFill>
                  <a:prstClr val="black"/>
                </a:solidFill>
                <a:latin typeface="Arial" panose="020B0604020202020204" pitchFamily="34" charset="0"/>
              </a:rPr>
              <a:t>Hymn</a:t>
            </a:r>
            <a:endParaRPr lang="en-US" altLang="en-US" sz="4800" dirty="0">
              <a:solidFill>
                <a:prstClr val="black"/>
              </a:solidFill>
              <a:latin typeface="Arial" panose="020B0604020202020204" pitchFamily="34" charset="0"/>
            </a:endParaRPr>
          </a:p>
        </p:txBody>
      </p:sp>
    </p:spTree>
    <p:extLst>
      <p:ext uri="{BB962C8B-B14F-4D97-AF65-F5344CB8AC3E}">
        <p14:creationId xmlns:p14="http://schemas.microsoft.com/office/powerpoint/2010/main" val="2390880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64800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a:t>
            </a:r>
            <a:r>
              <a:rPr lang="en-US" sz="3600" b="1" dirty="0" smtClean="0"/>
              <a:t>YOUNG CHILDREN</a:t>
            </a:r>
            <a:endParaRPr lang="en-GB" altLang="en-US" sz="3600" dirty="0" smtClean="0"/>
          </a:p>
        </p:txBody>
      </p:sp>
    </p:spTree>
    <p:extLst>
      <p:ext uri="{BB962C8B-B14F-4D97-AF65-F5344CB8AC3E}">
        <p14:creationId xmlns:p14="http://schemas.microsoft.com/office/powerpoint/2010/main" val="206695744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606</TotalTime>
  <Words>2964</Words>
  <Application>Microsoft Office PowerPoint</Application>
  <PresentationFormat>Widescreen</PresentationFormat>
  <Paragraphs>405</Paragraphs>
  <Slides>49</Slides>
  <Notes>49</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49</vt:i4>
      </vt:variant>
    </vt:vector>
  </HeadingPairs>
  <TitlesOfParts>
    <vt:vector size="56" baseType="lpstr">
      <vt:lpstr>Arial</vt:lpstr>
      <vt:lpstr>Calibri</vt:lpstr>
      <vt:lpstr>Calibri Light</vt:lpstr>
      <vt:lpstr>1_MC text slide</vt:lpstr>
      <vt:lpstr>3573 MC Powerpoint – new brand</vt:lpstr>
      <vt:lpstr>MC Section slide</vt:lpstr>
      <vt:lpstr>MC text slide</vt:lpstr>
      <vt:lpstr>PowerPoint Presentation</vt:lpstr>
      <vt:lpstr>THE BAPTISM OF YOUNG CHILDREN</vt:lpstr>
      <vt:lpstr>PowerPoint Presentation</vt:lpstr>
      <vt:lpstr>THE DECLARATION</vt:lpstr>
      <vt:lpstr>PowerPoint Presentation</vt:lpstr>
      <vt:lpstr>PowerPoint Presentation</vt:lpstr>
      <vt:lpstr>PowerPoint Presentation</vt:lpstr>
      <vt:lpstr>PowerPoint Presentation</vt:lpstr>
      <vt:lpstr>PowerPoint Presentation</vt:lpstr>
      <vt:lpstr>PowerPoint Presentation</vt:lpstr>
      <vt:lpstr>THE REQUEST FOR BAPTISM</vt:lpstr>
      <vt:lpstr>PowerPoint Presentation</vt:lpstr>
      <vt:lpstr>THE THANKSGIVING OVER  THE WATER</vt:lpstr>
      <vt:lpstr>PowerPoint Presentation</vt:lpstr>
      <vt:lpstr>PowerPoint Presentation</vt:lpstr>
      <vt:lpstr>PowerPoint Presentation</vt:lpstr>
      <vt:lpstr>PowerPoint Presentation</vt:lpstr>
      <vt:lpstr>THE AFFIRMATION OF FAITH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BAPTISMAL PROMISES</vt:lpstr>
      <vt:lpstr>PowerPoint Presentation</vt:lpstr>
      <vt:lpstr>PowerPoint Presentation</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 OF YOUNG CHILDREN</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48</cp:revision>
  <dcterms:created xsi:type="dcterms:W3CDTF">2022-11-15T14:42:56Z</dcterms:created>
  <dcterms:modified xsi:type="dcterms:W3CDTF">2023-06-07T13:38:08Z</dcterms:modified>
</cp:coreProperties>
</file>