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68" r:id="rId3"/>
    <p:sldMasterId id="2147483671" r:id="rId4"/>
  </p:sldMasterIdLst>
  <p:notesMasterIdLst>
    <p:notesMasterId r:id="rId67"/>
  </p:notesMasterIdLst>
  <p:sldIdLst>
    <p:sldId id="257" r:id="rId5"/>
    <p:sldId id="258" r:id="rId6"/>
    <p:sldId id="260" r:id="rId7"/>
    <p:sldId id="267" r:id="rId8"/>
    <p:sldId id="261" r:id="rId9"/>
    <p:sldId id="339" r:id="rId10"/>
    <p:sldId id="340" r:id="rId11"/>
    <p:sldId id="341" r:id="rId12"/>
    <p:sldId id="342" r:id="rId13"/>
    <p:sldId id="343" r:id="rId14"/>
    <p:sldId id="404" r:id="rId15"/>
    <p:sldId id="269" r:id="rId16"/>
    <p:sldId id="345" r:id="rId17"/>
    <p:sldId id="270" r:id="rId18"/>
    <p:sldId id="346" r:id="rId19"/>
    <p:sldId id="347" r:id="rId20"/>
    <p:sldId id="348" r:id="rId21"/>
    <p:sldId id="349" r:id="rId22"/>
    <p:sldId id="350" r:id="rId23"/>
    <p:sldId id="351" r:id="rId24"/>
    <p:sldId id="352" r:id="rId25"/>
    <p:sldId id="353" r:id="rId26"/>
    <p:sldId id="354" r:id="rId27"/>
    <p:sldId id="355" r:id="rId28"/>
    <p:sldId id="356" r:id="rId29"/>
    <p:sldId id="357" r:id="rId30"/>
    <p:sldId id="359" r:id="rId31"/>
    <p:sldId id="360" r:id="rId32"/>
    <p:sldId id="361" r:id="rId33"/>
    <p:sldId id="362" r:id="rId34"/>
    <p:sldId id="365" r:id="rId35"/>
    <p:sldId id="368" r:id="rId36"/>
    <p:sldId id="405" r:id="rId37"/>
    <p:sldId id="374" r:id="rId38"/>
    <p:sldId id="375" r:id="rId39"/>
    <p:sldId id="373" r:id="rId40"/>
    <p:sldId id="376" r:id="rId41"/>
    <p:sldId id="377" r:id="rId42"/>
    <p:sldId id="378" r:id="rId43"/>
    <p:sldId id="379" r:id="rId44"/>
    <p:sldId id="380" r:id="rId45"/>
    <p:sldId id="381" r:id="rId46"/>
    <p:sldId id="382" r:id="rId47"/>
    <p:sldId id="383" r:id="rId48"/>
    <p:sldId id="384" r:id="rId49"/>
    <p:sldId id="385" r:id="rId50"/>
    <p:sldId id="387" r:id="rId51"/>
    <p:sldId id="388" r:id="rId52"/>
    <p:sldId id="272" r:id="rId53"/>
    <p:sldId id="389" r:id="rId54"/>
    <p:sldId id="390" r:id="rId55"/>
    <p:sldId id="392" r:id="rId56"/>
    <p:sldId id="393" r:id="rId57"/>
    <p:sldId id="394" r:id="rId58"/>
    <p:sldId id="407" r:id="rId59"/>
    <p:sldId id="397" r:id="rId60"/>
    <p:sldId id="398" r:id="rId61"/>
    <p:sldId id="399" r:id="rId62"/>
    <p:sldId id="400" r:id="rId63"/>
    <p:sldId id="403" r:id="rId64"/>
    <p:sldId id="401" r:id="rId65"/>
    <p:sldId id="406"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04" autoAdjust="0"/>
    <p:restoredTop sz="66543" autoAdjust="0"/>
  </p:normalViewPr>
  <p:slideViewPr>
    <p:cSldViewPr snapToGrid="0">
      <p:cViewPr varScale="1">
        <p:scale>
          <a:sx n="62" d="100"/>
          <a:sy n="62" d="100"/>
        </p:scale>
        <p:origin x="1114" y="58"/>
      </p:cViewPr>
      <p:guideLst/>
    </p:cSldViewPr>
  </p:slideViewPr>
  <p:notesTextViewPr>
    <p:cViewPr>
      <p:scale>
        <a:sx n="1" d="1"/>
        <a:sy n="1" d="1"/>
      </p:scale>
      <p:origin x="0" y="0"/>
    </p:cViewPr>
  </p:notesTextViewPr>
  <p:notesViewPr>
    <p:cSldViewPr snapToGrid="0">
      <p:cViewPr varScale="1">
        <p:scale>
          <a:sx n="62" d="100"/>
          <a:sy n="62" d="100"/>
        </p:scale>
        <p:origin x="2054" y="5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A2958F-FE1E-47AC-B833-62CE24C2FF50}" type="datetimeFigureOut">
              <a:rPr lang="en-GB" smtClean="0"/>
              <a:t>07/06/2023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EE52FD-F3D1-407A-8A2F-1C65D7654453}" type="slidenum">
              <a:rPr lang="en-GB" smtClean="0"/>
              <a:t>‹#›</a:t>
            </a:fld>
            <a:endParaRPr lang="en-GB"/>
          </a:p>
        </p:txBody>
      </p:sp>
    </p:spTree>
    <p:extLst>
      <p:ext uri="{BB962C8B-B14F-4D97-AF65-F5344CB8AC3E}">
        <p14:creationId xmlns:p14="http://schemas.microsoft.com/office/powerpoint/2010/main" val="45056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smtClean="0">
                <a:solidFill>
                  <a:schemeClr val="tx1"/>
                </a:solidFill>
                <a:effectLst/>
                <a:latin typeface="+mn-lt"/>
                <a:ea typeface="+mn-ea"/>
                <a:cs typeface="+mn-cs"/>
              </a:rPr>
              <a:t>The left hand column version [slides</a:t>
            </a:r>
            <a:r>
              <a:rPr lang="en-US" sz="1200" kern="1200" baseline="0" dirty="0" smtClean="0">
                <a:solidFill>
                  <a:schemeClr val="tx1"/>
                </a:solidFill>
                <a:effectLst/>
                <a:latin typeface="+mn-lt"/>
                <a:ea typeface="+mn-ea"/>
                <a:cs typeface="+mn-cs"/>
              </a:rPr>
              <a:t> 57 and 58]</a:t>
            </a:r>
            <a:r>
              <a:rPr lang="en-US" sz="1200" kern="1200" dirty="0" smtClean="0">
                <a:solidFill>
                  <a:schemeClr val="tx1"/>
                </a:solidFill>
                <a:effectLst/>
                <a:latin typeface="+mn-lt"/>
                <a:ea typeface="+mn-ea"/>
                <a:cs typeface="+mn-cs"/>
              </a:rPr>
              <a:t> of the Lord’s Prayer is from </a:t>
            </a:r>
            <a:r>
              <a:rPr lang="en-US" sz="1200" b="1" kern="1200" dirty="0" smtClean="0">
                <a:solidFill>
                  <a:schemeClr val="tx1"/>
                </a:solidFill>
                <a:effectLst/>
                <a:latin typeface="+mn-lt"/>
                <a:ea typeface="+mn-ea"/>
                <a:cs typeface="+mn-cs"/>
              </a:rPr>
              <a:t>Praying Together</a:t>
            </a:r>
            <a:r>
              <a:rPr lang="en-US" sz="1200" kern="1200" dirty="0" smtClean="0">
                <a:solidFill>
                  <a:schemeClr val="tx1"/>
                </a:solidFill>
                <a:effectLst/>
                <a:latin typeface="+mn-lt"/>
                <a:ea typeface="+mn-ea"/>
                <a:cs typeface="+mn-cs"/>
              </a:rPr>
              <a:t>, © 1988 by the English Language Liturgical Consultation (ELLC).</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address (‘N and N, for you Jesus Christ came into the world . . .’) on pages 80f</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from </a:t>
            </a:r>
            <a:r>
              <a:rPr lang="en-US" sz="1200" b="1" kern="1200" dirty="0" smtClean="0">
                <a:solidFill>
                  <a:schemeClr val="tx1"/>
                </a:solidFill>
                <a:effectLst/>
                <a:latin typeface="+mn-lt"/>
                <a:ea typeface="+mn-ea"/>
                <a:cs typeface="+mn-cs"/>
              </a:rPr>
              <a:t>Uniting in Worship</a:t>
            </a:r>
            <a:r>
              <a:rPr lang="en-US" sz="1200" kern="1200" dirty="0" smtClean="0">
                <a:solidFill>
                  <a:schemeClr val="tx1"/>
                </a:solidFill>
                <a:effectLst/>
                <a:latin typeface="+mn-lt"/>
                <a:ea typeface="+mn-ea"/>
                <a:cs typeface="+mn-cs"/>
              </a:rPr>
              <a:t>, © 1988 The Uniting Church in Australia Assembly Committee on Liturgy.</a:t>
            </a:r>
            <a:endParaRPr lang="en-GB" sz="1200" kern="1200" dirty="0" smtClean="0">
              <a:solidFill>
                <a:schemeClr val="tx1"/>
              </a:solidFill>
              <a:effectLst/>
              <a:latin typeface="+mn-lt"/>
              <a:ea typeface="+mn-ea"/>
              <a:cs typeface="+mn-cs"/>
            </a:endParaRPr>
          </a:p>
          <a:p>
            <a:endParaRPr lang="en-GB" altLang="en-US" sz="1200" dirty="0" smtClean="0">
              <a:latin typeface="+mn-lt"/>
            </a:endParaRPr>
          </a:p>
          <a:p>
            <a:endParaRPr lang="en-GB" altLang="en-US" sz="1200" dirty="0" smtClean="0">
              <a:latin typeface="+mn-lt"/>
            </a:endParaRPr>
          </a:p>
          <a:p>
            <a:endParaRPr lang="en-GB" altLang="en-US" sz="1200" dirty="0" smtClean="0">
              <a:latin typeface="+mn-lt"/>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7475498-5885-4883-BBBE-58CCA2503A43}"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15558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sz="1200" kern="1200" dirty="0" smtClean="0">
                <a:solidFill>
                  <a:schemeClr val="tx1"/>
                </a:solidFill>
                <a:effectLst/>
                <a:latin typeface="+mn-lt"/>
                <a:ea typeface="+mn-ea"/>
                <a:cs typeface="+mn-cs"/>
              </a:rPr>
              <a:t>1 This service is used when </a:t>
            </a:r>
            <a:r>
              <a:rPr lang="en-US" sz="1200" b="1" kern="1200" dirty="0" smtClean="0">
                <a:solidFill>
                  <a:schemeClr val="tx1"/>
                </a:solidFill>
                <a:effectLst/>
                <a:latin typeface="+mn-lt"/>
                <a:ea typeface="+mn-ea"/>
                <a:cs typeface="+mn-cs"/>
              </a:rPr>
              <a:t>only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who </a:t>
            </a:r>
            <a:r>
              <a:rPr lang="en-US" sz="1200" i="1" kern="1200" dirty="0" smtClean="0">
                <a:solidFill>
                  <a:schemeClr val="tx1"/>
                </a:solidFill>
                <a:effectLst/>
                <a:latin typeface="+mn-lt"/>
                <a:ea typeface="+mn-ea"/>
                <a:cs typeface="+mn-cs"/>
              </a:rPr>
              <a:t>are </a:t>
            </a:r>
            <a:r>
              <a:rPr lang="en-US" sz="1200" kern="1200" dirty="0" smtClean="0">
                <a:solidFill>
                  <a:schemeClr val="tx1"/>
                </a:solidFill>
                <a:effectLst/>
                <a:latin typeface="+mn-lt"/>
                <a:ea typeface="+mn-ea"/>
                <a:cs typeface="+mn-cs"/>
              </a:rPr>
              <a:t>able to answer for </a:t>
            </a:r>
            <a:r>
              <a:rPr lang="en-US" sz="1200" i="1" kern="1200" dirty="0" smtClean="0">
                <a:solidFill>
                  <a:schemeClr val="tx1"/>
                </a:solidFill>
                <a:effectLst/>
                <a:latin typeface="+mn-lt"/>
                <a:ea typeface="+mn-ea"/>
                <a:cs typeface="+mn-cs"/>
              </a:rPr>
              <a:t>themselves are</a:t>
            </a:r>
            <a:r>
              <a:rPr lang="en-US" sz="1200" kern="1200" dirty="0" smtClean="0">
                <a:solidFill>
                  <a:schemeClr val="tx1"/>
                </a:solidFill>
                <a:effectLst/>
                <a:latin typeface="+mn-lt"/>
                <a:ea typeface="+mn-ea"/>
                <a:cs typeface="+mn-cs"/>
              </a:rPr>
              <a:t> to be baptized.</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2 Normally those who have been baptized when they are able to answer for themselves should be confirmed and received into membership immediately, and the service provides for this, though provision is also made for the possibility that the Confirmation and Reception may be deferred.</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3 When this service includes the Confirmation and Reception into membership of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baptized who </a:t>
            </a:r>
            <a:r>
              <a:rPr lang="en-US" sz="1200" i="1" kern="1200" dirty="0" smtClean="0">
                <a:solidFill>
                  <a:schemeClr val="tx1"/>
                </a:solidFill>
                <a:effectLst/>
                <a:latin typeface="+mn-lt"/>
                <a:ea typeface="+mn-ea"/>
                <a:cs typeface="+mn-cs"/>
              </a:rPr>
              <a:t>have </a:t>
            </a:r>
            <a:r>
              <a:rPr lang="en-US" sz="1200" kern="1200" dirty="0" smtClean="0">
                <a:solidFill>
                  <a:schemeClr val="tx1"/>
                </a:solidFill>
                <a:effectLst/>
                <a:latin typeface="+mn-lt"/>
                <a:ea typeface="+mn-ea"/>
                <a:cs typeface="+mn-cs"/>
              </a:rPr>
              <a:t>answered for </a:t>
            </a:r>
            <a:r>
              <a:rPr lang="en-US" sz="1200" i="1" kern="1200" dirty="0" smtClean="0">
                <a:solidFill>
                  <a:schemeClr val="tx1"/>
                </a:solidFill>
                <a:effectLst/>
                <a:latin typeface="+mn-lt"/>
                <a:ea typeface="+mn-ea"/>
                <a:cs typeface="+mn-cs"/>
              </a:rPr>
              <a:t>themselves</a:t>
            </a:r>
            <a:r>
              <a:rPr lang="en-US" sz="1200" kern="1200" dirty="0" smtClean="0">
                <a:solidFill>
                  <a:schemeClr val="tx1"/>
                </a:solidFill>
                <a:effectLst/>
                <a:latin typeface="+mn-lt"/>
                <a:ea typeface="+mn-ea"/>
                <a:cs typeface="+mn-cs"/>
              </a:rPr>
              <a:t>, it may also include the Confirmation and Reception of </a:t>
            </a:r>
            <a:r>
              <a:rPr lang="en-US" sz="1200" i="1" kern="1200" dirty="0" smtClean="0">
                <a:solidFill>
                  <a:schemeClr val="tx1"/>
                </a:solidFill>
                <a:effectLst/>
                <a:latin typeface="+mn-lt"/>
                <a:ea typeface="+mn-ea"/>
                <a:cs typeface="+mn-cs"/>
              </a:rPr>
              <a:t>persons </a:t>
            </a:r>
            <a:r>
              <a:rPr lang="en-US" sz="1200" kern="1200" dirty="0" smtClean="0">
                <a:solidFill>
                  <a:schemeClr val="tx1"/>
                </a:solidFill>
                <a:effectLst/>
                <a:latin typeface="+mn-lt"/>
                <a:ea typeface="+mn-ea"/>
                <a:cs typeface="+mn-cs"/>
              </a:rPr>
              <a:t>baptized on a previous occasion.</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4 The Sacrament of Baptism is normally administered during  an act of public worship, most appropriately a celebration of </a:t>
            </a:r>
            <a:r>
              <a:rPr lang="en-US" sz="1200" b="1" i="1" kern="1200" dirty="0" smtClean="0">
                <a:solidFill>
                  <a:schemeClr val="tx1"/>
                </a:solidFill>
                <a:effectLst/>
                <a:latin typeface="+mn-lt"/>
                <a:ea typeface="+mn-ea"/>
                <a:cs typeface="+mn-cs"/>
              </a:rPr>
              <a:t>Holy Communion</a:t>
            </a:r>
            <a:r>
              <a:rPr lang="en-US" sz="1200" kern="1200" dirty="0" smtClean="0">
                <a:solidFill>
                  <a:schemeClr val="tx1"/>
                </a:solidFill>
                <a:effectLst/>
                <a:latin typeface="+mn-lt"/>
                <a:ea typeface="+mn-ea"/>
                <a:cs typeface="+mn-cs"/>
              </a:rPr>
              <a:t>. When the service includes Confirmation, it always takes place during a celebration of Holy Communion, following the sermon.</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5 When the service is used for Baptism without Confirmation, it is preferable that it follow the sermon, but it may be used before the Ministry of the Word.</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6 If candles are to be given to the newly-baptized, they may be lit from the Easter Candle (see page 265) or some other candle lit at the beginning of the service.</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7 Prayers for those who have been baptized (and confirmed), and, as appropriate, for their families, should be included in the prayers of intercession.</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8 The minister shall ensure that a certificate of Baptism is given to each newly-baptized person during or after the service. A certificate of Confirmation may be given to each newly- confirmed person during or after the service.</a:t>
            </a:r>
            <a:endParaRPr lang="en-GB" sz="1200" kern="1200" dirty="0" smtClean="0">
              <a:solidFill>
                <a:schemeClr val="tx1"/>
              </a:solidFill>
              <a:effectLst/>
              <a:latin typeface="+mn-lt"/>
              <a:ea typeface="+mn-ea"/>
              <a:cs typeface="+mn-cs"/>
            </a:endParaRPr>
          </a:p>
          <a:p>
            <a:pPr eaLnBrk="1" hangingPunct="1">
              <a:spcBef>
                <a:spcPct val="0"/>
              </a:spcBef>
            </a:pPr>
            <a:endParaRPr lang="en-US" altLang="en-US" dirty="0" smtClean="0"/>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26611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77) </a:t>
            </a:r>
            <a:r>
              <a:rPr lang="en-US" altLang="en-US" b="1" i="0" dirty="0" smtClean="0">
                <a:solidFill>
                  <a:srgbClr val="000000"/>
                </a:solidFill>
              </a:rPr>
              <a:t>1</a:t>
            </a:r>
            <a:r>
              <a:rPr lang="en-US" altLang="en-US" b="1" dirty="0" smtClean="0">
                <a:solidFill>
                  <a:srgbClr val="000000"/>
                </a:solidFill>
              </a:rPr>
              <a:t> </a:t>
            </a:r>
            <a:r>
              <a:rPr lang="en-US" altLang="en-US" dirty="0" smtClean="0">
                <a:solidFill>
                  <a:srgbClr val="000000"/>
                </a:solidFill>
              </a:rPr>
              <a:t>Hymn</a:t>
            </a:r>
          </a:p>
          <a:p>
            <a:endParaRPr lang="en-US" altLang="en-US" dirty="0" smtClean="0"/>
          </a:p>
        </p:txBody>
      </p:sp>
      <p:sp>
        <p:nvSpPr>
          <p:cNvPr id="25604"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3BA0F86B-88BB-4E1A-8B4B-8F671C6A444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93237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77)</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076345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77)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33158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77)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1770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77)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67575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77)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01194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77)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584984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78)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56102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78)</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82775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78)</a:t>
            </a:r>
            <a:r>
              <a:rPr lang="en-US" altLang="en-US" b="1" i="1" dirty="0" smtClean="0"/>
              <a:t> </a:t>
            </a:r>
            <a:r>
              <a:rPr lang="en-US" altLang="en-US" b="1" i="0" dirty="0" smtClean="0"/>
              <a:t>3</a:t>
            </a:r>
            <a:endParaRPr lang="en-GB"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i="0" baseline="0" dirty="0" smtClean="0"/>
              <a:t>4 </a:t>
            </a:r>
            <a:r>
              <a:rPr lang="en-US" sz="1200" kern="1200" dirty="0" smtClean="0">
                <a:solidFill>
                  <a:schemeClr val="tx1"/>
                </a:solidFill>
                <a:effectLst/>
                <a:latin typeface="+mn-lt"/>
                <a:ea typeface="+mn-ea"/>
                <a:cs typeface="+mn-cs"/>
              </a:rPr>
              <a:t>If a candidate is to give personal testimony to God’s grace, this may be done here.</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685117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78)</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4355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78)</a:t>
            </a:r>
            <a:r>
              <a:rPr lang="en-US" altLang="en-US" b="1" i="1" dirty="0" smtClean="0"/>
              <a:t> 5</a:t>
            </a:r>
            <a:r>
              <a:rPr lang="en-GB" altLang="en-US" b="1" dirty="0" smtClean="0"/>
              <a:t> </a:t>
            </a:r>
            <a:r>
              <a:rPr lang="en-US" sz="1200" kern="1200" dirty="0" smtClean="0">
                <a:solidFill>
                  <a:schemeClr val="tx1"/>
                </a:solidFill>
                <a:effectLst/>
                <a:latin typeface="+mn-lt"/>
                <a:ea typeface="+mn-ea"/>
                <a:cs typeface="+mn-cs"/>
              </a:rPr>
              <a:t>All stand.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Except where a </a:t>
            </a:r>
            <a:r>
              <a:rPr lang="en-US" sz="1200" kern="1200" dirty="0" err="1" smtClean="0">
                <a:solidFill>
                  <a:schemeClr val="tx1"/>
                </a:solidFill>
                <a:effectLst/>
                <a:latin typeface="+mn-lt"/>
                <a:ea typeface="+mn-ea"/>
                <a:cs typeface="+mn-cs"/>
              </a:rPr>
              <a:t>baptistry</a:t>
            </a:r>
            <a:r>
              <a:rPr lang="en-US" sz="1200" kern="1200" dirty="0" smtClean="0">
                <a:solidFill>
                  <a:schemeClr val="tx1"/>
                </a:solidFill>
                <a:effectLst/>
                <a:latin typeface="+mn-lt"/>
                <a:ea typeface="+mn-ea"/>
                <a:cs typeface="+mn-cs"/>
              </a:rPr>
              <a:t> is to be used, water is poured into the font, in the sight of the people.</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a:t>
            </a:r>
            <a:r>
              <a:rPr lang="en-US" sz="1200" i="1" kern="1200" dirty="0" smtClean="0">
                <a:solidFill>
                  <a:schemeClr val="tx1"/>
                </a:solidFill>
                <a:effectLst/>
                <a:latin typeface="+mn-lt"/>
                <a:ea typeface="+mn-ea"/>
                <a:cs typeface="+mn-cs"/>
              </a:rPr>
              <a:t>candidates stand </a:t>
            </a:r>
            <a:r>
              <a:rPr lang="en-US" sz="1200" kern="1200" dirty="0" smtClean="0">
                <a:solidFill>
                  <a:schemeClr val="tx1"/>
                </a:solidFill>
                <a:effectLst/>
                <a:latin typeface="+mn-lt"/>
                <a:ea typeface="+mn-ea"/>
                <a:cs typeface="+mn-cs"/>
              </a:rPr>
              <a:t>round or near the font or </a:t>
            </a:r>
            <a:r>
              <a:rPr lang="en-US" sz="1200" kern="1200" dirty="0" err="1" smtClean="0">
                <a:solidFill>
                  <a:schemeClr val="tx1"/>
                </a:solidFill>
                <a:effectLst/>
                <a:latin typeface="+mn-lt"/>
                <a:ea typeface="+mn-ea"/>
                <a:cs typeface="+mn-cs"/>
              </a:rPr>
              <a:t>baptistry</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minister stands at the font or </a:t>
            </a:r>
            <a:r>
              <a:rPr lang="en-US" sz="1200" kern="1200" dirty="0" err="1" smtClean="0">
                <a:solidFill>
                  <a:schemeClr val="tx1"/>
                </a:solidFill>
                <a:effectLst/>
                <a:latin typeface="+mn-lt"/>
                <a:ea typeface="+mn-ea"/>
                <a:cs typeface="+mn-cs"/>
              </a:rPr>
              <a:t>baptistry</a:t>
            </a:r>
            <a:r>
              <a:rPr lang="en-US" sz="1200" kern="1200" dirty="0" smtClean="0">
                <a:solidFill>
                  <a:schemeClr val="tx1"/>
                </a:solidFill>
                <a:effectLst/>
                <a:latin typeface="+mn-lt"/>
                <a:ea typeface="+mn-ea"/>
                <a:cs typeface="+mn-cs"/>
              </a:rPr>
              <a:t> and says:</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80631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79)</a:t>
            </a:r>
            <a:r>
              <a:rPr lang="en-US" altLang="en-US" b="1" i="1" dirty="0" smtClean="0"/>
              <a:t> 5</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7354267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79)</a:t>
            </a:r>
            <a:r>
              <a:rPr lang="en-US" altLang="en-US" b="1" i="1" dirty="0" smtClean="0"/>
              <a:t> </a:t>
            </a:r>
            <a:r>
              <a:rPr lang="en-US" sz="1200" kern="1200" dirty="0" smtClean="0">
                <a:solidFill>
                  <a:schemeClr val="tx1"/>
                </a:solidFill>
                <a:effectLst/>
                <a:latin typeface="+mn-lt"/>
                <a:ea typeface="+mn-ea"/>
                <a:cs typeface="+mn-cs"/>
              </a:rPr>
              <a:t>The minister may extend her/his hands over the water.</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418925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79)</a:t>
            </a:r>
            <a:r>
              <a:rPr lang="en-US" altLang="en-US" b="1" i="1" dirty="0" smtClean="0"/>
              <a:t> </a:t>
            </a:r>
            <a:r>
              <a:rPr lang="en-GB" altLang="en-US" sz="1200" b="1" i="0" kern="1200" dirty="0" smtClean="0">
                <a:solidFill>
                  <a:schemeClr val="tx1"/>
                </a:solidFill>
                <a:effectLst/>
                <a:latin typeface="+mn-lt"/>
                <a:ea typeface="+mn-ea"/>
                <a:cs typeface="+mn-cs"/>
              </a:rPr>
              <a:t>6</a:t>
            </a:r>
            <a:r>
              <a:rPr lang="en-GB" altLang="en-US" sz="1200" b="1" i="0" kern="1200" baseline="0" dirty="0" smtClean="0">
                <a:solidFill>
                  <a:schemeClr val="tx1"/>
                </a:solidFill>
                <a:effectLst/>
                <a:latin typeface="+mn-lt"/>
                <a:ea typeface="+mn-ea"/>
                <a:cs typeface="+mn-cs"/>
              </a:rPr>
              <a:t> </a:t>
            </a:r>
            <a:r>
              <a:rPr lang="en-GB" altLang="en-US" sz="1200" b="0" i="0" kern="1200" baseline="0" dirty="0" smtClean="0">
                <a:solidFill>
                  <a:schemeClr val="tx1"/>
                </a:solidFill>
                <a:effectLst/>
                <a:latin typeface="+mn-lt"/>
                <a:ea typeface="+mn-ea"/>
                <a:cs typeface="+mn-cs"/>
              </a:rPr>
              <a:t>Hymn</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7080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79)</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692942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79)</a:t>
            </a:r>
            <a:r>
              <a:rPr lang="en-GB" b="1" i="0" baseline="0" dirty="0" smtClean="0"/>
              <a:t> 7 </a:t>
            </a:r>
            <a:r>
              <a:rPr lang="en-US" sz="1200" kern="1200" dirty="0" smtClean="0">
                <a:solidFill>
                  <a:schemeClr val="tx1"/>
                </a:solidFill>
                <a:effectLst/>
                <a:latin typeface="+mn-lt"/>
                <a:ea typeface="+mn-ea"/>
                <a:cs typeface="+mn-cs"/>
              </a:rPr>
              <a:t>The people remain standing.</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minister says to the </a:t>
            </a:r>
            <a:r>
              <a:rPr lang="en-US" sz="1200" i="1" kern="1200" dirty="0" smtClean="0">
                <a:solidFill>
                  <a:schemeClr val="tx1"/>
                </a:solidFill>
                <a:effectLst/>
                <a:latin typeface="+mn-lt"/>
                <a:ea typeface="+mn-ea"/>
                <a:cs typeface="+mn-cs"/>
              </a:rPr>
              <a:t>candidates</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19</a:t>
            </a:fld>
            <a:endParaRPr lang="en-GB"/>
          </a:p>
        </p:txBody>
      </p:sp>
    </p:spTree>
    <p:extLst>
      <p:ext uri="{BB962C8B-B14F-4D97-AF65-F5344CB8AC3E}">
        <p14:creationId xmlns:p14="http://schemas.microsoft.com/office/powerpoint/2010/main" val="32008351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79)</a:t>
            </a:r>
            <a:r>
              <a:rPr lang="en-GB" b="1" i="0" baseline="0" dirty="0" smtClean="0"/>
              <a:t> 7</a:t>
            </a:r>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20</a:t>
            </a:fld>
            <a:endParaRPr lang="en-GB"/>
          </a:p>
        </p:txBody>
      </p:sp>
    </p:spTree>
    <p:extLst>
      <p:ext uri="{BB962C8B-B14F-4D97-AF65-F5344CB8AC3E}">
        <p14:creationId xmlns:p14="http://schemas.microsoft.com/office/powerpoint/2010/main" val="18492487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80)</a:t>
            </a:r>
            <a:r>
              <a:rPr lang="en-GB" b="1" i="0" baseline="0" dirty="0" smtClean="0"/>
              <a:t> 8 </a:t>
            </a:r>
            <a:r>
              <a:rPr lang="en-US" sz="1200" kern="1200" dirty="0" smtClean="0">
                <a:solidFill>
                  <a:schemeClr val="tx1"/>
                </a:solidFill>
                <a:effectLst/>
                <a:latin typeface="+mn-lt"/>
                <a:ea typeface="+mn-ea"/>
                <a:cs typeface="+mn-cs"/>
              </a:rPr>
              <a:t>The minister says to everyone present:</a:t>
            </a:r>
            <a:endParaRPr lang="en-GB" sz="1200" kern="1200" dirty="0" smtClean="0">
              <a:solidFill>
                <a:schemeClr val="tx1"/>
              </a:solidFill>
              <a:effectLst/>
              <a:latin typeface="+mn-lt"/>
              <a:ea typeface="+mn-ea"/>
              <a:cs typeface="+mn-cs"/>
            </a:endParaRPr>
          </a:p>
          <a:p>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21</a:t>
            </a:fld>
            <a:endParaRPr lang="en-GB"/>
          </a:p>
        </p:txBody>
      </p:sp>
    </p:spTree>
    <p:extLst>
      <p:ext uri="{BB962C8B-B14F-4D97-AF65-F5344CB8AC3E}">
        <p14:creationId xmlns:p14="http://schemas.microsoft.com/office/powerpoint/2010/main" val="27007487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80)</a:t>
            </a:r>
            <a:r>
              <a:rPr lang="en-GB" b="1" i="0" baseline="0" dirty="0" smtClean="0"/>
              <a:t> 8 </a:t>
            </a:r>
            <a:r>
              <a:rPr lang="en-US" sz="1200" kern="1200" dirty="0" smtClean="0">
                <a:solidFill>
                  <a:schemeClr val="tx1"/>
                </a:solidFill>
                <a:effectLst/>
                <a:latin typeface="+mn-lt"/>
                <a:ea typeface="+mn-ea"/>
                <a:cs typeface="+mn-cs"/>
              </a:rPr>
              <a:t>The minister says to everyone present:</a:t>
            </a:r>
            <a:endParaRPr lang="en-GB" sz="1200" kern="1200" dirty="0" smtClean="0">
              <a:solidFill>
                <a:schemeClr val="tx1"/>
              </a:solidFill>
              <a:effectLst/>
              <a:latin typeface="+mn-lt"/>
              <a:ea typeface="+mn-ea"/>
              <a:cs typeface="+mn-cs"/>
            </a:endParaRPr>
          </a:p>
          <a:p>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22</a:t>
            </a:fld>
            <a:endParaRPr lang="en-GB"/>
          </a:p>
        </p:txBody>
      </p:sp>
    </p:spTree>
    <p:extLst>
      <p:ext uri="{BB962C8B-B14F-4D97-AF65-F5344CB8AC3E}">
        <p14:creationId xmlns:p14="http://schemas.microsoft.com/office/powerpoint/2010/main" val="2612827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80)</a:t>
            </a:r>
            <a:r>
              <a:rPr lang="en-GB" b="1" i="0" baseline="0" dirty="0" smtClean="0"/>
              <a:t> 8 </a:t>
            </a:r>
            <a:r>
              <a:rPr lang="en-US" sz="1200" kern="1200" dirty="0" smtClean="0">
                <a:solidFill>
                  <a:schemeClr val="tx1"/>
                </a:solidFill>
                <a:effectLst/>
                <a:latin typeface="+mn-lt"/>
                <a:ea typeface="+mn-ea"/>
                <a:cs typeface="+mn-cs"/>
              </a:rPr>
              <a:t>The minister says to everyone present:</a:t>
            </a:r>
            <a:endParaRPr lang="en-GB" sz="1200" kern="1200" dirty="0" smtClean="0">
              <a:solidFill>
                <a:schemeClr val="tx1"/>
              </a:solidFill>
              <a:effectLst/>
              <a:latin typeface="+mn-lt"/>
              <a:ea typeface="+mn-ea"/>
              <a:cs typeface="+mn-cs"/>
            </a:endParaRPr>
          </a:p>
          <a:p>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23</a:t>
            </a:fld>
            <a:endParaRPr lang="en-GB"/>
          </a:p>
        </p:txBody>
      </p:sp>
    </p:spTree>
    <p:extLst>
      <p:ext uri="{BB962C8B-B14F-4D97-AF65-F5344CB8AC3E}">
        <p14:creationId xmlns:p14="http://schemas.microsoft.com/office/powerpoint/2010/main" val="30461271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80)</a:t>
            </a:r>
            <a:r>
              <a:rPr lang="en-GB" b="1" i="0" baseline="0" dirty="0" smtClean="0"/>
              <a:t> 8 </a:t>
            </a:r>
            <a:r>
              <a:rPr lang="en-US" sz="1200" kern="1200" dirty="0" smtClean="0">
                <a:solidFill>
                  <a:schemeClr val="tx1"/>
                </a:solidFill>
                <a:effectLst/>
                <a:latin typeface="+mn-lt"/>
                <a:ea typeface="+mn-ea"/>
                <a:cs typeface="+mn-cs"/>
              </a:rPr>
              <a:t>The minister says to everyone present:</a:t>
            </a:r>
            <a:endParaRPr lang="en-GB" sz="1200" kern="1200" dirty="0" smtClean="0">
              <a:solidFill>
                <a:schemeClr val="tx1"/>
              </a:solidFill>
              <a:effectLst/>
              <a:latin typeface="+mn-lt"/>
              <a:ea typeface="+mn-ea"/>
              <a:cs typeface="+mn-cs"/>
            </a:endParaRPr>
          </a:p>
          <a:p>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24</a:t>
            </a:fld>
            <a:endParaRPr lang="en-GB"/>
          </a:p>
        </p:txBody>
      </p:sp>
    </p:spTree>
    <p:extLst>
      <p:ext uri="{BB962C8B-B14F-4D97-AF65-F5344CB8AC3E}">
        <p14:creationId xmlns:p14="http://schemas.microsoft.com/office/powerpoint/2010/main" val="7448672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80)</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511889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80</a:t>
            </a:r>
            <a:r>
              <a:rPr lang="en-GB" i="1" baseline="0" smtClean="0"/>
              <a:t>)</a:t>
            </a:r>
            <a:r>
              <a:rPr lang="en-GB" b="1" i="0" baseline="0" smtClean="0"/>
              <a:t> 9 </a:t>
            </a:r>
            <a:r>
              <a:rPr lang="en-US" sz="1200" kern="1200" smtClean="0">
                <a:solidFill>
                  <a:schemeClr val="tx1"/>
                </a:solidFill>
                <a:effectLst/>
                <a:latin typeface="+mn-lt"/>
                <a:ea typeface="+mn-ea"/>
                <a:cs typeface="+mn-cs"/>
              </a:rPr>
              <a:t>The minister says to each candidate:</a:t>
            </a:r>
            <a:endParaRPr lang="en-GB" sz="1200" kern="1200" smtClean="0">
              <a:solidFill>
                <a:schemeClr val="tx1"/>
              </a:solidFill>
              <a:effectLst/>
              <a:latin typeface="+mn-lt"/>
              <a:ea typeface="+mn-ea"/>
              <a:cs typeface="+mn-cs"/>
            </a:endParaRPr>
          </a:p>
          <a:p>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26</a:t>
            </a:fld>
            <a:endParaRPr lang="en-GB"/>
          </a:p>
        </p:txBody>
      </p:sp>
    </p:spTree>
    <p:extLst>
      <p:ext uri="{BB962C8B-B14F-4D97-AF65-F5344CB8AC3E}">
        <p14:creationId xmlns:p14="http://schemas.microsoft.com/office/powerpoint/2010/main" val="5062820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80)</a:t>
            </a:r>
            <a:r>
              <a:rPr lang="en-GB" b="1" i="0" baseline="0" dirty="0" smtClean="0"/>
              <a:t> 10 </a:t>
            </a:r>
            <a:r>
              <a:rPr lang="en-US" sz="1200" kern="1200" dirty="0" smtClean="0">
                <a:solidFill>
                  <a:schemeClr val="tx1"/>
                </a:solidFill>
                <a:effectLst/>
                <a:latin typeface="+mn-lt"/>
                <a:ea typeface="+mn-ea"/>
                <a:cs typeface="+mn-cs"/>
              </a:rPr>
              <a:t>The minister may say to the </a:t>
            </a:r>
            <a:r>
              <a:rPr lang="en-US" sz="1200" i="1" kern="1200" dirty="0" smtClean="0">
                <a:solidFill>
                  <a:schemeClr val="tx1"/>
                </a:solidFill>
                <a:effectLst/>
                <a:latin typeface="+mn-lt"/>
                <a:ea typeface="+mn-ea"/>
                <a:cs typeface="+mn-cs"/>
              </a:rPr>
              <a:t>candidates</a:t>
            </a:r>
            <a:r>
              <a:rPr lang="en-US" sz="1200" kern="1200" dirty="0" smtClean="0">
                <a:solidFill>
                  <a:schemeClr val="tx1"/>
                </a:solidFill>
                <a:effectLst/>
                <a:latin typeface="+mn-lt"/>
                <a:ea typeface="+mn-ea"/>
                <a:cs typeface="+mn-cs"/>
              </a:rPr>
              <a:t>:</a:t>
            </a:r>
          </a:p>
          <a:p>
            <a:pPr lvl="0"/>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address (‘N and N, for you Jesus Christ came into the world . . .’) on pages 80f</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from </a:t>
            </a:r>
            <a:r>
              <a:rPr lang="en-US" sz="1200" b="1" kern="1200" dirty="0" smtClean="0">
                <a:solidFill>
                  <a:schemeClr val="tx1"/>
                </a:solidFill>
                <a:effectLst/>
                <a:latin typeface="+mn-lt"/>
                <a:ea typeface="+mn-ea"/>
                <a:cs typeface="+mn-cs"/>
              </a:rPr>
              <a:t>Uniting in Worship</a:t>
            </a:r>
            <a:r>
              <a:rPr lang="en-US" sz="1200" kern="1200" dirty="0" smtClean="0">
                <a:solidFill>
                  <a:schemeClr val="tx1"/>
                </a:solidFill>
                <a:effectLst/>
                <a:latin typeface="+mn-lt"/>
                <a:ea typeface="+mn-ea"/>
                <a:cs typeface="+mn-cs"/>
              </a:rPr>
              <a:t>, © 1988 The Uniting Church in Australia Assembly Committee on Liturgy.</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27</a:t>
            </a:fld>
            <a:endParaRPr lang="en-GB"/>
          </a:p>
        </p:txBody>
      </p:sp>
    </p:spTree>
    <p:extLst>
      <p:ext uri="{BB962C8B-B14F-4D97-AF65-F5344CB8AC3E}">
        <p14:creationId xmlns:p14="http://schemas.microsoft.com/office/powerpoint/2010/main" val="33218667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80)</a:t>
            </a:r>
            <a:r>
              <a:rPr lang="en-GB" b="1" i="0" baseline="0" dirty="0" smtClean="0"/>
              <a:t> 10 </a:t>
            </a:r>
            <a:r>
              <a:rPr lang="en-US" sz="1200" kern="1200" dirty="0" smtClean="0">
                <a:solidFill>
                  <a:schemeClr val="tx1"/>
                </a:solidFill>
                <a:effectLst/>
                <a:latin typeface="+mn-lt"/>
                <a:ea typeface="+mn-ea"/>
                <a:cs typeface="+mn-cs"/>
              </a:rPr>
              <a:t>The minister may say to those to be baptized:</a:t>
            </a:r>
          </a:p>
          <a:p>
            <a:pPr lvl="0"/>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address (‘N and N, for you Jesus Christ came into the world . . .’) on pages 80f</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from </a:t>
            </a:r>
            <a:r>
              <a:rPr lang="en-US" sz="1200" b="1" kern="1200" dirty="0" smtClean="0">
                <a:solidFill>
                  <a:schemeClr val="tx1"/>
                </a:solidFill>
                <a:effectLst/>
                <a:latin typeface="+mn-lt"/>
                <a:ea typeface="+mn-ea"/>
                <a:cs typeface="+mn-cs"/>
              </a:rPr>
              <a:t>Uniting in Worship</a:t>
            </a:r>
            <a:r>
              <a:rPr lang="en-US" sz="1200" kern="1200" dirty="0" smtClean="0">
                <a:solidFill>
                  <a:schemeClr val="tx1"/>
                </a:solidFill>
                <a:effectLst/>
                <a:latin typeface="+mn-lt"/>
                <a:ea typeface="+mn-ea"/>
                <a:cs typeface="+mn-cs"/>
              </a:rPr>
              <a:t>, © 1988 The Uniting Church in Australia Assembly Committee on Liturgy.</a:t>
            </a:r>
            <a:endParaRPr lang="en-GB" sz="1200" kern="120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28</a:t>
            </a:fld>
            <a:endParaRPr lang="en-GB"/>
          </a:p>
        </p:txBody>
      </p:sp>
    </p:spTree>
    <p:extLst>
      <p:ext uri="{BB962C8B-B14F-4D97-AF65-F5344CB8AC3E}">
        <p14:creationId xmlns:p14="http://schemas.microsoft.com/office/powerpoint/2010/main" val="18371758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(p</a:t>
            </a:r>
            <a:r>
              <a:rPr lang="en-GB" i="1" baseline="0" dirty="0" smtClean="0"/>
              <a:t> 81)</a:t>
            </a:r>
            <a:r>
              <a:rPr lang="en-GB" b="1" i="0" baseline="0" dirty="0" smtClean="0"/>
              <a:t> 11 </a:t>
            </a:r>
            <a:r>
              <a:rPr lang="en-US" sz="1200" kern="1200" dirty="0" smtClean="0">
                <a:solidFill>
                  <a:schemeClr val="tx1"/>
                </a:solidFill>
                <a:effectLst/>
                <a:latin typeface="+mn-lt"/>
                <a:ea typeface="+mn-ea"/>
                <a:cs typeface="+mn-cs"/>
              </a:rPr>
              <a:t>The minister pours water generously and visibly three times on the bowed head of each candidate, or dips her/him in water three times, once at the mention of each Person of the Holy Trinity, saying:</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29</a:t>
            </a:fld>
            <a:endParaRPr lang="en-GB"/>
          </a:p>
        </p:txBody>
      </p:sp>
    </p:spTree>
    <p:extLst>
      <p:ext uri="{BB962C8B-B14F-4D97-AF65-F5344CB8AC3E}">
        <p14:creationId xmlns:p14="http://schemas.microsoft.com/office/powerpoint/2010/main" val="2323178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(p</a:t>
            </a:r>
            <a:r>
              <a:rPr lang="en-GB" i="1" baseline="0" dirty="0" smtClean="0"/>
              <a:t> 81)</a:t>
            </a:r>
            <a:r>
              <a:rPr lang="en-GB" b="1" i="0" baseline="0" dirty="0" smtClean="0"/>
              <a:t> 11 </a:t>
            </a:r>
            <a:r>
              <a:rPr lang="en-US" sz="1200" kern="1200" dirty="0" smtClean="0">
                <a:solidFill>
                  <a:schemeClr val="tx1"/>
                </a:solidFill>
                <a:effectLst/>
                <a:latin typeface="+mn-lt"/>
                <a:ea typeface="+mn-ea"/>
                <a:cs typeface="+mn-cs"/>
              </a:rPr>
              <a:t>The minister makes the sign of the cross on the forehead of each newly-baptized person, saying:</a:t>
            </a:r>
          </a:p>
          <a:p>
            <a:endParaRPr lang="en-US"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12</a:t>
            </a:r>
            <a:r>
              <a:rPr lang="en-US" sz="1200" kern="1200" dirty="0" smtClean="0">
                <a:solidFill>
                  <a:schemeClr val="tx1"/>
                </a:solidFill>
                <a:effectLst/>
                <a:latin typeface="+mn-lt"/>
                <a:ea typeface="+mn-ea"/>
                <a:cs typeface="+mn-cs"/>
              </a:rPr>
              <a:t> The people sit.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 lighted candle may be given to each newly-baptized person.</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30</a:t>
            </a:fld>
            <a:endParaRPr lang="en-GB"/>
          </a:p>
        </p:txBody>
      </p:sp>
    </p:spTree>
    <p:extLst>
      <p:ext uri="{BB962C8B-B14F-4D97-AF65-F5344CB8AC3E}">
        <p14:creationId xmlns:p14="http://schemas.microsoft.com/office/powerpoint/2010/main" val="41971376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81)</a:t>
            </a:r>
            <a:r>
              <a:rPr lang="en-GB" b="1" i="0" baseline="0" dirty="0" smtClean="0"/>
              <a:t> 12 </a:t>
            </a:r>
            <a:r>
              <a:rPr lang="en-US" sz="1200" kern="1200" dirty="0" smtClean="0">
                <a:solidFill>
                  <a:schemeClr val="tx1"/>
                </a:solidFill>
                <a:effectLst/>
                <a:latin typeface="+mn-lt"/>
                <a:ea typeface="+mn-ea"/>
                <a:cs typeface="+mn-cs"/>
              </a:rPr>
              <a:t>The minister, or a representative of the local church, says to them:</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31</a:t>
            </a:fld>
            <a:endParaRPr lang="en-GB"/>
          </a:p>
        </p:txBody>
      </p:sp>
    </p:spTree>
    <p:extLst>
      <p:ext uri="{BB962C8B-B14F-4D97-AF65-F5344CB8AC3E}">
        <p14:creationId xmlns:p14="http://schemas.microsoft.com/office/powerpoint/2010/main" val="23488365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82)</a:t>
            </a:r>
            <a:r>
              <a:rPr lang="en-GB" b="1" i="0" baseline="0" dirty="0" smtClean="0"/>
              <a:t> 13 </a:t>
            </a:r>
            <a:r>
              <a:rPr lang="en-US" sz="1200" i="1" kern="1200" dirty="0" smtClean="0">
                <a:solidFill>
                  <a:schemeClr val="tx1"/>
                </a:solidFill>
                <a:effectLst/>
                <a:latin typeface="+mn-lt"/>
                <a:ea typeface="+mn-ea"/>
                <a:cs typeface="+mn-cs"/>
              </a:rPr>
              <a:t>Those</a:t>
            </a:r>
            <a:r>
              <a:rPr lang="en-US" sz="1200" kern="1200" dirty="0" smtClean="0">
                <a:solidFill>
                  <a:schemeClr val="tx1"/>
                </a:solidFill>
                <a:effectLst/>
                <a:latin typeface="+mn-lt"/>
                <a:ea typeface="+mn-ea"/>
                <a:cs typeface="+mn-cs"/>
              </a:rPr>
              <a:t> newly-baptized </a:t>
            </a:r>
            <a:r>
              <a:rPr lang="en-US" sz="1200" i="1" kern="1200" dirty="0" smtClean="0">
                <a:solidFill>
                  <a:schemeClr val="tx1"/>
                </a:solidFill>
                <a:effectLst/>
                <a:latin typeface="+mn-lt"/>
                <a:ea typeface="+mn-ea"/>
                <a:cs typeface="+mn-cs"/>
              </a:rPr>
              <a:t>stand </a:t>
            </a:r>
            <a:r>
              <a:rPr lang="en-US" sz="1200" kern="1200" dirty="0" smtClean="0">
                <a:solidFill>
                  <a:schemeClr val="tx1"/>
                </a:solidFill>
                <a:effectLst/>
                <a:latin typeface="+mn-lt"/>
                <a:ea typeface="+mn-ea"/>
                <a:cs typeface="+mn-cs"/>
              </a:rPr>
              <a:t>facing the people. </a:t>
            </a:r>
          </a:p>
          <a:p>
            <a:pPr lvl="0"/>
            <a:r>
              <a:rPr lang="en-US" sz="1200" kern="1200" dirty="0" smtClean="0">
                <a:solidFill>
                  <a:schemeClr val="tx1"/>
                </a:solidFill>
                <a:effectLst/>
                <a:latin typeface="+mn-lt"/>
                <a:ea typeface="+mn-ea"/>
                <a:cs typeface="+mn-cs"/>
              </a:rPr>
              <a:t>All say or sing:</a:t>
            </a:r>
            <a:endParaRPr lang="en-GB" sz="1200" kern="1200" dirty="0" smtClean="0">
              <a:solidFill>
                <a:schemeClr val="tx1"/>
              </a:solidFill>
              <a:effectLst/>
              <a:latin typeface="+mn-lt"/>
              <a:ea typeface="+mn-ea"/>
              <a:cs typeface="+mn-cs"/>
            </a:endParaRPr>
          </a:p>
          <a:p>
            <a:pPr lvl="0"/>
            <a:endParaRPr lang="en-GB" sz="1200" kern="1200" dirty="0" smtClean="0">
              <a:solidFill>
                <a:schemeClr val="tx1"/>
              </a:solidFill>
              <a:effectLst/>
              <a:latin typeface="+mn-lt"/>
              <a:ea typeface="+mn-ea"/>
              <a:cs typeface="+mn-cs"/>
            </a:endParaRPr>
          </a:p>
          <a:p>
            <a:pPr lvl="0"/>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If, in exceptional circumstances and for good reason, the Confirmation of</a:t>
            </a:r>
            <a:endParaRPr lang="en-GB"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newly-baptized is to be delayed, the service continues from no. 25.</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32</a:t>
            </a:fld>
            <a:endParaRPr lang="en-GB"/>
          </a:p>
        </p:txBody>
      </p:sp>
    </p:spTree>
    <p:extLst>
      <p:ext uri="{BB962C8B-B14F-4D97-AF65-F5344CB8AC3E}">
        <p14:creationId xmlns:p14="http://schemas.microsoft.com/office/powerpoint/2010/main" val="6750649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82)</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535493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82)</a:t>
            </a:r>
            <a:r>
              <a:rPr lang="en-GB" b="1" i="0" baseline="0" dirty="0" smtClean="0"/>
              <a:t> 14 </a:t>
            </a:r>
            <a:r>
              <a:rPr lang="en-US" sz="1200" kern="1200" dirty="0" smtClean="0">
                <a:solidFill>
                  <a:schemeClr val="tx1"/>
                </a:solidFill>
                <a:effectLst/>
                <a:latin typeface="+mn-lt"/>
                <a:ea typeface="+mn-ea"/>
                <a:cs typeface="+mn-cs"/>
              </a:rPr>
              <a:t>Any </a:t>
            </a:r>
            <a:r>
              <a:rPr lang="en-US" sz="1200" i="1" kern="1200" dirty="0" smtClean="0">
                <a:solidFill>
                  <a:schemeClr val="tx1"/>
                </a:solidFill>
                <a:effectLst/>
                <a:latin typeface="+mn-lt"/>
                <a:ea typeface="+mn-ea"/>
                <a:cs typeface="+mn-cs"/>
              </a:rPr>
              <a:t>candidates </a:t>
            </a:r>
            <a:r>
              <a:rPr lang="en-US" sz="1200" kern="1200" dirty="0" smtClean="0">
                <a:solidFill>
                  <a:schemeClr val="tx1"/>
                </a:solidFill>
                <a:effectLst/>
                <a:latin typeface="+mn-lt"/>
                <a:ea typeface="+mn-ea"/>
                <a:cs typeface="+mn-cs"/>
              </a:rPr>
              <a:t>for Confirmation who </a:t>
            </a:r>
            <a:r>
              <a:rPr lang="en-US" sz="1200" i="1" kern="1200" dirty="0" smtClean="0">
                <a:solidFill>
                  <a:schemeClr val="tx1"/>
                </a:solidFill>
                <a:effectLst/>
                <a:latin typeface="+mn-lt"/>
                <a:ea typeface="+mn-ea"/>
                <a:cs typeface="+mn-cs"/>
              </a:rPr>
              <a:t>have </a:t>
            </a:r>
            <a:r>
              <a:rPr lang="en-US" sz="1200" kern="1200" dirty="0" smtClean="0">
                <a:solidFill>
                  <a:schemeClr val="tx1"/>
                </a:solidFill>
                <a:effectLst/>
                <a:latin typeface="+mn-lt"/>
                <a:ea typeface="+mn-ea"/>
                <a:cs typeface="+mn-cs"/>
              </a:rPr>
              <a:t>been baptized on a previous occasion </a:t>
            </a:r>
            <a:r>
              <a:rPr lang="en-US" sz="1200" i="1" kern="1200" dirty="0" smtClean="0">
                <a:solidFill>
                  <a:schemeClr val="tx1"/>
                </a:solidFill>
                <a:effectLst/>
                <a:latin typeface="+mn-lt"/>
                <a:ea typeface="+mn-ea"/>
                <a:cs typeface="+mn-cs"/>
              </a:rPr>
              <a:t>stand</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minister says to </a:t>
            </a:r>
            <a:r>
              <a:rPr lang="en-US" sz="1200" i="1" kern="1200" dirty="0" smtClean="0">
                <a:solidFill>
                  <a:schemeClr val="tx1"/>
                </a:solidFill>
                <a:effectLst/>
                <a:latin typeface="+mn-lt"/>
                <a:ea typeface="+mn-ea"/>
                <a:cs typeface="+mn-cs"/>
              </a:rPr>
              <a:t>all </a:t>
            </a:r>
            <a:r>
              <a:rPr lang="en-US" sz="1200" kern="1200" dirty="0" smtClean="0">
                <a:solidFill>
                  <a:schemeClr val="tx1"/>
                </a:solidFill>
                <a:effectLst/>
                <a:latin typeface="+mn-lt"/>
                <a:ea typeface="+mn-ea"/>
                <a:cs typeface="+mn-cs"/>
              </a:rPr>
              <a:t>the </a:t>
            </a:r>
            <a:r>
              <a:rPr lang="en-US" sz="1200" i="1" kern="1200" dirty="0" smtClean="0">
                <a:solidFill>
                  <a:schemeClr val="tx1"/>
                </a:solidFill>
                <a:effectLst/>
                <a:latin typeface="+mn-lt"/>
                <a:ea typeface="+mn-ea"/>
                <a:cs typeface="+mn-cs"/>
              </a:rPr>
              <a:t>candidates </a:t>
            </a:r>
            <a:r>
              <a:rPr lang="en-US" sz="1200" kern="1200" dirty="0" smtClean="0">
                <a:solidFill>
                  <a:schemeClr val="tx1"/>
                </a:solidFill>
                <a:effectLst/>
                <a:latin typeface="+mn-lt"/>
                <a:ea typeface="+mn-ea"/>
                <a:cs typeface="+mn-cs"/>
              </a:rPr>
              <a:t>for Confirmation:</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34</a:t>
            </a:fld>
            <a:endParaRPr lang="en-GB"/>
          </a:p>
        </p:txBody>
      </p:sp>
    </p:spTree>
    <p:extLst>
      <p:ext uri="{BB962C8B-B14F-4D97-AF65-F5344CB8AC3E}">
        <p14:creationId xmlns:p14="http://schemas.microsoft.com/office/powerpoint/2010/main" val="478856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82)</a:t>
            </a:r>
            <a:r>
              <a:rPr lang="en-GB" b="1" i="0" baseline="0" dirty="0" smtClean="0"/>
              <a:t> 14 </a:t>
            </a:r>
            <a:r>
              <a:rPr lang="en-US" sz="1200" kern="1200" dirty="0" smtClean="0">
                <a:solidFill>
                  <a:schemeClr val="tx1"/>
                </a:solidFill>
                <a:effectLst/>
                <a:latin typeface="+mn-lt"/>
                <a:ea typeface="+mn-ea"/>
                <a:cs typeface="+mn-cs"/>
              </a:rPr>
              <a:t>Any </a:t>
            </a:r>
            <a:r>
              <a:rPr lang="en-US" sz="1200" i="1" kern="1200" dirty="0" smtClean="0">
                <a:solidFill>
                  <a:schemeClr val="tx1"/>
                </a:solidFill>
                <a:effectLst/>
                <a:latin typeface="+mn-lt"/>
                <a:ea typeface="+mn-ea"/>
                <a:cs typeface="+mn-cs"/>
              </a:rPr>
              <a:t>candidates </a:t>
            </a:r>
            <a:r>
              <a:rPr lang="en-US" sz="1200" kern="1200" dirty="0" smtClean="0">
                <a:solidFill>
                  <a:schemeClr val="tx1"/>
                </a:solidFill>
                <a:effectLst/>
                <a:latin typeface="+mn-lt"/>
                <a:ea typeface="+mn-ea"/>
                <a:cs typeface="+mn-cs"/>
              </a:rPr>
              <a:t>for Confirmation who </a:t>
            </a:r>
            <a:r>
              <a:rPr lang="en-US" sz="1200" i="1" kern="1200" dirty="0" smtClean="0">
                <a:solidFill>
                  <a:schemeClr val="tx1"/>
                </a:solidFill>
                <a:effectLst/>
                <a:latin typeface="+mn-lt"/>
                <a:ea typeface="+mn-ea"/>
                <a:cs typeface="+mn-cs"/>
              </a:rPr>
              <a:t>have </a:t>
            </a:r>
            <a:r>
              <a:rPr lang="en-US" sz="1200" kern="1200" dirty="0" smtClean="0">
                <a:solidFill>
                  <a:schemeClr val="tx1"/>
                </a:solidFill>
                <a:effectLst/>
                <a:latin typeface="+mn-lt"/>
                <a:ea typeface="+mn-ea"/>
                <a:cs typeface="+mn-cs"/>
              </a:rPr>
              <a:t>been baptized on a previous occasion </a:t>
            </a:r>
            <a:r>
              <a:rPr lang="en-US" sz="1200" i="1" kern="1200" dirty="0" smtClean="0">
                <a:solidFill>
                  <a:schemeClr val="tx1"/>
                </a:solidFill>
                <a:effectLst/>
                <a:latin typeface="+mn-lt"/>
                <a:ea typeface="+mn-ea"/>
                <a:cs typeface="+mn-cs"/>
              </a:rPr>
              <a:t>stand</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minister says to </a:t>
            </a:r>
            <a:r>
              <a:rPr lang="en-US" sz="1200" i="1" kern="1200" dirty="0" smtClean="0">
                <a:solidFill>
                  <a:schemeClr val="tx1"/>
                </a:solidFill>
                <a:effectLst/>
                <a:latin typeface="+mn-lt"/>
                <a:ea typeface="+mn-ea"/>
                <a:cs typeface="+mn-cs"/>
              </a:rPr>
              <a:t>all </a:t>
            </a:r>
            <a:r>
              <a:rPr lang="en-US" sz="1200" kern="1200" dirty="0" smtClean="0">
                <a:solidFill>
                  <a:schemeClr val="tx1"/>
                </a:solidFill>
                <a:effectLst/>
                <a:latin typeface="+mn-lt"/>
                <a:ea typeface="+mn-ea"/>
                <a:cs typeface="+mn-cs"/>
              </a:rPr>
              <a:t>the </a:t>
            </a:r>
            <a:r>
              <a:rPr lang="en-US" sz="1200" i="1" kern="1200" dirty="0" smtClean="0">
                <a:solidFill>
                  <a:schemeClr val="tx1"/>
                </a:solidFill>
                <a:effectLst/>
                <a:latin typeface="+mn-lt"/>
                <a:ea typeface="+mn-ea"/>
                <a:cs typeface="+mn-cs"/>
              </a:rPr>
              <a:t>candidates </a:t>
            </a:r>
            <a:r>
              <a:rPr lang="en-US" sz="1200" kern="1200" dirty="0" smtClean="0">
                <a:solidFill>
                  <a:schemeClr val="tx1"/>
                </a:solidFill>
                <a:effectLst/>
                <a:latin typeface="+mn-lt"/>
                <a:ea typeface="+mn-ea"/>
                <a:cs typeface="+mn-cs"/>
              </a:rPr>
              <a:t>for Confirmation:</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35</a:t>
            </a:fld>
            <a:endParaRPr lang="en-GB"/>
          </a:p>
        </p:txBody>
      </p:sp>
    </p:spTree>
    <p:extLst>
      <p:ext uri="{BB962C8B-B14F-4D97-AF65-F5344CB8AC3E}">
        <p14:creationId xmlns:p14="http://schemas.microsoft.com/office/powerpoint/2010/main" val="27752599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83)</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7519852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83)</a:t>
            </a:r>
            <a:r>
              <a:rPr lang="en-GB" b="1" i="0" baseline="0" dirty="0" smtClean="0"/>
              <a:t> 15 </a:t>
            </a:r>
            <a:r>
              <a:rPr lang="en-US" sz="1200" kern="1200" dirty="0" smtClean="0">
                <a:solidFill>
                  <a:schemeClr val="tx1"/>
                </a:solidFill>
                <a:effectLst/>
                <a:latin typeface="+mn-lt"/>
                <a:ea typeface="+mn-ea"/>
                <a:cs typeface="+mn-cs"/>
              </a:rPr>
              <a:t>The people stand.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who </a:t>
            </a:r>
            <a:r>
              <a:rPr lang="en-US" sz="1200" i="1" kern="1200" dirty="0" smtClean="0">
                <a:solidFill>
                  <a:schemeClr val="tx1"/>
                </a:solidFill>
                <a:effectLst/>
                <a:latin typeface="+mn-lt"/>
                <a:ea typeface="+mn-ea"/>
                <a:cs typeface="+mn-cs"/>
              </a:rPr>
              <a:t>are </a:t>
            </a:r>
            <a:r>
              <a:rPr lang="en-US" sz="1200" kern="1200" dirty="0" smtClean="0">
                <a:solidFill>
                  <a:schemeClr val="tx1"/>
                </a:solidFill>
                <a:effectLst/>
                <a:latin typeface="+mn-lt"/>
                <a:ea typeface="+mn-ea"/>
                <a:cs typeface="+mn-cs"/>
              </a:rPr>
              <a:t>to be confirmed </a:t>
            </a:r>
            <a:r>
              <a:rPr lang="en-US" sz="1200" i="1" kern="1200" dirty="0" smtClean="0">
                <a:solidFill>
                  <a:schemeClr val="tx1"/>
                </a:solidFill>
                <a:effectLst/>
                <a:latin typeface="+mn-lt"/>
                <a:ea typeface="+mn-ea"/>
                <a:cs typeface="+mn-cs"/>
              </a:rPr>
              <a:t>kneel</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minister, extending her/his hands towards the </a:t>
            </a:r>
            <a:r>
              <a:rPr lang="en-US" sz="1200" i="1" kern="1200" dirty="0" smtClean="0">
                <a:solidFill>
                  <a:schemeClr val="tx1"/>
                </a:solidFill>
                <a:effectLst/>
                <a:latin typeface="+mn-lt"/>
                <a:ea typeface="+mn-ea"/>
                <a:cs typeface="+mn-cs"/>
              </a:rPr>
              <a:t>candidates</a:t>
            </a:r>
            <a:r>
              <a:rPr lang="en-US" sz="1200" kern="1200" dirty="0" smtClean="0">
                <a:solidFill>
                  <a:schemeClr val="tx1"/>
                </a:solidFill>
                <a:effectLst/>
                <a:latin typeface="+mn-lt"/>
                <a:ea typeface="+mn-ea"/>
                <a:cs typeface="+mn-cs"/>
              </a:rPr>
              <a:t>, says:</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37</a:t>
            </a:fld>
            <a:endParaRPr lang="en-GB"/>
          </a:p>
        </p:txBody>
      </p:sp>
    </p:spTree>
    <p:extLst>
      <p:ext uri="{BB962C8B-B14F-4D97-AF65-F5344CB8AC3E}">
        <p14:creationId xmlns:p14="http://schemas.microsoft.com/office/powerpoint/2010/main" val="27612014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83)</a:t>
            </a:r>
            <a:r>
              <a:rPr lang="en-GB" b="1" i="0" baseline="0" dirty="0" smtClean="0"/>
              <a:t> 15 </a:t>
            </a:r>
            <a:r>
              <a:rPr lang="en-US" sz="1200" kern="1200" dirty="0" smtClean="0">
                <a:solidFill>
                  <a:schemeClr val="tx1"/>
                </a:solidFill>
                <a:effectLst/>
                <a:latin typeface="+mn-lt"/>
                <a:ea typeface="+mn-ea"/>
                <a:cs typeface="+mn-cs"/>
              </a:rPr>
              <a:t>The people stand.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who </a:t>
            </a:r>
            <a:r>
              <a:rPr lang="en-US" sz="1200" i="1" kern="1200" dirty="0" smtClean="0">
                <a:solidFill>
                  <a:schemeClr val="tx1"/>
                </a:solidFill>
                <a:effectLst/>
                <a:latin typeface="+mn-lt"/>
                <a:ea typeface="+mn-ea"/>
                <a:cs typeface="+mn-cs"/>
              </a:rPr>
              <a:t>are </a:t>
            </a:r>
            <a:r>
              <a:rPr lang="en-US" sz="1200" kern="1200" dirty="0" smtClean="0">
                <a:solidFill>
                  <a:schemeClr val="tx1"/>
                </a:solidFill>
                <a:effectLst/>
                <a:latin typeface="+mn-lt"/>
                <a:ea typeface="+mn-ea"/>
                <a:cs typeface="+mn-cs"/>
              </a:rPr>
              <a:t>to be confirmed </a:t>
            </a:r>
            <a:r>
              <a:rPr lang="en-US" sz="1200" i="1" kern="1200" dirty="0" smtClean="0">
                <a:solidFill>
                  <a:schemeClr val="tx1"/>
                </a:solidFill>
                <a:effectLst/>
                <a:latin typeface="+mn-lt"/>
                <a:ea typeface="+mn-ea"/>
                <a:cs typeface="+mn-cs"/>
              </a:rPr>
              <a:t>kneel</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minister, extending her/his hands towards the </a:t>
            </a:r>
            <a:r>
              <a:rPr lang="en-US" sz="1200" i="1" kern="1200" dirty="0" smtClean="0">
                <a:solidFill>
                  <a:schemeClr val="tx1"/>
                </a:solidFill>
                <a:effectLst/>
                <a:latin typeface="+mn-lt"/>
                <a:ea typeface="+mn-ea"/>
                <a:cs typeface="+mn-cs"/>
              </a:rPr>
              <a:t>candidates</a:t>
            </a:r>
            <a:r>
              <a:rPr lang="en-US" sz="1200" kern="1200" dirty="0" smtClean="0">
                <a:solidFill>
                  <a:schemeClr val="tx1"/>
                </a:solidFill>
                <a:effectLst/>
                <a:latin typeface="+mn-lt"/>
                <a:ea typeface="+mn-ea"/>
                <a:cs typeface="+mn-cs"/>
              </a:rPr>
              <a:t>, says:</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38</a:t>
            </a:fld>
            <a:endParaRPr lang="en-GB"/>
          </a:p>
        </p:txBody>
      </p:sp>
    </p:spTree>
    <p:extLst>
      <p:ext uri="{BB962C8B-B14F-4D97-AF65-F5344CB8AC3E}">
        <p14:creationId xmlns:p14="http://schemas.microsoft.com/office/powerpoint/2010/main" val="23115857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83)</a:t>
            </a:r>
            <a:r>
              <a:rPr lang="en-GB" b="1" i="0" baseline="0" dirty="0" smtClean="0"/>
              <a:t> 16 </a:t>
            </a:r>
            <a:r>
              <a:rPr lang="en-US" sz="1200" kern="1200" dirty="0" smtClean="0">
                <a:solidFill>
                  <a:schemeClr val="tx1"/>
                </a:solidFill>
                <a:effectLst/>
                <a:latin typeface="+mn-lt"/>
                <a:ea typeface="+mn-ea"/>
                <a:cs typeface="+mn-cs"/>
              </a:rPr>
              <a:t>The minister lays her/his hand upon the head of each candidate, saying:</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39</a:t>
            </a:fld>
            <a:endParaRPr lang="en-GB"/>
          </a:p>
        </p:txBody>
      </p:sp>
    </p:spTree>
    <p:extLst>
      <p:ext uri="{BB962C8B-B14F-4D97-AF65-F5344CB8AC3E}">
        <p14:creationId xmlns:p14="http://schemas.microsoft.com/office/powerpoint/2010/main" val="18155983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83)</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318231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83)</a:t>
            </a:r>
            <a:r>
              <a:rPr lang="en-GB" b="1" i="0" baseline="0" dirty="0" smtClean="0"/>
              <a:t> 17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newly-confirmed </a:t>
            </a:r>
            <a:r>
              <a:rPr lang="en-US" sz="1200" i="1" kern="1200" dirty="0" smtClean="0">
                <a:solidFill>
                  <a:schemeClr val="tx1"/>
                </a:solidFill>
                <a:effectLst/>
                <a:latin typeface="+mn-lt"/>
                <a:ea typeface="+mn-ea"/>
                <a:cs typeface="+mn-cs"/>
              </a:rPr>
              <a:t>stand</a:t>
            </a:r>
            <a:r>
              <a:rPr lang="en-US" sz="1200" kern="1200" dirty="0" smtClean="0">
                <a:solidFill>
                  <a:schemeClr val="tx1"/>
                </a:solidFill>
                <a:effectLst/>
                <a:latin typeface="+mn-lt"/>
                <a:ea typeface="+mn-ea"/>
                <a:cs typeface="+mn-cs"/>
              </a:rPr>
              <a:t>. The minister says to </a:t>
            </a:r>
            <a:r>
              <a:rPr lang="en-US" sz="1200" i="1" kern="1200" dirty="0" smtClean="0">
                <a:solidFill>
                  <a:schemeClr val="tx1"/>
                </a:solidFill>
                <a:effectLst/>
                <a:latin typeface="+mn-lt"/>
                <a:ea typeface="+mn-ea"/>
                <a:cs typeface="+mn-cs"/>
              </a:rPr>
              <a:t>them</a:t>
            </a:r>
            <a:r>
              <a:rPr lang="en-US" sz="1200" kern="1200" dirty="0" smtClean="0">
                <a:solidFill>
                  <a:schemeClr val="tx1"/>
                </a:solidFill>
                <a:effectLst/>
                <a:latin typeface="+mn-lt"/>
                <a:ea typeface="+mn-ea"/>
                <a:cs typeface="+mn-cs"/>
              </a:rPr>
              <a:t>: </a:t>
            </a:r>
          </a:p>
          <a:p>
            <a:pPr lvl="0"/>
            <a:endParaRPr lang="en-US"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18</a:t>
            </a:r>
            <a:r>
              <a:rPr lang="en-US" sz="1200" kern="1200" dirty="0" smtClean="0">
                <a:solidFill>
                  <a:schemeClr val="tx1"/>
                </a:solidFill>
                <a:effectLst/>
                <a:latin typeface="+mn-lt"/>
                <a:ea typeface="+mn-ea"/>
                <a:cs typeface="+mn-cs"/>
              </a:rPr>
              <a:t> The minister and a representative of the local church extend the hand of fellowship to each newly-confirmed person.</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41</a:t>
            </a:fld>
            <a:endParaRPr lang="en-GB"/>
          </a:p>
        </p:txBody>
      </p:sp>
    </p:spTree>
    <p:extLst>
      <p:ext uri="{BB962C8B-B14F-4D97-AF65-F5344CB8AC3E}">
        <p14:creationId xmlns:p14="http://schemas.microsoft.com/office/powerpoint/2010/main" val="17926338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83)</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609628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83)</a:t>
            </a:r>
            <a:r>
              <a:rPr lang="en-GB" b="1" i="0" baseline="0" dirty="0" smtClean="0"/>
              <a:t> 19 </a:t>
            </a:r>
            <a:r>
              <a:rPr lang="en-US" sz="1200" kern="1200" dirty="0" smtClean="0">
                <a:solidFill>
                  <a:schemeClr val="tx1"/>
                </a:solidFill>
                <a:effectLst/>
                <a:latin typeface="+mn-lt"/>
                <a:ea typeface="+mn-ea"/>
                <a:cs typeface="+mn-cs"/>
              </a:rPr>
              <a:t>The minister says to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newly-confirmed:</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43</a:t>
            </a:fld>
            <a:endParaRPr lang="en-GB"/>
          </a:p>
        </p:txBody>
      </p:sp>
    </p:spTree>
    <p:extLst>
      <p:ext uri="{BB962C8B-B14F-4D97-AF65-F5344CB8AC3E}">
        <p14:creationId xmlns:p14="http://schemas.microsoft.com/office/powerpoint/2010/main" val="27522072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84)</a:t>
            </a:r>
            <a:r>
              <a:rPr lang="en-GB" b="1" i="0" baseline="0" dirty="0" smtClean="0"/>
              <a:t> 19 </a:t>
            </a:r>
            <a:r>
              <a:rPr lang="en-US" sz="1200" kern="1200" dirty="0" smtClean="0">
                <a:solidFill>
                  <a:schemeClr val="tx1"/>
                </a:solidFill>
                <a:effectLst/>
                <a:latin typeface="+mn-lt"/>
                <a:ea typeface="+mn-ea"/>
                <a:cs typeface="+mn-cs"/>
              </a:rPr>
              <a:t>The minister says to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newly-confirmed:</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44</a:t>
            </a:fld>
            <a:endParaRPr lang="en-GB"/>
          </a:p>
        </p:txBody>
      </p:sp>
    </p:spTree>
    <p:extLst>
      <p:ext uri="{BB962C8B-B14F-4D97-AF65-F5344CB8AC3E}">
        <p14:creationId xmlns:p14="http://schemas.microsoft.com/office/powerpoint/2010/main" val="2199969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84)</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424041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84)</a:t>
            </a:r>
            <a:r>
              <a:rPr lang="en-GB" b="1" i="0" baseline="0" dirty="0" smtClean="0"/>
              <a:t> 20 </a:t>
            </a:r>
            <a:r>
              <a:rPr lang="en-US" sz="1200" kern="1200" dirty="0" smtClean="0">
                <a:solidFill>
                  <a:schemeClr val="tx1"/>
                </a:solidFill>
                <a:effectLst/>
                <a:latin typeface="+mn-lt"/>
                <a:ea typeface="+mn-ea"/>
                <a:cs typeface="+mn-cs"/>
              </a:rPr>
              <a:t>The minister says to the</a:t>
            </a:r>
            <a:r>
              <a:rPr lang="en-US" sz="1200" kern="1200" baseline="0" dirty="0" smtClean="0">
                <a:solidFill>
                  <a:schemeClr val="tx1"/>
                </a:solidFill>
                <a:effectLst/>
                <a:latin typeface="+mn-lt"/>
                <a:ea typeface="+mn-ea"/>
                <a:cs typeface="+mn-cs"/>
              </a:rPr>
              <a:t> people</a:t>
            </a:r>
            <a:r>
              <a:rPr lang="en-US" sz="1200" kern="1200" dirty="0" smtClean="0">
                <a:solidFill>
                  <a:schemeClr val="tx1"/>
                </a:solidFill>
                <a:effectLst/>
                <a:latin typeface="+mn-lt"/>
                <a:ea typeface="+mn-ea"/>
                <a:cs typeface="+mn-cs"/>
              </a:rPr>
              <a:t>:</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46</a:t>
            </a:fld>
            <a:endParaRPr lang="en-GB"/>
          </a:p>
        </p:txBody>
      </p:sp>
    </p:spTree>
    <p:extLst>
      <p:ext uri="{BB962C8B-B14F-4D97-AF65-F5344CB8AC3E}">
        <p14:creationId xmlns:p14="http://schemas.microsoft.com/office/powerpoint/2010/main" val="34792105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84)</a:t>
            </a:r>
            <a:r>
              <a:rPr lang="en-GB" b="1" i="0" baseline="0" dirty="0" smtClean="0"/>
              <a:t> 20</a:t>
            </a:r>
          </a:p>
          <a:p>
            <a:pPr lvl="0"/>
            <a:endParaRPr lang="en-GB" sz="1200" b="1" i="0" kern="1200" baseline="0" dirty="0" smtClean="0">
              <a:solidFill>
                <a:schemeClr val="tx1"/>
              </a:solidFill>
              <a:effectLst/>
              <a:latin typeface="+mn-lt"/>
              <a:ea typeface="+mn-ea"/>
              <a:cs typeface="+mn-cs"/>
            </a:endParaRPr>
          </a:p>
          <a:p>
            <a:pPr lvl="0"/>
            <a:r>
              <a:rPr lang="en-GB" sz="1200" b="1" i="0" kern="1200" baseline="0" dirty="0" smtClean="0">
                <a:solidFill>
                  <a:schemeClr val="tx1"/>
                </a:solidFill>
                <a:effectLst/>
                <a:latin typeface="+mn-lt"/>
                <a:ea typeface="+mn-ea"/>
                <a:cs typeface="+mn-cs"/>
              </a:rPr>
              <a:t>21 </a:t>
            </a:r>
            <a:r>
              <a:rPr lang="en-US" sz="1200" kern="1200" dirty="0" smtClean="0">
                <a:solidFill>
                  <a:schemeClr val="tx1"/>
                </a:solidFill>
                <a:effectLst/>
                <a:latin typeface="+mn-lt"/>
                <a:ea typeface="+mn-ea"/>
                <a:cs typeface="+mn-cs"/>
              </a:rPr>
              <a:t>The people sit.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 Bible or some other book may be given.</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Certificates of Baptism and Confirmation, as appropriate, may be given.</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47</a:t>
            </a:fld>
            <a:endParaRPr lang="en-GB"/>
          </a:p>
        </p:txBody>
      </p:sp>
    </p:spTree>
    <p:extLst>
      <p:ext uri="{BB962C8B-B14F-4D97-AF65-F5344CB8AC3E}">
        <p14:creationId xmlns:p14="http://schemas.microsoft.com/office/powerpoint/2010/main" val="42606211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(p</a:t>
            </a:r>
            <a:r>
              <a:rPr lang="en-GB" i="1" baseline="0" dirty="0" smtClean="0"/>
              <a:t> 84)</a:t>
            </a:r>
            <a:r>
              <a:rPr lang="en-GB" b="1" i="0" baseline="0" dirty="0" smtClean="0"/>
              <a:t> 22 </a:t>
            </a:r>
            <a:r>
              <a:rPr lang="en-US" sz="1200" kern="1200" dirty="0" smtClean="0">
                <a:solidFill>
                  <a:schemeClr val="tx1"/>
                </a:solidFill>
                <a:effectLst/>
                <a:latin typeface="+mn-lt"/>
                <a:ea typeface="+mn-ea"/>
                <a:cs typeface="+mn-cs"/>
              </a:rPr>
              <a:t>The minister says:</a:t>
            </a:r>
            <a:endParaRPr lang="en-GB" sz="1200" kern="1200" dirty="0" smtClean="0">
              <a:solidFill>
                <a:schemeClr val="tx1"/>
              </a:solidFill>
              <a:effectLst/>
              <a:latin typeface="+mn-lt"/>
              <a:ea typeface="+mn-ea"/>
              <a:cs typeface="+mn-cs"/>
            </a:endParaRPr>
          </a:p>
          <a:p>
            <a:pPr lvl="0"/>
            <a:endParaRPr lang="en-GB" b="1" i="0" baseline="0"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48</a:t>
            </a:fld>
            <a:endParaRPr lang="en-GB"/>
          </a:p>
        </p:txBody>
      </p:sp>
    </p:spTree>
    <p:extLst>
      <p:ext uri="{BB962C8B-B14F-4D97-AF65-F5344CB8AC3E}">
        <p14:creationId xmlns:p14="http://schemas.microsoft.com/office/powerpoint/2010/main" val="15278646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85) </a:t>
            </a:r>
            <a:r>
              <a:rPr lang="en-GB" altLang="en-US" b="1" i="0" dirty="0" smtClean="0"/>
              <a:t>23</a:t>
            </a:r>
            <a:r>
              <a:rPr lang="en-GB" altLang="en-US" dirty="0" smtClean="0"/>
              <a:t> Hymn</a:t>
            </a:r>
          </a:p>
          <a:p>
            <a:endParaRPr lang="en-GB" altLang="en-US" dirty="0" smtClean="0"/>
          </a:p>
          <a:p>
            <a:pPr lvl="0"/>
            <a:r>
              <a:rPr lang="en-GB" altLang="en-US" b="1" dirty="0" smtClean="0"/>
              <a:t>24</a:t>
            </a:r>
            <a:r>
              <a:rPr lang="en-GB" altLang="en-US" dirty="0" smtClean="0"/>
              <a:t> </a:t>
            </a:r>
            <a:r>
              <a:rPr lang="en-US" sz="1200" kern="1200" dirty="0" smtClean="0">
                <a:solidFill>
                  <a:schemeClr val="tx1"/>
                </a:solidFill>
                <a:effectLst/>
                <a:latin typeface="+mn-lt"/>
                <a:ea typeface="+mn-ea"/>
                <a:cs typeface="+mn-cs"/>
              </a:rPr>
              <a:t>The service continues from the prayers of intercession in any appropriate order for Holy Communion. That for </a:t>
            </a:r>
            <a:r>
              <a:rPr lang="en-US" sz="1200" b="1" kern="1200" dirty="0" smtClean="0">
                <a:solidFill>
                  <a:schemeClr val="tx1"/>
                </a:solidFill>
                <a:effectLst/>
                <a:latin typeface="+mn-lt"/>
                <a:ea typeface="+mn-ea"/>
                <a:cs typeface="+mn-cs"/>
              </a:rPr>
              <a:t>The Day of Pentecost and Times of Renewal in the Life of the Church </a:t>
            </a:r>
            <a:r>
              <a:rPr lang="en-US" sz="1200" kern="1200" dirty="0" smtClean="0">
                <a:solidFill>
                  <a:schemeClr val="tx1"/>
                </a:solidFill>
                <a:effectLst/>
                <a:latin typeface="+mn-lt"/>
                <a:ea typeface="+mn-ea"/>
                <a:cs typeface="+mn-cs"/>
              </a:rPr>
              <a:t>(page 174) is especially suitable.</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When no one is to be confirmed the service continues as follows after no. 13:</a:t>
            </a:r>
            <a:endParaRPr lang="en-GB" sz="1200" kern="1200" dirty="0" smtClean="0">
              <a:solidFill>
                <a:schemeClr val="tx1"/>
              </a:solidFill>
              <a:effectLst/>
              <a:latin typeface="+mn-lt"/>
              <a:ea typeface="+mn-ea"/>
              <a:cs typeface="+mn-cs"/>
            </a:endParaRPr>
          </a:p>
          <a:p>
            <a:endParaRPr lang="en-GB" altLang="en-US" dirty="0" smtClean="0"/>
          </a:p>
        </p:txBody>
      </p:sp>
      <p:sp>
        <p:nvSpPr>
          <p:cNvPr id="56324"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F730182-1D95-4BAE-95F5-23F02212BD9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38830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85)</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2044840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85)</a:t>
            </a:r>
            <a:r>
              <a:rPr lang="en-GB" b="1" i="0" baseline="0" dirty="0" smtClean="0"/>
              <a:t> 25 </a:t>
            </a:r>
            <a:r>
              <a:rPr lang="en-US" sz="1200" kern="1200" dirty="0" smtClean="0">
                <a:solidFill>
                  <a:schemeClr val="tx1"/>
                </a:solidFill>
                <a:effectLst/>
                <a:latin typeface="+mn-lt"/>
                <a:ea typeface="+mn-ea"/>
                <a:cs typeface="+mn-cs"/>
              </a:rPr>
              <a:t>The minister says to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newly-baptized:</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E52FD-F3D1-407A-8A2F-1C65D76544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54766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85)</a:t>
            </a:r>
            <a:r>
              <a:rPr lang="en-GB" b="1" i="0" baseline="0" dirty="0" smtClean="0"/>
              <a:t> 25</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E52FD-F3D1-407A-8A2F-1C65D76544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49764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86)</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571674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86)</a:t>
            </a:r>
            <a:r>
              <a:rPr lang="en-GB" b="1" i="0" baseline="0" dirty="0" smtClean="0"/>
              <a:t> 26 </a:t>
            </a:r>
            <a:r>
              <a:rPr lang="en-US" sz="1200" kern="1200" dirty="0" smtClean="0">
                <a:solidFill>
                  <a:schemeClr val="tx1"/>
                </a:solidFill>
                <a:effectLst/>
                <a:latin typeface="+mn-lt"/>
                <a:ea typeface="+mn-ea"/>
                <a:cs typeface="+mn-cs"/>
              </a:rPr>
              <a:t>The minister says to the</a:t>
            </a:r>
            <a:r>
              <a:rPr lang="en-US" sz="1200" kern="1200" baseline="0" dirty="0" smtClean="0">
                <a:solidFill>
                  <a:schemeClr val="tx1"/>
                </a:solidFill>
                <a:effectLst/>
                <a:latin typeface="+mn-lt"/>
                <a:ea typeface="+mn-ea"/>
                <a:cs typeface="+mn-cs"/>
              </a:rPr>
              <a:t> people</a:t>
            </a:r>
            <a:r>
              <a:rPr lang="en-US" sz="1200" kern="1200" dirty="0" smtClean="0">
                <a:solidFill>
                  <a:schemeClr val="tx1"/>
                </a:solidFill>
                <a:effectLst/>
                <a:latin typeface="+mn-lt"/>
                <a:ea typeface="+mn-ea"/>
                <a:cs typeface="+mn-cs"/>
              </a:rPr>
              <a:t>:</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E52FD-F3D1-407A-8A2F-1C65D76544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294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(p</a:t>
            </a:r>
            <a:r>
              <a:rPr lang="en-GB" i="1" baseline="0" dirty="0" smtClean="0"/>
              <a:t> 86)</a:t>
            </a:r>
            <a:r>
              <a:rPr lang="en-GB" b="1" i="0" baseline="0" dirty="0" smtClean="0"/>
              <a:t> 26 </a:t>
            </a:r>
            <a:r>
              <a:rPr lang="en-US" sz="1200" kern="1200" dirty="0" smtClean="0">
                <a:solidFill>
                  <a:schemeClr val="tx1"/>
                </a:solidFill>
                <a:effectLst/>
                <a:latin typeface="+mn-lt"/>
                <a:ea typeface="+mn-ea"/>
                <a:cs typeface="+mn-cs"/>
              </a:rPr>
              <a:t>The minister says to the</a:t>
            </a:r>
            <a:r>
              <a:rPr lang="en-US" sz="1200" kern="1200" baseline="0" dirty="0" smtClean="0">
                <a:solidFill>
                  <a:schemeClr val="tx1"/>
                </a:solidFill>
                <a:effectLst/>
                <a:latin typeface="+mn-lt"/>
                <a:ea typeface="+mn-ea"/>
                <a:cs typeface="+mn-cs"/>
              </a:rPr>
              <a:t> people</a:t>
            </a:r>
            <a:r>
              <a:rPr lang="en-US" sz="1200" kern="1200" dirty="0" smtClean="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27</a:t>
            </a:r>
            <a:r>
              <a:rPr lang="en-US" sz="1200" b="1" kern="1200" baseline="0" dirty="0" smtClean="0">
                <a:solidFill>
                  <a:schemeClr val="tx1"/>
                </a:solidFill>
                <a:effectLst/>
                <a:latin typeface="+mn-lt"/>
                <a:ea typeface="+mn-ea"/>
                <a:cs typeface="+mn-cs"/>
              </a:rPr>
              <a:t> </a:t>
            </a:r>
            <a:r>
              <a:rPr lang="en-US" sz="1200" b="0" kern="1200" baseline="0" dirty="0" smtClean="0">
                <a:solidFill>
                  <a:schemeClr val="tx1"/>
                </a:solidFill>
                <a:effectLst/>
                <a:latin typeface="+mn-lt"/>
                <a:ea typeface="+mn-ea"/>
                <a:cs typeface="+mn-cs"/>
              </a:rPr>
              <a:t>The people sit.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baseline="0" dirty="0" smtClean="0">
                <a:solidFill>
                  <a:schemeClr val="tx1"/>
                </a:solidFill>
                <a:effectLst/>
                <a:latin typeface="+mn-lt"/>
                <a:ea typeface="+mn-ea"/>
                <a:cs typeface="+mn-cs"/>
              </a:rPr>
              <a:t>A Bible or some other book may be given.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baseline="0" dirty="0" smtClean="0">
                <a:solidFill>
                  <a:schemeClr val="tx1"/>
                </a:solidFill>
                <a:effectLst/>
                <a:latin typeface="+mn-lt"/>
                <a:ea typeface="+mn-ea"/>
                <a:cs typeface="+mn-cs"/>
              </a:rPr>
              <a:t>A certificate of Baptism may be given. </a:t>
            </a:r>
            <a:endParaRPr lang="en-GB" sz="1200" b="1"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E52FD-F3D1-407A-8A2F-1C65D76544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262063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(p</a:t>
            </a:r>
            <a:r>
              <a:rPr lang="en-GB" i="1" baseline="0" dirty="0" smtClean="0"/>
              <a:t> 86)</a:t>
            </a:r>
            <a:r>
              <a:rPr lang="en-GB" b="1" i="0" baseline="0" dirty="0" smtClean="0"/>
              <a:t> 28 </a:t>
            </a:r>
            <a:r>
              <a:rPr lang="en-US" sz="1200" kern="1200" dirty="0" smtClean="0">
                <a:solidFill>
                  <a:schemeClr val="tx1"/>
                </a:solidFill>
                <a:effectLst/>
                <a:latin typeface="+mn-lt"/>
                <a:ea typeface="+mn-ea"/>
                <a:cs typeface="+mn-cs"/>
              </a:rPr>
              <a:t>The minister says:</a:t>
            </a:r>
            <a:endParaRPr lang="en-GB" sz="1200" kern="1200" dirty="0" smtClean="0">
              <a:solidFill>
                <a:schemeClr val="tx1"/>
              </a:solidFill>
              <a:effectLst/>
              <a:latin typeface="+mn-lt"/>
              <a:ea typeface="+mn-ea"/>
              <a:cs typeface="+mn-cs"/>
            </a:endParaRPr>
          </a:p>
          <a:p>
            <a:pPr lvl="0"/>
            <a:endParaRPr lang="en-GB" b="1" i="0" baseline="0"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56</a:t>
            </a:fld>
            <a:endParaRPr lang="en-GB"/>
          </a:p>
        </p:txBody>
      </p:sp>
    </p:spTree>
    <p:extLst>
      <p:ext uri="{BB962C8B-B14F-4D97-AF65-F5344CB8AC3E}">
        <p14:creationId xmlns:p14="http://schemas.microsoft.com/office/powerpoint/2010/main" val="217634521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i="1" dirty="0" smtClean="0"/>
              <a:t>(p. 87) </a:t>
            </a:r>
            <a:r>
              <a:rPr lang="en-US" altLang="en-US" sz="1200" b="1" i="0" kern="1200" dirty="0" smtClean="0">
                <a:solidFill>
                  <a:schemeClr val="tx1"/>
                </a:solidFill>
                <a:effectLst/>
                <a:latin typeface="+mn-lt"/>
                <a:ea typeface="+mn-ea"/>
                <a:cs typeface="+mn-cs"/>
              </a:rPr>
              <a:t>29</a:t>
            </a:r>
            <a:r>
              <a:rPr lang="en-US" sz="1200" kern="1200" dirty="0" smtClean="0">
                <a:solidFill>
                  <a:schemeClr val="tx1"/>
                </a:solidFill>
                <a:effectLst/>
                <a:latin typeface="+mn-lt"/>
                <a:ea typeface="+mn-ea"/>
                <a:cs typeface="+mn-cs"/>
              </a:rPr>
              <a:t> The Lord’s Prayer, if it is not said at some other point in the service</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EITHER: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version [slides</a:t>
            </a:r>
            <a:r>
              <a:rPr lang="en-US" sz="1200" kern="1200" baseline="0" dirty="0" smtClean="0">
                <a:solidFill>
                  <a:schemeClr val="tx1"/>
                </a:solidFill>
                <a:effectLst/>
                <a:latin typeface="+mn-lt"/>
                <a:ea typeface="+mn-ea"/>
                <a:cs typeface="+mn-cs"/>
              </a:rPr>
              <a:t> 57 and 58]</a:t>
            </a:r>
            <a:r>
              <a:rPr lang="en-US" sz="1200" kern="1200" dirty="0" smtClean="0">
                <a:solidFill>
                  <a:schemeClr val="tx1"/>
                </a:solidFill>
                <a:effectLst/>
                <a:latin typeface="+mn-lt"/>
                <a:ea typeface="+mn-ea"/>
                <a:cs typeface="+mn-cs"/>
              </a:rPr>
              <a:t> of the Lord’s Prayer is from </a:t>
            </a:r>
            <a:r>
              <a:rPr lang="en-US" sz="1200" b="1" kern="1200" dirty="0" smtClean="0">
                <a:solidFill>
                  <a:schemeClr val="tx1"/>
                </a:solidFill>
                <a:effectLst/>
                <a:latin typeface="+mn-lt"/>
                <a:ea typeface="+mn-ea"/>
                <a:cs typeface="+mn-cs"/>
              </a:rPr>
              <a:t>Praying Together</a:t>
            </a:r>
            <a:r>
              <a:rPr lang="en-US" sz="1200" kern="1200" dirty="0" smtClean="0">
                <a:solidFill>
                  <a:schemeClr val="tx1"/>
                </a:solidFill>
                <a:effectLst/>
                <a:latin typeface="+mn-lt"/>
                <a:ea typeface="+mn-ea"/>
                <a:cs typeface="+mn-cs"/>
              </a:rPr>
              <a:t>, © 1988 by the English Language Liturgical Consultation (ELLC).</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57</a:t>
            </a:fld>
            <a:endParaRPr lang="en-GB"/>
          </a:p>
        </p:txBody>
      </p:sp>
    </p:spTree>
    <p:extLst>
      <p:ext uri="{BB962C8B-B14F-4D97-AF65-F5344CB8AC3E}">
        <p14:creationId xmlns:p14="http://schemas.microsoft.com/office/powerpoint/2010/main" val="345954692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i="1" dirty="0" smtClean="0"/>
              <a:t>(p. 87) </a:t>
            </a:r>
            <a:r>
              <a:rPr lang="en-US" altLang="en-US" sz="1200" b="1" i="0" kern="1200" dirty="0" smtClean="0">
                <a:solidFill>
                  <a:schemeClr val="tx1"/>
                </a:solidFill>
                <a:effectLst/>
                <a:latin typeface="+mn-lt"/>
                <a:ea typeface="+mn-ea"/>
                <a:cs typeface="+mn-cs"/>
              </a:rPr>
              <a:t>29</a:t>
            </a:r>
            <a:r>
              <a:rPr lang="en-US" sz="1200" kern="1200" dirty="0" smtClean="0">
                <a:solidFill>
                  <a:schemeClr val="tx1"/>
                </a:solidFill>
                <a:effectLst/>
                <a:latin typeface="+mn-lt"/>
                <a:ea typeface="+mn-ea"/>
                <a:cs typeface="+mn-cs"/>
              </a:rPr>
              <a:t> The Lord’s Prayer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EITHER: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version [slides</a:t>
            </a:r>
            <a:r>
              <a:rPr lang="en-US" sz="1200" kern="1200" baseline="0" dirty="0" smtClean="0">
                <a:solidFill>
                  <a:schemeClr val="tx1"/>
                </a:solidFill>
                <a:effectLst/>
                <a:latin typeface="+mn-lt"/>
                <a:ea typeface="+mn-ea"/>
                <a:cs typeface="+mn-cs"/>
              </a:rPr>
              <a:t> 57 and 58]</a:t>
            </a:r>
            <a:r>
              <a:rPr lang="en-US" sz="1200" kern="1200" dirty="0" smtClean="0">
                <a:solidFill>
                  <a:schemeClr val="tx1"/>
                </a:solidFill>
                <a:effectLst/>
                <a:latin typeface="+mn-lt"/>
                <a:ea typeface="+mn-ea"/>
                <a:cs typeface="+mn-cs"/>
              </a:rPr>
              <a:t> of the Lord’s Prayer is from </a:t>
            </a:r>
            <a:r>
              <a:rPr lang="en-US" sz="1200" b="1" kern="1200" dirty="0" smtClean="0">
                <a:solidFill>
                  <a:schemeClr val="tx1"/>
                </a:solidFill>
                <a:effectLst/>
                <a:latin typeface="+mn-lt"/>
                <a:ea typeface="+mn-ea"/>
                <a:cs typeface="+mn-cs"/>
              </a:rPr>
              <a:t>Praying Together</a:t>
            </a:r>
            <a:r>
              <a:rPr lang="en-US" sz="1200" kern="1200" dirty="0" smtClean="0">
                <a:solidFill>
                  <a:schemeClr val="tx1"/>
                </a:solidFill>
                <a:effectLst/>
                <a:latin typeface="+mn-lt"/>
                <a:ea typeface="+mn-ea"/>
                <a:cs typeface="+mn-cs"/>
              </a:rPr>
              <a:t>, © 1988 by the English Language Liturgical Consultation (ELLC).</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58</a:t>
            </a:fld>
            <a:endParaRPr lang="en-GB"/>
          </a:p>
        </p:txBody>
      </p:sp>
    </p:spTree>
    <p:extLst>
      <p:ext uri="{BB962C8B-B14F-4D97-AF65-F5344CB8AC3E}">
        <p14:creationId xmlns:p14="http://schemas.microsoft.com/office/powerpoint/2010/main" val="312787389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i="1" dirty="0" smtClean="0"/>
              <a:t>(p. 87) </a:t>
            </a:r>
            <a:r>
              <a:rPr lang="en-US" altLang="en-US" sz="1200" b="1" i="0" kern="1200" dirty="0" smtClean="0">
                <a:solidFill>
                  <a:schemeClr val="tx1"/>
                </a:solidFill>
                <a:effectLst/>
                <a:latin typeface="+mn-lt"/>
                <a:ea typeface="+mn-ea"/>
                <a:cs typeface="+mn-cs"/>
              </a:rPr>
              <a:t>29</a:t>
            </a:r>
            <a:r>
              <a:rPr lang="en-US" sz="1200" kern="1200" dirty="0" smtClean="0">
                <a:solidFill>
                  <a:schemeClr val="tx1"/>
                </a:solidFill>
                <a:effectLst/>
                <a:latin typeface="+mn-lt"/>
                <a:ea typeface="+mn-ea"/>
                <a:cs typeface="+mn-cs"/>
              </a:rPr>
              <a:t> The Lord’s Prayer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59</a:t>
            </a:fld>
            <a:endParaRPr lang="en-GB"/>
          </a:p>
        </p:txBody>
      </p:sp>
    </p:spTree>
    <p:extLst>
      <p:ext uri="{BB962C8B-B14F-4D97-AF65-F5344CB8AC3E}">
        <p14:creationId xmlns:p14="http://schemas.microsoft.com/office/powerpoint/2010/main" val="21048664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i="1" dirty="0" smtClean="0"/>
              <a:t>(p. 87) </a:t>
            </a:r>
            <a:r>
              <a:rPr lang="en-US" altLang="en-US" sz="1200" b="1" i="0" kern="1200" dirty="0" smtClean="0">
                <a:solidFill>
                  <a:schemeClr val="tx1"/>
                </a:solidFill>
                <a:effectLst/>
                <a:latin typeface="+mn-lt"/>
                <a:ea typeface="+mn-ea"/>
                <a:cs typeface="+mn-cs"/>
              </a:rPr>
              <a:t>29</a:t>
            </a:r>
            <a:r>
              <a:rPr lang="en-US" sz="1200" kern="1200" dirty="0" smtClean="0">
                <a:solidFill>
                  <a:schemeClr val="tx1"/>
                </a:solidFill>
                <a:effectLst/>
                <a:latin typeface="+mn-lt"/>
                <a:ea typeface="+mn-ea"/>
                <a:cs typeface="+mn-cs"/>
              </a:rPr>
              <a:t> The Lord’s Prayer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60</a:t>
            </a:fld>
            <a:endParaRPr lang="en-GB"/>
          </a:p>
        </p:txBody>
      </p:sp>
    </p:spTree>
    <p:extLst>
      <p:ext uri="{BB962C8B-B14F-4D97-AF65-F5344CB8AC3E}">
        <p14:creationId xmlns:p14="http://schemas.microsoft.com/office/powerpoint/2010/main" val="169295739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i="1" dirty="0" smtClean="0"/>
              <a:t>(p</a:t>
            </a:r>
            <a:r>
              <a:rPr lang="en-GB" altLang="en-US" i="1" smtClean="0"/>
              <a:t>. 87) </a:t>
            </a:r>
            <a:r>
              <a:rPr lang="en-US" altLang="en-US" sz="1200" b="1" i="0" kern="1200" dirty="0" smtClean="0">
                <a:solidFill>
                  <a:schemeClr val="tx1"/>
                </a:solidFill>
                <a:effectLst/>
                <a:latin typeface="+mn-lt"/>
                <a:ea typeface="+mn-ea"/>
                <a:cs typeface="+mn-cs"/>
              </a:rPr>
              <a:t>30</a:t>
            </a:r>
            <a:r>
              <a:rPr lang="en-US" sz="1200"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Hymn</a:t>
            </a:r>
          </a:p>
          <a:p>
            <a:r>
              <a:rPr lang="en-GB" sz="1200" b="1" kern="1200" dirty="0" smtClean="0">
                <a:solidFill>
                  <a:schemeClr val="tx1"/>
                </a:solidFill>
                <a:effectLst/>
                <a:latin typeface="+mn-lt"/>
                <a:ea typeface="+mn-ea"/>
                <a:cs typeface="+mn-cs"/>
              </a:rPr>
              <a:t>31</a:t>
            </a:r>
            <a:r>
              <a:rPr lang="en-GB" sz="1200" kern="1200" dirty="0" smtClean="0">
                <a:solidFill>
                  <a:schemeClr val="tx1"/>
                </a:solidFill>
                <a:effectLst/>
                <a:latin typeface="+mn-lt"/>
                <a:ea typeface="+mn-ea"/>
                <a:cs typeface="+mn-cs"/>
              </a:rPr>
              <a:t> The service continues.</a:t>
            </a:r>
          </a:p>
        </p:txBody>
      </p:sp>
      <p:sp>
        <p:nvSpPr>
          <p:cNvPr id="4" name="Slide Number Placeholder 3"/>
          <p:cNvSpPr>
            <a:spLocks noGrp="1"/>
          </p:cNvSpPr>
          <p:nvPr>
            <p:ph type="sldNum" sz="quarter" idx="10"/>
          </p:nvPr>
        </p:nvSpPr>
        <p:spPr/>
        <p:txBody>
          <a:bodyPr/>
          <a:lstStyle/>
          <a:p>
            <a:fld id="{49EE52FD-F3D1-407A-8A2F-1C65D7654453}" type="slidenum">
              <a:rPr lang="en-GB" smtClean="0"/>
              <a:t>61</a:t>
            </a:fld>
            <a:endParaRPr lang="en-GB"/>
          </a:p>
        </p:txBody>
      </p:sp>
    </p:spTree>
    <p:extLst>
      <p:ext uri="{BB962C8B-B14F-4D97-AF65-F5344CB8AC3E}">
        <p14:creationId xmlns:p14="http://schemas.microsoft.com/office/powerpoint/2010/main" val="82305415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839172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smtClean="0">
                <a:solidFill>
                  <a:srgbClr val="C00000"/>
                </a:solidFill>
                <a:latin typeface="Arial" panose="020B0604020202020204" pitchFamily="34" charset="0"/>
                <a:cs typeface="Arial" panose="020B0604020202020204" pitchFamily="34" charset="0"/>
              </a:rPr>
              <a:t>PART OF THE SERVICE</a:t>
            </a:r>
            <a:endParaRPr lang="en-US" altLang="en-US" sz="1200" b="1" dirty="0" smtClean="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284511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C Title slide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A9B2-5B05-614A-9BCF-86F92F85CF53}"/>
              </a:ext>
            </a:extLst>
          </p:cNvPr>
          <p:cNvSpPr>
            <a:spLocks noGrp="1"/>
          </p:cNvSpPr>
          <p:nvPr>
            <p:ph type="ctrTitle"/>
          </p:nvPr>
        </p:nvSpPr>
        <p:spPr>
          <a:xfrm>
            <a:off x="0" y="2045776"/>
            <a:ext cx="12192000" cy="1735609"/>
          </a:xfrm>
          <a:prstGeom prst="rect">
            <a:avLst/>
          </a:prstGeom>
        </p:spPr>
        <p:txBody>
          <a:bodyPr anchor="b"/>
          <a:lstStyle>
            <a:lvl1pPr algn="ctr">
              <a:defRPr sz="6000" b="0" i="0" baseline="0">
                <a:solidFill>
                  <a:schemeClr val="bg1"/>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662642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MC Section slide with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CB5D3CC-E2E9-324C-9EB4-FD5288B32BB5}"/>
              </a:ext>
            </a:extLst>
          </p:cNvPr>
          <p:cNvSpPr>
            <a:spLocks noGrp="1"/>
          </p:cNvSpPr>
          <p:nvPr>
            <p:ph type="ctrTitle"/>
          </p:nvPr>
        </p:nvSpPr>
        <p:spPr>
          <a:xfrm>
            <a:off x="2208212" y="0"/>
            <a:ext cx="9983787" cy="6489700"/>
          </a:xfrm>
          <a:prstGeom prst="rect">
            <a:avLst/>
          </a:prstGeom>
        </p:spPr>
        <p:txBody>
          <a:bodyPr anchor="ctr"/>
          <a:lstStyle>
            <a:lvl1pPr algn="l">
              <a:defRPr sz="4800" b="0" i="0" baseline="0">
                <a:solidFill>
                  <a:srgbClr val="C00000"/>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382134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MC text slide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F68628-BD3D-FF48-B52C-8C93F1DC1445}"/>
              </a:ext>
            </a:extLst>
          </p:cNvPr>
          <p:cNvSpPr>
            <a:spLocks noGrp="1"/>
          </p:cNvSpPr>
          <p:nvPr>
            <p:ph idx="1"/>
          </p:nvPr>
        </p:nvSpPr>
        <p:spPr>
          <a:xfrm>
            <a:off x="822702" y="1902229"/>
            <a:ext cx="10515600" cy="458381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5580132E-FBA5-B349-97EE-08796CD9BD14}"/>
              </a:ext>
            </a:extLst>
          </p:cNvPr>
          <p:cNvSpPr>
            <a:spLocks noGrp="1"/>
          </p:cNvSpPr>
          <p:nvPr>
            <p:ph type="ctrTitle"/>
          </p:nvPr>
        </p:nvSpPr>
        <p:spPr>
          <a:xfrm>
            <a:off x="2208213" y="913699"/>
            <a:ext cx="9612312" cy="635435"/>
          </a:xfrm>
          <a:prstGeom prst="rect">
            <a:avLst/>
          </a:prstGeom>
        </p:spPr>
        <p:txBody>
          <a:bodyPr anchor="b"/>
          <a:lstStyle>
            <a:lvl1pPr algn="ctr">
              <a:defRPr sz="4200" baseline="0">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095713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PART OF THE SERVICE</a:t>
            </a:r>
            <a:endParaRPr lang="en-US" altLang="en-US" sz="1200" dirty="0" smtClean="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15790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DECLARATION</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722396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REQUEST FOR BAPTISM</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79549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500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THANKSGIVING</a:t>
            </a:r>
            <a:r>
              <a:rPr lang="en-GB" altLang="en-US" sz="1200" baseline="0" dirty="0" smtClean="0">
                <a:solidFill>
                  <a:srgbClr val="C00000"/>
                </a:solidFill>
                <a:latin typeface="Arial" panose="020B0604020202020204" pitchFamily="34" charset="0"/>
              </a:rPr>
              <a:t> OVER THE WATER</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11970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AFFIRMATION OF FAITH</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423777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306693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BAPTISMAL PROMISES</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7047133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CONFIRMATION</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7569409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RECEPTION</a:t>
            </a:r>
            <a:r>
              <a:rPr lang="en-GB" altLang="en-US" sz="1200" baseline="0" dirty="0" smtClean="0">
                <a:solidFill>
                  <a:srgbClr val="C00000"/>
                </a:solidFill>
                <a:latin typeface="Arial" panose="020B0604020202020204" pitchFamily="34" charset="0"/>
              </a:rPr>
              <a:t> AND WELCOME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9054307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PROMISES OF THOSE NEWLY-CONFIRMED</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1951249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a:t>
            </a:r>
            <a:r>
              <a:rPr lang="en-GB" altLang="en-US" sz="1200" baseline="0" dirty="0" smtClean="0">
                <a:solidFill>
                  <a:srgbClr val="C00000"/>
                </a:solidFill>
                <a:latin typeface="Arial" panose="020B0604020202020204" pitchFamily="34" charset="0"/>
              </a:rPr>
              <a:t> OF THE PEOPLE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574754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3.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4.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9252368"/>
      </p:ext>
    </p:extLst>
  </p:cSld>
  <p:clrMap bg1="lt1" tx1="dk1" bg2="lt2" tx2="dk2" accent1="accent1" accent2="accent2" accent3="accent3" accent4="accent4" accent5="accent5" accent6="accent6" hlink="hlink" folHlink="folHlink"/>
  <p:sldLayoutIdLst>
    <p:sldLayoutId id="2147483661" r:id="rId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7122890"/>
      </p:ext>
    </p:extLst>
  </p:cSld>
  <p:clrMap bg1="lt1" tx1="dk1" bg2="lt2" tx2="dk2" accent1="accent1" accent2="accent2" accent3="accent3" accent4="accent4" accent5="accent5" accent6="accent6" hlink="hlink" folHlink="folHlink"/>
  <p:sldLayoutIdLst>
    <p:sldLayoutId id="2147483667"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7504186"/>
      </p:ext>
    </p:extLst>
  </p:cSld>
  <p:clrMap bg1="lt1" tx1="dk1" bg2="lt2" tx2="dk2" accent1="accent1" accent2="accent2" accent3="accent3" accent4="accent4" accent5="accent5" accent6="accent6" hlink="hlink" folHlink="folHlink"/>
  <p:sldLayoutIdLst>
    <p:sldLayoutId id="2147483669" r:id="rId1"/>
    <p:sldLayoutId id="2147483670" r:id="rId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109653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8" r:id="rId4"/>
    <p:sldLayoutId id="2147483677" r:id="rId5"/>
    <p:sldLayoutId id="2147483679" r:id="rId6"/>
    <p:sldLayoutId id="2147483680" r:id="rId7"/>
    <p:sldLayoutId id="2147483681" r:id="rId8"/>
    <p:sldLayoutId id="2147483682" r:id="rId9"/>
    <p:sldLayoutId id="2147483683" r:id="rId10"/>
    <p:sldLayoutId id="2147483684"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slide" Target="slide57.xml"/><Relationship Id="rId4" Type="http://schemas.openxmlformats.org/officeDocument/2006/relationships/slide" Target="slide5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693738" y="556593"/>
            <a:ext cx="11206162" cy="4294189"/>
          </a:xfrm>
          <a:prstGeom prst="rect">
            <a:avLst/>
          </a:prstGeom>
        </p:spPr>
        <p:txBody>
          <a:bodyPr>
            <a:spAutoFit/>
          </a:bodyPr>
          <a:lstStyle/>
          <a:p>
            <a:pPr lvl="0" eaLnBrk="0" fontAlgn="base" hangingPunct="0">
              <a:spcBef>
                <a:spcPct val="0"/>
              </a:spcBef>
              <a:spcAft>
                <a:spcPct val="0"/>
              </a:spcAft>
              <a:defRPr/>
            </a:pPr>
            <a:r>
              <a:rPr lang="en-US" b="1" dirty="0" smtClean="0">
                <a:latin typeface="Arial" panose="020B0604020202020204" pitchFamily="34" charset="0"/>
                <a:cs typeface="Arial" panose="020B0604020202020204" pitchFamily="34" charset="0"/>
              </a:rPr>
              <a:t>The baptism of those who are able to answer for themselves with confirmation and reception into membership</a:t>
            </a:r>
            <a:r>
              <a:rPr lang="en-GB" altLang="en-US" b="1" dirty="0"/>
              <a:t/>
            </a:r>
            <a:br>
              <a:rPr lang="en-GB" altLang="en-US" b="1" dirty="0"/>
            </a:br>
            <a:endPar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Please feel free to amend, add or delete slides as necessary.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rubric for the service is given in the notes for each slide.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notes also indicate the relevant page number in </a:t>
            </a: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Methodist Worship Book</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numbers in bold in the notes of the slide represent the numbers for each item in the rubric. </a:t>
            </a:r>
            <a:endPar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sz="1600" noProof="0" dirty="0" smtClean="0">
                <a:solidFill>
                  <a:prstClr val="black"/>
                </a:solidFill>
                <a:latin typeface="Arial" panose="020B0604020202020204" pitchFamily="34" charset="0"/>
                <a:cs typeface="Arial" panose="020B0604020202020204" pitchFamily="34" charset="0"/>
              </a:rPr>
              <a:t>Words in italics can be changed as appropriate to reflect the number of candidates/parents/godparents.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dirty="0" smtClean="0">
                <a:ln>
                  <a:noFill/>
                </a:ln>
                <a:solidFill>
                  <a:prstClr val="black"/>
                </a:solidFill>
                <a:effectLst/>
                <a:uLnTx/>
                <a:uFillTx/>
                <a:latin typeface="Arial" panose="020B0604020202020204" pitchFamily="34" charset="0"/>
                <a:ea typeface="+mn-ea"/>
                <a:cs typeface="Arial" panose="020B0604020202020204" pitchFamily="34" charset="0"/>
              </a:rPr>
              <a:t>Please note that after </a:t>
            </a:r>
            <a:r>
              <a:rPr kumimoji="0" lang="en-GB" sz="1600" b="0" i="0" u="none" strike="noStrike" kern="1200" cap="none" spc="0" normalizeH="0" baseline="0" dirty="0" smtClean="0">
                <a:ln>
                  <a:noFill/>
                </a:ln>
                <a:solidFill>
                  <a:prstClr val="black"/>
                </a:solidFill>
                <a:effectLst/>
                <a:uLnTx/>
                <a:uFillTx/>
                <a:latin typeface="Arial" panose="020B0604020202020204" pitchFamily="34" charset="0"/>
                <a:cs typeface="Arial" panose="020B0604020202020204" pitchFamily="34" charset="0"/>
                <a:hlinkClick r:id="rId3" action="ppaction://hlinksldjump"/>
              </a:rPr>
              <a:t>no 13</a:t>
            </a:r>
            <a:r>
              <a:rPr kumimoji="0" lang="en-GB" sz="1600" b="0" i="0" u="none" strike="noStrike" kern="1200" cap="none" spc="0" normalizeH="0" baseline="0" dirty="0" smtClean="0">
                <a:ln>
                  <a:noFill/>
                </a:ln>
                <a:solidFill>
                  <a:prstClr val="black"/>
                </a:solidFill>
                <a:effectLst/>
                <a:uLnTx/>
                <a:uFillTx/>
                <a:latin typeface="Arial" panose="020B0604020202020204" pitchFamily="34" charset="0"/>
                <a:ea typeface="+mn-ea"/>
                <a:cs typeface="Arial" panose="020B0604020202020204" pitchFamily="34" charset="0"/>
              </a:rPr>
              <a:t>,</a:t>
            </a:r>
            <a:r>
              <a:rPr kumimoji="0" lang="en-GB" sz="1600" b="0" i="0" u="none" strike="noStrike" kern="1200" cap="none" spc="0" normalizeH="0" dirty="0" smtClean="0">
                <a:ln>
                  <a:noFill/>
                </a:ln>
                <a:solidFill>
                  <a:prstClr val="black"/>
                </a:solidFill>
                <a:effectLst/>
                <a:uLnTx/>
                <a:uFillTx/>
                <a:latin typeface="Arial" panose="020B0604020202020204" pitchFamily="34" charset="0"/>
                <a:ea typeface="+mn-ea"/>
                <a:cs typeface="Arial" panose="020B0604020202020204" pitchFamily="34" charset="0"/>
              </a:rPr>
              <a:t> if no one is to be confirmed, the service continues from </a:t>
            </a:r>
            <a:r>
              <a:rPr kumimoji="0" lang="en-GB" sz="1600" b="0" i="0" u="none" strike="noStrike" kern="1200" cap="none" spc="0" normalizeH="0" dirty="0" smtClean="0">
                <a:ln>
                  <a:noFill/>
                </a:ln>
                <a:solidFill>
                  <a:prstClr val="black"/>
                </a:solidFill>
                <a:effectLst/>
                <a:uLnTx/>
                <a:uFillTx/>
                <a:latin typeface="Arial" panose="020B0604020202020204" pitchFamily="34" charset="0"/>
                <a:cs typeface="Arial" panose="020B0604020202020204" pitchFamily="34" charset="0"/>
                <a:hlinkClick r:id="rId4" action="ppaction://hlinksldjump"/>
              </a:rPr>
              <a:t>no 25</a:t>
            </a:r>
            <a:r>
              <a:rPr kumimoji="0" lang="en-GB" sz="1600" b="0" i="0" u="none" strike="noStrike" kern="1200" cap="none" spc="0" normalizeH="0" dirty="0" smtClean="0">
                <a:ln>
                  <a:noFill/>
                </a:ln>
                <a:solidFill>
                  <a:prstClr val="black"/>
                </a:solidFill>
                <a:effectLst/>
                <a:uLnTx/>
                <a:uFillTx/>
                <a:latin typeface="Arial" panose="020B0604020202020204" pitchFamily="34" charset="0"/>
                <a:ea typeface="+mn-ea"/>
                <a:cs typeface="Arial" panose="020B0604020202020204" pitchFamily="34" charset="0"/>
              </a:rPr>
              <a:t>. Please adjust and delete slides as appropriate.</a:t>
            </a: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You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may wish to add in the names/numbers of the hymns on the appropriate slides, or to insert slides containing the words of the hymns if your church has the relevant permissions.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Please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delete whichever version of the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5" action="ppaction://hlinksldjump"/>
              </a:rPr>
              <a:t>Lord’s Prayer </a:t>
            </a: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is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not to be used</a:t>
            </a: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t>
            </a:r>
          </a:p>
          <a:p>
            <a:pPr marL="285750" indent="-285750" eaLnBrk="0" fontAlgn="base" hangingPunct="0">
              <a:spcBef>
                <a:spcPct val="0"/>
              </a:spcBef>
              <a:spcAft>
                <a:spcPct val="0"/>
              </a:spcAft>
              <a:buFont typeface="Arial" panose="020B0604020202020204" pitchFamily="34" charset="0"/>
              <a:buChar char="•"/>
              <a:defRPr/>
            </a:pPr>
            <a:r>
              <a:rPr lang="en-GB" sz="1600">
                <a:solidFill>
                  <a:prstClr val="black"/>
                </a:solidFill>
                <a:latin typeface="Arial" panose="020B0604020202020204" pitchFamily="34" charset="0"/>
                <a:cs typeface="Arial" panose="020B0604020202020204" pitchFamily="34" charset="0"/>
              </a:rPr>
              <a:t>All material apart from where otherwise stated is © Trustees for Methodist Church Purposes, </a:t>
            </a:r>
            <a:r>
              <a:rPr lang="en-GB" sz="1600">
                <a:solidFill>
                  <a:prstClr val="black"/>
                </a:solidFill>
                <a:latin typeface="Arial" panose="020B0604020202020204" pitchFamily="34" charset="0"/>
                <a:cs typeface="Arial" panose="020B0604020202020204" pitchFamily="34" charset="0"/>
              </a:rPr>
              <a:t>1999</a:t>
            </a:r>
            <a:r>
              <a:rPr lang="en-GB" sz="1600" smtClean="0">
                <a:solidFill>
                  <a:prstClr val="black"/>
                </a:solidFill>
                <a:latin typeface="Arial" panose="020B0604020202020204" pitchFamily="34" charset="0"/>
                <a:cs typeface="Arial" panose="020B0604020202020204" pitchFamily="34" charset="0"/>
              </a:rPr>
              <a:t>.</a:t>
            </a: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0" fontAlgn="base" latinLnBrk="0" hangingPunct="0">
              <a:lnSpc>
                <a:spcPct val="107000"/>
              </a:lnSpc>
              <a:spcBef>
                <a:spcPct val="0"/>
              </a:spcBef>
              <a:spcAft>
                <a:spcPts val="800"/>
              </a:spcAft>
              <a:buClrTx/>
              <a:buSzTx/>
              <a:buFont typeface="Symbol" panose="05050102010706020507" pitchFamily="18" charset="2"/>
              <a:buChar char=""/>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7000"/>
              </a:lnSpc>
              <a:spcBef>
                <a:spcPct val="0"/>
              </a:spcBef>
              <a:spcAft>
                <a:spcPts val="80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Please hide or delete this slide before you use this presentation in a service.</a:t>
            </a:r>
          </a:p>
        </p:txBody>
      </p:sp>
    </p:spTree>
    <p:extLst>
      <p:ext uri="{BB962C8B-B14F-4D97-AF65-F5344CB8AC3E}">
        <p14:creationId xmlns:p14="http://schemas.microsoft.com/office/powerpoint/2010/main" val="2346159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4" y="2409825"/>
            <a:ext cx="8424618"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US" sz="3600" b="1" dirty="0"/>
              <a:t>THE BAPTISM OF THOSE WHO ARE ABLE TO ANSWER FOR </a:t>
            </a:r>
            <a:r>
              <a:rPr lang="en-US" sz="3600" b="1" dirty="0" smtClean="0"/>
              <a:t>THEMSELVES </a:t>
            </a:r>
            <a:r>
              <a:rPr lang="en-US" sz="3600" b="1" dirty="0"/>
              <a:t>WITH CONFIRMATION AND RECEPTION INTO </a:t>
            </a:r>
            <a:r>
              <a:rPr lang="en-US" sz="3600" b="1" dirty="0" smtClean="0"/>
              <a:t>MEMBERSHIP</a:t>
            </a:r>
            <a:endParaRPr lang="en-GB" altLang="en-US" sz="3600" dirty="0" smtClean="0"/>
          </a:p>
        </p:txBody>
      </p:sp>
    </p:spTree>
    <p:extLst>
      <p:ext uri="{BB962C8B-B14F-4D97-AF65-F5344CB8AC3E}">
        <p14:creationId xmlns:p14="http://schemas.microsoft.com/office/powerpoint/2010/main" val="39441594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7"/>
          <p:cNvSpPr txBox="1">
            <a:spLocks noChangeArrowheads="1"/>
          </p:cNvSpPr>
          <p:nvPr/>
        </p:nvSpPr>
        <p:spPr bwMode="auto">
          <a:xfrm>
            <a:off x="2243138" y="2246313"/>
            <a:ext cx="74517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t>Hymn</a:t>
            </a:r>
          </a:p>
        </p:txBody>
      </p:sp>
    </p:spTree>
    <p:extLst>
      <p:ext uri="{BB962C8B-B14F-4D97-AF65-F5344CB8AC3E}">
        <p14:creationId xmlns:p14="http://schemas.microsoft.com/office/powerpoint/2010/main" val="38731753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DECLARATION</a:t>
            </a:r>
            <a:endParaRPr lang="en-GB" altLang="en-US" dirty="0" smtClean="0"/>
          </a:p>
        </p:txBody>
      </p:sp>
    </p:spTree>
    <p:extLst>
      <p:ext uri="{BB962C8B-B14F-4D97-AF65-F5344CB8AC3E}">
        <p14:creationId xmlns:p14="http://schemas.microsoft.com/office/powerpoint/2010/main" val="38086791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dirty="0">
                <a:latin typeface="Arial" panose="020B0604020202020204" pitchFamily="34" charset="0"/>
                <a:cs typeface="Arial" panose="020B0604020202020204" pitchFamily="34" charset="0"/>
              </a:rPr>
              <a:t>Sisters and brothers, </a:t>
            </a:r>
            <a:endParaRPr lang="en-US" sz="3600" dirty="0" smtClean="0">
              <a:latin typeface="Arial" panose="020B0604020202020204" pitchFamily="34" charset="0"/>
              <a:cs typeface="Arial" panose="020B0604020202020204" pitchFamily="34" charset="0"/>
            </a:endParaRPr>
          </a:p>
          <a:p>
            <a:pPr lvl="0"/>
            <a:r>
              <a:rPr lang="en-US" sz="3600" dirty="0" smtClean="0">
                <a:latin typeface="Arial" panose="020B0604020202020204" pitchFamily="34" charset="0"/>
                <a:cs typeface="Arial" panose="020B0604020202020204" pitchFamily="34" charset="0"/>
              </a:rPr>
              <a:t>Baptism </a:t>
            </a:r>
            <a:r>
              <a:rPr lang="en-US" sz="3600" dirty="0">
                <a:latin typeface="Arial" panose="020B0604020202020204" pitchFamily="34" charset="0"/>
                <a:cs typeface="Arial" panose="020B0604020202020204" pitchFamily="34" charset="0"/>
              </a:rPr>
              <a:t>is a gift of God.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It declares to each of us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the </a:t>
            </a:r>
            <a:r>
              <a:rPr lang="en-US" sz="3600" dirty="0">
                <a:latin typeface="Arial" panose="020B0604020202020204" pitchFamily="34" charset="0"/>
                <a:cs typeface="Arial" panose="020B0604020202020204" pitchFamily="34" charset="0"/>
              </a:rPr>
              <a:t>love and grace of God</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this sacrament we celebrate</a:t>
            </a:r>
            <a:endParaRPr lang="en-GB"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the </a:t>
            </a:r>
            <a:r>
              <a:rPr lang="en-US" sz="3600" dirty="0">
                <a:latin typeface="Arial" panose="020B0604020202020204" pitchFamily="34" charset="0"/>
                <a:cs typeface="Arial" panose="020B0604020202020204" pitchFamily="34" charset="0"/>
              </a:rPr>
              <a:t>life of Christ laid down for us,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the </a:t>
            </a:r>
            <a:r>
              <a:rPr lang="en-US" sz="3600" dirty="0">
                <a:latin typeface="Arial" panose="020B0604020202020204" pitchFamily="34" charset="0"/>
                <a:cs typeface="Arial" panose="020B0604020202020204" pitchFamily="34" charset="0"/>
              </a:rPr>
              <a:t>Holy Spirit poured out on us, </a:t>
            </a:r>
            <a:endParaRPr lang="en-US" sz="3600" dirty="0" smtClean="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t>
            </a:r>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the living water offered to us</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8914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God </a:t>
            </a:r>
            <a:r>
              <a:rPr lang="en-US" sz="3600" dirty="0">
                <a:latin typeface="Arial" panose="020B0604020202020204" pitchFamily="34" charset="0"/>
                <a:cs typeface="Arial" panose="020B0604020202020204" pitchFamily="34" charset="0"/>
              </a:rPr>
              <a:t>claims and cleanses us,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rescues </a:t>
            </a:r>
            <a:r>
              <a:rPr lang="en-US" sz="3600" dirty="0">
                <a:latin typeface="Arial" panose="020B0604020202020204" pitchFamily="34" charset="0"/>
                <a:cs typeface="Arial" panose="020B0604020202020204" pitchFamily="34" charset="0"/>
              </a:rPr>
              <a:t>us from sin,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raises us to new life.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He plants us into the Church of Christ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sustains and strengthens us</a:t>
            </a:r>
            <a:endParaRPr lang="en-GB"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with </a:t>
            </a:r>
            <a:r>
              <a:rPr lang="en-US" sz="3600" dirty="0">
                <a:latin typeface="Arial" panose="020B0604020202020204" pitchFamily="34" charset="0"/>
                <a:cs typeface="Arial" panose="020B0604020202020204" pitchFamily="34" charset="0"/>
              </a:rPr>
              <a:t>the power of the Spirit</a:t>
            </a:r>
            <a:r>
              <a:rPr lang="en-US" sz="3600" dirty="0" smtClean="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4446646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834260"/>
            <a:ext cx="9700183"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Although </a:t>
            </a:r>
            <a:r>
              <a:rPr lang="en-US" sz="3600" dirty="0">
                <a:latin typeface="Arial" panose="020B0604020202020204" pitchFamily="34" charset="0"/>
                <a:cs typeface="Arial" panose="020B0604020202020204" pitchFamily="34" charset="0"/>
              </a:rPr>
              <a:t>we do not deserve these gifts of </a:t>
            </a:r>
            <a:r>
              <a:rPr lang="en-US" sz="3600" dirty="0" smtClean="0">
                <a:latin typeface="Arial" panose="020B0604020202020204" pitchFamily="34" charset="0"/>
                <a:cs typeface="Arial" panose="020B0604020202020204" pitchFamily="34" charset="0"/>
              </a:rPr>
              <a:t>	grace</a:t>
            </a:r>
            <a:r>
              <a:rPr lang="en-US" sz="3600" dirty="0">
                <a:latin typeface="Arial" panose="020B0604020202020204" pitchFamily="34" charset="0"/>
                <a:cs typeface="Arial" panose="020B0604020202020204" pitchFamily="34" charset="0"/>
              </a:rPr>
              <a:t>,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or </a:t>
            </a:r>
            <a:r>
              <a:rPr lang="en-US" sz="3600" dirty="0">
                <a:latin typeface="Arial" panose="020B0604020202020204" pitchFamily="34" charset="0"/>
                <a:cs typeface="Arial" panose="020B0604020202020204" pitchFamily="34" charset="0"/>
              </a:rPr>
              <a:t>fully understand them,</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God offers them to all,</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through Christ, invites us to respond.</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7921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We recall the words of the risen Christ</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‘All authority in heaven and on earth has been </a:t>
            </a:r>
            <a:r>
              <a:rPr lang="en-US" sz="3600" dirty="0" smtClean="0">
                <a:latin typeface="Arial" panose="020B0604020202020204" pitchFamily="34" charset="0"/>
                <a:cs typeface="Arial" panose="020B0604020202020204" pitchFamily="34" charset="0"/>
              </a:rPr>
              <a:t>	given </a:t>
            </a:r>
            <a:r>
              <a:rPr lang="en-US" sz="3600" dirty="0">
                <a:latin typeface="Arial" panose="020B0604020202020204" pitchFamily="34" charset="0"/>
                <a:cs typeface="Arial" panose="020B0604020202020204" pitchFamily="34" charset="0"/>
              </a:rPr>
              <a:t>to me.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Go therefore and make disciples of all nations, baptizing them in the name of the Father</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of the Son and of the Holy Spirit,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teaching them to obey everything that I have commanded you</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35040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And remember, I am with you always, to the end of the age.’</a:t>
            </a:r>
            <a:endParaRPr lang="en-GB" sz="3600" dirty="0">
              <a:latin typeface="Arial" panose="020B0604020202020204" pitchFamily="34" charset="0"/>
              <a:cs typeface="Arial" panose="020B0604020202020204" pitchFamily="34" charset="0"/>
            </a:endParaRPr>
          </a:p>
          <a:p>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On </a:t>
            </a:r>
            <a:r>
              <a:rPr lang="en-US" sz="3600" dirty="0">
                <a:latin typeface="Arial" panose="020B0604020202020204" pitchFamily="34" charset="0"/>
                <a:cs typeface="Arial" panose="020B0604020202020204" pitchFamily="34" charset="0"/>
              </a:rPr>
              <a:t>the day of Pentecost, Peter preached the Gospel of Christ’s resurrection. Those who heard the message asked what they should do. Peter told them</a:t>
            </a:r>
            <a:r>
              <a:rPr lang="en-US" sz="3600" dirty="0" smtClean="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5809367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a:t>
            </a:r>
            <a:r>
              <a:rPr lang="en-US" sz="3600" dirty="0">
                <a:latin typeface="Arial" panose="020B0604020202020204" pitchFamily="34" charset="0"/>
                <a:cs typeface="Arial" panose="020B0604020202020204" pitchFamily="34" charset="0"/>
              </a:rPr>
              <a:t>Repent, and be baptized, every one of you,</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the name of Jesus Christ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so that your sins may be forgiven;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you will receive the gift of the Holy Spirit. For the promise is for you,</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for your children,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for all who are far away,</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everyone whom the Lord our God calls.’</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39509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REQUEST FOR BAPTISM</a:t>
            </a:r>
            <a:endParaRPr lang="en-GB" altLang="en-US" dirty="0" smtClean="0"/>
          </a:p>
        </p:txBody>
      </p:sp>
    </p:spTree>
    <p:extLst>
      <p:ext uri="{BB962C8B-B14F-4D97-AF65-F5344CB8AC3E}">
        <p14:creationId xmlns:p14="http://schemas.microsoft.com/office/powerpoint/2010/main" val="2639656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231047" y="498161"/>
            <a:ext cx="10359794"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Arial" panose="020B0604020202020204" pitchFamily="34" charset="0"/>
                <a:cs typeface="Arial" panose="020B0604020202020204" pitchFamily="34" charset="0"/>
              </a:rPr>
              <a:t>The </a:t>
            </a:r>
            <a:r>
              <a:rPr lang="en-US" sz="2400" i="1" dirty="0">
                <a:solidFill>
                  <a:srgbClr val="C00000"/>
                </a:solidFill>
                <a:latin typeface="Arial" panose="020B0604020202020204" pitchFamily="34" charset="0"/>
                <a:cs typeface="Arial" panose="020B0604020202020204" pitchFamily="34" charset="0"/>
              </a:rPr>
              <a:t>candidates </a:t>
            </a:r>
            <a:r>
              <a:rPr lang="en-US" sz="2400" dirty="0">
                <a:solidFill>
                  <a:srgbClr val="C00000"/>
                </a:solidFill>
                <a:latin typeface="Arial" panose="020B0604020202020204" pitchFamily="34" charset="0"/>
                <a:cs typeface="Arial" panose="020B0604020202020204" pitchFamily="34" charset="0"/>
              </a:rPr>
              <a:t>for Baptism </a:t>
            </a:r>
            <a:r>
              <a:rPr lang="en-US" sz="2400" i="1" dirty="0" smtClean="0">
                <a:solidFill>
                  <a:srgbClr val="C00000"/>
                </a:solidFill>
                <a:latin typeface="Arial" panose="020B0604020202020204" pitchFamily="34" charset="0"/>
                <a:cs typeface="Arial" panose="020B0604020202020204" pitchFamily="34" charset="0"/>
              </a:rPr>
              <a:t>stand</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The minister says to </a:t>
            </a:r>
            <a:r>
              <a:rPr lang="en-US" sz="2400" i="1" dirty="0">
                <a:solidFill>
                  <a:srgbClr val="C00000"/>
                </a:solidFill>
                <a:latin typeface="Arial" panose="020B0604020202020204" pitchFamily="34" charset="0"/>
                <a:cs typeface="Arial" panose="020B0604020202020204" pitchFamily="34" charset="0"/>
              </a:rPr>
              <a:t>them</a:t>
            </a:r>
            <a:r>
              <a:rPr lang="en-US" sz="2400" dirty="0" smtClean="0">
                <a:solidFill>
                  <a:srgbClr val="C00000"/>
                </a:solidFill>
                <a:latin typeface="Arial" panose="020B0604020202020204" pitchFamily="34" charset="0"/>
                <a:cs typeface="Arial" panose="020B0604020202020204" pitchFamily="34" charset="0"/>
              </a:rPr>
              <a:t>:</a:t>
            </a:r>
          </a:p>
          <a:p>
            <a:endParaRPr lang="en-GB" dirty="0">
              <a:solidFill>
                <a:srgbClr val="C00000"/>
              </a:solidFill>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N and N (N)</a:t>
            </a:r>
            <a:r>
              <a:rPr lang="en-US" sz="3600" dirty="0">
                <a:latin typeface="Arial" panose="020B0604020202020204" pitchFamily="34" charset="0"/>
                <a:cs typeface="Arial" panose="020B0604020202020204" pitchFamily="34" charset="0"/>
              </a:rPr>
              <a:t>, having heard these things, how do you respond to the offer of God’s grace</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Answer: </a:t>
            </a:r>
            <a:r>
              <a:rPr lang="en-US" sz="3600" dirty="0">
                <a:latin typeface="Arial" panose="020B0604020202020204" pitchFamily="34" charset="0"/>
                <a:cs typeface="Arial" panose="020B0604020202020204" pitchFamily="34" charset="0"/>
              </a:rPr>
              <a:t>I thank God, and ask to be baptized.</a:t>
            </a:r>
            <a:endParaRPr lang="en-GB" sz="36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3600"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1595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THANKSGIVING OVER </a:t>
            </a:r>
            <a:br>
              <a:rPr lang="en-GB" altLang="en-US" b="1" dirty="0" smtClean="0"/>
            </a:br>
            <a:r>
              <a:rPr lang="en-GB" altLang="en-US" b="1" dirty="0" smtClean="0"/>
              <a:t>THE WATER</a:t>
            </a:r>
            <a:endParaRPr lang="en-GB" altLang="en-US" dirty="0" smtClean="0"/>
          </a:p>
        </p:txBody>
      </p:sp>
    </p:spTree>
    <p:extLst>
      <p:ext uri="{BB962C8B-B14F-4D97-AF65-F5344CB8AC3E}">
        <p14:creationId xmlns:p14="http://schemas.microsoft.com/office/powerpoint/2010/main" val="5430713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1"/>
            <a:ext cx="10751854"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Gracious God, we thank you</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for your gifts of water and the Holy Spirit,</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for your sustaining, cleansing, and life-giving power.</a:t>
            </a:r>
            <a:endParaRPr lang="en-GB" sz="3600" dirty="0" smtClean="0">
              <a:latin typeface="Arial" panose="020B0604020202020204" pitchFamily="34" charset="0"/>
              <a:cs typeface="Arial" panose="020B0604020202020204" pitchFamily="34" charset="0"/>
            </a:endParaRPr>
          </a:p>
          <a:p>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From the beginning</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your grace has been made known </a:t>
            </a:r>
          </a:p>
          <a:p>
            <a:r>
              <a:rPr lang="en-US" sz="3600" dirty="0" smtClean="0">
                <a:latin typeface="Arial" panose="020B0604020202020204" pitchFamily="34" charset="0"/>
                <a:cs typeface="Arial" panose="020B0604020202020204" pitchFamily="34" charset="0"/>
              </a:rPr>
              <a:t>through water and the Spirit.</a:t>
            </a:r>
          </a:p>
        </p:txBody>
      </p:sp>
    </p:spTree>
    <p:extLst>
      <p:ext uri="{BB962C8B-B14F-4D97-AF65-F5344CB8AC3E}">
        <p14:creationId xmlns:p14="http://schemas.microsoft.com/office/powerpoint/2010/main" val="3741542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1"/>
            <a:ext cx="9417963"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Your Spirit moved over the waters at creation</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you led your people to freedom </a:t>
            </a:r>
          </a:p>
          <a:p>
            <a:r>
              <a:rPr lang="en-US" sz="3600" dirty="0">
                <a:latin typeface="Arial" panose="020B0604020202020204" pitchFamily="34" charset="0"/>
                <a:cs typeface="Arial" panose="020B0604020202020204" pitchFamily="34" charset="0"/>
              </a:rPr>
              <a:t>	</a:t>
            </a:r>
            <a:r>
              <a:rPr lang="en-US" sz="3600" dirty="0" smtClean="0">
                <a:latin typeface="Arial" panose="020B0604020202020204" pitchFamily="34" charset="0"/>
                <a:cs typeface="Arial" panose="020B0604020202020204" pitchFamily="34" charset="0"/>
              </a:rPr>
              <a:t>through a parted sea. </a:t>
            </a:r>
          </a:p>
          <a:p>
            <a:r>
              <a:rPr lang="en-US" sz="3600" dirty="0" smtClean="0">
                <a:latin typeface="Arial" panose="020B0604020202020204" pitchFamily="34" charset="0"/>
                <a:cs typeface="Arial" panose="020B0604020202020204" pitchFamily="34" charset="0"/>
              </a:rPr>
              <a:t>In the fullness of time you sent Jesus.</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He was baptized in the waters of the Jordan </a:t>
            </a:r>
          </a:p>
          <a:p>
            <a:r>
              <a:rPr lang="en-US" sz="3600" dirty="0" smtClean="0">
                <a:latin typeface="Arial" panose="020B0604020202020204" pitchFamily="34" charset="0"/>
                <a:cs typeface="Arial" panose="020B0604020202020204" pitchFamily="34" charset="0"/>
              </a:rPr>
              <a:t>and anointed with the Holy Spirit.</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He passed through the deep waters of death </a:t>
            </a:r>
          </a:p>
          <a:p>
            <a:r>
              <a:rPr lang="en-US" sz="3600" dirty="0" smtClean="0">
                <a:latin typeface="Arial" panose="020B0604020202020204" pitchFamily="34" charset="0"/>
                <a:cs typeface="Arial" panose="020B0604020202020204" pitchFamily="34" charset="0"/>
              </a:rPr>
              <a:t>and lives for evermore.</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He offers living water</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the gift of the Holy Spirit.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44793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1"/>
            <a:ext cx="10854253"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Pour out your Holy Spirit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that those baptized in this water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may </a:t>
            </a:r>
            <a:r>
              <a:rPr lang="en-US" sz="3600" dirty="0">
                <a:latin typeface="Arial" panose="020B0604020202020204" pitchFamily="34" charset="0"/>
                <a:cs typeface="Arial" panose="020B0604020202020204" pitchFamily="34" charset="0"/>
              </a:rPr>
              <a:t>die to sin,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be raised with Christ,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be born to new life in the family of your Church.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We </a:t>
            </a:r>
            <a:r>
              <a:rPr lang="en-US" sz="3600" dirty="0">
                <a:latin typeface="Arial" panose="020B0604020202020204" pitchFamily="34" charset="0"/>
                <a:cs typeface="Arial" panose="020B0604020202020204" pitchFamily="34" charset="0"/>
              </a:rPr>
              <a:t>ask this through Jesus Christ our Lord. </a:t>
            </a:r>
            <a:r>
              <a:rPr lang="en-US"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996798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7"/>
          <p:cNvSpPr txBox="1">
            <a:spLocks noChangeArrowheads="1"/>
          </p:cNvSpPr>
          <p:nvPr/>
        </p:nvSpPr>
        <p:spPr bwMode="auto">
          <a:xfrm>
            <a:off x="1991336" y="2438889"/>
            <a:ext cx="7816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Hymn</a:t>
            </a:r>
          </a:p>
        </p:txBody>
      </p:sp>
    </p:spTree>
    <p:extLst>
      <p:ext uri="{BB962C8B-B14F-4D97-AF65-F5344CB8AC3E}">
        <p14:creationId xmlns:p14="http://schemas.microsoft.com/office/powerpoint/2010/main" val="14959064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AFFIRMATION OF FAITH</a:t>
            </a:r>
            <a:endParaRPr lang="en-GB" altLang="en-US" dirty="0" smtClean="0"/>
          </a:p>
        </p:txBody>
      </p:sp>
    </p:spTree>
    <p:extLst>
      <p:ext uri="{BB962C8B-B14F-4D97-AF65-F5344CB8AC3E}">
        <p14:creationId xmlns:p14="http://schemas.microsoft.com/office/powerpoint/2010/main" val="38511371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2862322"/>
          </a:xfrm>
          <a:prstGeom prst="rect">
            <a:avLst/>
          </a:prstGeom>
        </p:spPr>
        <p:txBody>
          <a:bodyPr wrap="square">
            <a:spAutoFit/>
          </a:bodyPr>
          <a:lstStyle/>
          <a:p>
            <a:r>
              <a:rPr lang="en-US" sz="2400" dirty="0">
                <a:solidFill>
                  <a:srgbClr val="C00000"/>
                </a:solidFill>
                <a:latin typeface="Arial" panose="020B0604020202020204" pitchFamily="34" charset="0"/>
                <a:cs typeface="Arial" panose="020B0604020202020204" pitchFamily="34" charset="0"/>
              </a:rPr>
              <a:t>The minister says to the </a:t>
            </a:r>
            <a:r>
              <a:rPr lang="en-US" sz="2400" i="1" dirty="0" smtClean="0">
                <a:solidFill>
                  <a:srgbClr val="C00000"/>
                </a:solidFill>
                <a:latin typeface="Arial" panose="020B0604020202020204" pitchFamily="34" charset="0"/>
                <a:cs typeface="Arial" panose="020B0604020202020204" pitchFamily="34" charset="0"/>
              </a:rPr>
              <a:t>candidates</a:t>
            </a:r>
            <a:r>
              <a:rPr lang="en-US" sz="2400" dirty="0" smtClean="0">
                <a:solidFill>
                  <a:srgbClr val="C00000"/>
                </a:solidFill>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Do you turn away from evil and all that denies God?</a:t>
            </a:r>
            <a:endParaRPr lang="en-GB" sz="3600" dirty="0">
              <a:latin typeface="Arial" panose="020B0604020202020204" pitchFamily="34" charset="0"/>
              <a:cs typeface="Arial" panose="020B0604020202020204" pitchFamily="34" charset="0"/>
            </a:endParaRPr>
          </a:p>
          <a:p>
            <a:endParaRPr lang="en-US" sz="2400" dirty="0" smtClean="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Answer</a:t>
            </a:r>
            <a:r>
              <a:rPr lang="en-US" sz="2400" dirty="0">
                <a:solidFill>
                  <a:srgbClr val="C00000"/>
                </a:solidFill>
                <a:latin typeface="Arial" panose="020B0604020202020204" pitchFamily="34" charset="0"/>
                <a:cs typeface="Arial" panose="020B0604020202020204" pitchFamily="34" charset="0"/>
              </a:rPr>
              <a:t>: </a:t>
            </a:r>
            <a:r>
              <a:rPr lang="en-US" sz="3600" dirty="0">
                <a:latin typeface="Arial" panose="020B0604020202020204" pitchFamily="34" charset="0"/>
                <a:cs typeface="Arial" panose="020B0604020202020204" pitchFamily="34" charset="0"/>
              </a:rPr>
              <a:t>By the grace of God, I do</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78791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2677656"/>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Do </a:t>
            </a:r>
            <a:r>
              <a:rPr lang="en-US" sz="3600" dirty="0">
                <a:latin typeface="Arial" panose="020B0604020202020204" pitchFamily="34" charset="0"/>
                <a:cs typeface="Arial" panose="020B0604020202020204" pitchFamily="34" charset="0"/>
              </a:rPr>
              <a:t>you turn to God,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trusting in Jesus Christ as Lord and </a:t>
            </a:r>
            <a:r>
              <a:rPr lang="en-US" sz="3600" dirty="0" err="1">
                <a:latin typeface="Arial" panose="020B0604020202020204" pitchFamily="34" charset="0"/>
                <a:cs typeface="Arial" panose="020B0604020202020204" pitchFamily="34" charset="0"/>
              </a:rPr>
              <a:t>Saviour</a:t>
            </a:r>
            <a:r>
              <a:rPr lang="en-US" sz="3600" dirty="0">
                <a:latin typeface="Arial" panose="020B0604020202020204" pitchFamily="34" charset="0"/>
                <a:cs typeface="Arial" panose="020B0604020202020204" pitchFamily="34" charset="0"/>
              </a:rPr>
              <a:t>, and in the Holy Spirit as Helper and Guide?</a:t>
            </a:r>
            <a:endParaRPr lang="en-GB" sz="3600" dirty="0">
              <a:latin typeface="Arial" panose="020B0604020202020204" pitchFamily="34" charset="0"/>
              <a:cs typeface="Arial" panose="020B0604020202020204" pitchFamily="34" charset="0"/>
            </a:endParaRPr>
          </a:p>
          <a:p>
            <a:endParaRPr lang="en-US" sz="2400" dirty="0" smtClean="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Answer</a:t>
            </a:r>
            <a:r>
              <a:rPr lang="en-US" sz="2400" dirty="0">
                <a:solidFill>
                  <a:srgbClr val="C00000"/>
                </a:solidFill>
                <a:latin typeface="Arial" panose="020B0604020202020204" pitchFamily="34" charset="0"/>
                <a:cs typeface="Arial" panose="020B0604020202020204" pitchFamily="34" charset="0"/>
              </a:rPr>
              <a:t>: </a:t>
            </a:r>
            <a:r>
              <a:rPr lang="en-US" sz="3600" dirty="0">
                <a:latin typeface="Arial" panose="020B0604020202020204" pitchFamily="34" charset="0"/>
                <a:cs typeface="Arial" panose="020B0604020202020204" pitchFamily="34" charset="0"/>
              </a:rPr>
              <a:t>By the grace of God, I do.</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22523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3600986"/>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says to everyone present</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Do you believe and trust in God the Father</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I believe in God, the Father almighty, creator of heaven and earth</a:t>
            </a:r>
            <a:r>
              <a:rPr lang="en-US" sz="3600" b="1"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205042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5078313"/>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Do </a:t>
            </a:r>
            <a:r>
              <a:rPr lang="en-US" sz="3600" dirty="0">
                <a:latin typeface="Arial" panose="020B0604020202020204" pitchFamily="34" charset="0"/>
                <a:cs typeface="Arial" panose="020B0604020202020204" pitchFamily="34" charset="0"/>
              </a:rPr>
              <a:t>you believe and trust in God the Son?</a:t>
            </a:r>
            <a:endParaRPr lang="en-GB" sz="3600" dirty="0">
              <a:latin typeface="Arial" panose="020B0604020202020204" pitchFamily="34" charset="0"/>
              <a:cs typeface="Arial" panose="020B0604020202020204" pitchFamily="34" charset="0"/>
            </a:endParaRPr>
          </a:p>
          <a:p>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I </a:t>
            </a:r>
            <a:r>
              <a:rPr lang="en-US" sz="3600" b="1" dirty="0">
                <a:latin typeface="Arial" panose="020B0604020202020204" pitchFamily="34" charset="0"/>
                <a:cs typeface="Arial" panose="020B0604020202020204" pitchFamily="34" charset="0"/>
              </a:rPr>
              <a:t>believe in Jesus Christ,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God’s </a:t>
            </a:r>
            <a:r>
              <a:rPr lang="en-US" sz="3600" b="1" dirty="0">
                <a:latin typeface="Arial" panose="020B0604020202020204" pitchFamily="34" charset="0"/>
                <a:cs typeface="Arial" panose="020B0604020202020204" pitchFamily="34" charset="0"/>
              </a:rPr>
              <a:t>only Son, our Lord,</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who was conceived by the Holy Spirit,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born </a:t>
            </a:r>
            <a:r>
              <a:rPr lang="en-US" sz="3600" b="1" dirty="0">
                <a:latin typeface="Arial" panose="020B0604020202020204" pitchFamily="34" charset="0"/>
                <a:cs typeface="Arial" panose="020B0604020202020204" pitchFamily="34" charset="0"/>
              </a:rPr>
              <a:t>of the Virgin Mary,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suffered under Pontius Pilate,</a:t>
            </a:r>
            <a:endParaRPr lang="en-GB" sz="3600" dirty="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was </a:t>
            </a:r>
            <a:r>
              <a:rPr lang="en-US" sz="3600" b="1" dirty="0">
                <a:latin typeface="Arial" panose="020B0604020202020204" pitchFamily="34" charset="0"/>
                <a:cs typeface="Arial" panose="020B0604020202020204" pitchFamily="34" charset="0"/>
              </a:rPr>
              <a:t>crucified, died, and was buried;</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he descended to the dead</a:t>
            </a:r>
            <a:r>
              <a:rPr lang="en-US" sz="3600" b="1"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02746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2862322"/>
          </a:xfrm>
          <a:prstGeom prst="rect">
            <a:avLst/>
          </a:prstGeom>
        </p:spPr>
        <p:txBody>
          <a:bodyPr wrap="square">
            <a:spAutoFit/>
          </a:bodyPr>
          <a:lstStyle/>
          <a:p>
            <a:r>
              <a:rPr lang="en-US" sz="3600" b="1" dirty="0" smtClean="0">
                <a:latin typeface="Arial" panose="020B0604020202020204" pitchFamily="34" charset="0"/>
                <a:cs typeface="Arial" panose="020B0604020202020204" pitchFamily="34" charset="0"/>
              </a:rPr>
              <a:t>On </a:t>
            </a:r>
            <a:r>
              <a:rPr lang="en-US" sz="3600" b="1" dirty="0">
                <a:latin typeface="Arial" panose="020B0604020202020204" pitchFamily="34" charset="0"/>
                <a:cs typeface="Arial" panose="020B0604020202020204" pitchFamily="34" charset="0"/>
              </a:rPr>
              <a:t>the third day he rose again;</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he ascended into heaven,</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he is seated at the right hand of the Father,</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and he will come again to judge the living </a:t>
            </a:r>
            <a:r>
              <a:rPr lang="en-US" sz="3600" b="1" dirty="0" smtClean="0">
                <a:latin typeface="Arial" panose="020B0604020202020204" pitchFamily="34" charset="0"/>
                <a:cs typeface="Arial" panose="020B0604020202020204" pitchFamily="34" charset="0"/>
              </a:rPr>
              <a:t>	and </a:t>
            </a:r>
            <a:r>
              <a:rPr lang="en-US" sz="3600" b="1" dirty="0">
                <a:latin typeface="Arial" panose="020B0604020202020204" pitchFamily="34" charset="0"/>
                <a:cs typeface="Arial" panose="020B0604020202020204" pitchFamily="34" charset="0"/>
              </a:rPr>
              <a:t>the dead</a:t>
            </a:r>
            <a:r>
              <a:rPr lang="en-US" sz="3600" b="1"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17872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5078313"/>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Do </a:t>
            </a:r>
            <a:r>
              <a:rPr lang="en-US" sz="3600" dirty="0">
                <a:latin typeface="Arial" panose="020B0604020202020204" pitchFamily="34" charset="0"/>
                <a:cs typeface="Arial" panose="020B0604020202020204" pitchFamily="34" charset="0"/>
              </a:rPr>
              <a:t>you believe and trust in God the Holy Spirit</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I believe in the Holy Spirit,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the </a:t>
            </a:r>
            <a:r>
              <a:rPr lang="en-US" sz="3600" b="1" dirty="0">
                <a:latin typeface="Arial" panose="020B0604020202020204" pitchFamily="34" charset="0"/>
                <a:cs typeface="Arial" panose="020B0604020202020204" pitchFamily="34" charset="0"/>
              </a:rPr>
              <a:t>holy catholic Church,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the </a:t>
            </a:r>
            <a:r>
              <a:rPr lang="en-US" sz="3600" b="1" dirty="0">
                <a:latin typeface="Arial" panose="020B0604020202020204" pitchFamily="34" charset="0"/>
                <a:cs typeface="Arial" panose="020B0604020202020204" pitchFamily="34" charset="0"/>
              </a:rPr>
              <a:t>communion of saints,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the </a:t>
            </a:r>
            <a:r>
              <a:rPr lang="en-US" sz="3600" b="1" dirty="0">
                <a:latin typeface="Arial" panose="020B0604020202020204" pitchFamily="34" charset="0"/>
                <a:cs typeface="Arial" panose="020B0604020202020204" pitchFamily="34" charset="0"/>
              </a:rPr>
              <a:t>forgiveness of sins,</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the resurrection of the body,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and </a:t>
            </a:r>
            <a:r>
              <a:rPr lang="en-US" sz="3600" b="1" dirty="0">
                <a:latin typeface="Arial" panose="020B0604020202020204" pitchFamily="34" charset="0"/>
                <a:cs typeface="Arial" panose="020B0604020202020204" pitchFamily="34" charset="0"/>
              </a:rPr>
              <a:t>the life everlasting. 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68660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BAPTISM</a:t>
            </a:r>
            <a:endParaRPr lang="en-GB" altLang="en-US" dirty="0" smtClean="0"/>
          </a:p>
        </p:txBody>
      </p:sp>
    </p:spTree>
    <p:extLst>
      <p:ext uri="{BB962C8B-B14F-4D97-AF65-F5344CB8AC3E}">
        <p14:creationId xmlns:p14="http://schemas.microsoft.com/office/powerpoint/2010/main" val="3742558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2123658"/>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says to each </a:t>
            </a:r>
            <a:r>
              <a:rPr lang="en-US" sz="2400" dirty="0" smtClean="0">
                <a:solidFill>
                  <a:srgbClr val="C00000"/>
                </a:solidFill>
                <a:latin typeface="Arial" panose="020B0604020202020204" pitchFamily="34" charset="0"/>
                <a:cs typeface="Arial" panose="020B0604020202020204" pitchFamily="34" charset="0"/>
              </a:rPr>
              <a:t>candidate:</a:t>
            </a:r>
          </a:p>
          <a:p>
            <a:pPr lvl="0"/>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What is your name?</a:t>
            </a:r>
            <a:endParaRPr lang="en-GB" sz="3600" dirty="0">
              <a:latin typeface="Arial" panose="020B0604020202020204" pitchFamily="34" charset="0"/>
              <a:cs typeface="Arial" panose="020B0604020202020204" pitchFamily="34" charset="0"/>
            </a:endParaRPr>
          </a:p>
          <a:p>
            <a:endParaRPr lang="en-US" sz="2400" dirty="0" smtClean="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Each </a:t>
            </a:r>
            <a:r>
              <a:rPr lang="en-US" sz="2400" dirty="0">
                <a:solidFill>
                  <a:srgbClr val="C00000"/>
                </a:solidFill>
                <a:latin typeface="Arial" panose="020B0604020202020204" pitchFamily="34" charset="0"/>
                <a:cs typeface="Arial" panose="020B0604020202020204" pitchFamily="34" charset="0"/>
              </a:rPr>
              <a:t>candidate responds with her/his Christian name(s).</a:t>
            </a:r>
            <a:endParaRPr lang="en-GB"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41426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4708981"/>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may say to </a:t>
            </a:r>
            <a:r>
              <a:rPr lang="en-US" sz="2400" dirty="0" smtClean="0">
                <a:solidFill>
                  <a:srgbClr val="C00000"/>
                </a:solidFill>
                <a:latin typeface="Arial" panose="020B0604020202020204" pitchFamily="34" charset="0"/>
                <a:cs typeface="Arial" panose="020B0604020202020204" pitchFamily="34" charset="0"/>
              </a:rPr>
              <a:t>the </a:t>
            </a:r>
            <a:r>
              <a:rPr lang="en-US" sz="2400" i="1" dirty="0" smtClean="0">
                <a:solidFill>
                  <a:srgbClr val="C00000"/>
                </a:solidFill>
                <a:latin typeface="Arial" panose="020B0604020202020204" pitchFamily="34" charset="0"/>
                <a:cs typeface="Arial" panose="020B0604020202020204" pitchFamily="34" charset="0"/>
              </a:rPr>
              <a:t>candidates</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N and 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for you Jesus Christ came into the world;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for </a:t>
            </a:r>
            <a:r>
              <a:rPr lang="en-US" sz="3600" dirty="0">
                <a:latin typeface="Arial" panose="020B0604020202020204" pitchFamily="34" charset="0"/>
                <a:cs typeface="Arial" panose="020B0604020202020204" pitchFamily="34" charset="0"/>
              </a:rPr>
              <a:t>you he lived and showed God’s love;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for </a:t>
            </a:r>
            <a:r>
              <a:rPr lang="en-US" sz="3600" dirty="0">
                <a:latin typeface="Arial" panose="020B0604020202020204" pitchFamily="34" charset="0"/>
                <a:cs typeface="Arial" panose="020B0604020202020204" pitchFamily="34" charset="0"/>
              </a:rPr>
              <a:t>you he suffered death on the Cross;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for </a:t>
            </a:r>
            <a:r>
              <a:rPr lang="en-US" sz="3600" dirty="0">
                <a:latin typeface="Arial" panose="020B0604020202020204" pitchFamily="34" charset="0"/>
                <a:cs typeface="Arial" panose="020B0604020202020204" pitchFamily="34" charset="0"/>
              </a:rPr>
              <a:t>you he triumphed over death,</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rising to newness of life;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for you he prays at God’s right hand</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77487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3416320"/>
          </a:xfrm>
          <a:prstGeom prst="rect">
            <a:avLst/>
          </a:prstGeom>
        </p:spPr>
        <p:txBody>
          <a:bodyPr wrap="square">
            <a:spAutoFit/>
          </a:bodyPr>
          <a:lstStyle/>
          <a:p>
            <a:pPr lvl="0"/>
            <a:r>
              <a:rPr lang="en-US" sz="3600" dirty="0" smtClean="0">
                <a:latin typeface="Arial" panose="020B0604020202020204" pitchFamily="34" charset="0"/>
                <a:cs typeface="Arial" panose="020B0604020202020204" pitchFamily="34" charset="0"/>
              </a:rPr>
              <a:t>	all </a:t>
            </a:r>
            <a:r>
              <a:rPr lang="en-US" sz="3600" dirty="0">
                <a:latin typeface="Arial" panose="020B0604020202020204" pitchFamily="34" charset="0"/>
                <a:cs typeface="Arial" panose="020B0604020202020204" pitchFamily="34" charset="0"/>
              </a:rPr>
              <a:t>this for you,</a:t>
            </a:r>
            <a:endParaRPr lang="en-GB"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before </a:t>
            </a:r>
            <a:r>
              <a:rPr lang="en-US" sz="3600" dirty="0">
                <a:latin typeface="Arial" panose="020B0604020202020204" pitchFamily="34" charset="0"/>
                <a:cs typeface="Arial" panose="020B0604020202020204" pitchFamily="34" charset="0"/>
              </a:rPr>
              <a:t>you could know anything of it.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r>
            <a:br>
              <a:rPr lang="en-US" sz="3600" dirty="0">
                <a:latin typeface="Arial" panose="020B0604020202020204" pitchFamily="34" charset="0"/>
                <a:cs typeface="Arial" panose="020B0604020202020204" pitchFamily="34" charset="0"/>
              </a:rPr>
            </a:br>
            <a:r>
              <a:rPr lang="en-US" sz="3600" dirty="0">
                <a:latin typeface="Arial" panose="020B0604020202020204" pitchFamily="34" charset="0"/>
                <a:cs typeface="Arial" panose="020B0604020202020204" pitchFamily="34" charset="0"/>
              </a:rPr>
              <a:t>In your Baptism,</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the word of Scripture is fulfilled: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‘We love, because God first loved us.’</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14271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8" y="558914"/>
            <a:ext cx="10117018" cy="5447645"/>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pours water generously and visibly three times on the bowed head of each </a:t>
            </a:r>
            <a:r>
              <a:rPr lang="en-US" sz="2400" dirty="0" smtClean="0">
                <a:solidFill>
                  <a:srgbClr val="C00000"/>
                </a:solidFill>
                <a:latin typeface="Arial" panose="020B0604020202020204" pitchFamily="34" charset="0"/>
                <a:cs typeface="Arial" panose="020B0604020202020204" pitchFamily="34" charset="0"/>
              </a:rPr>
              <a:t>candidate, </a:t>
            </a:r>
            <a:r>
              <a:rPr lang="en-US" sz="2400" dirty="0">
                <a:solidFill>
                  <a:srgbClr val="C00000"/>
                </a:solidFill>
                <a:latin typeface="Arial" panose="020B0604020202020204" pitchFamily="34" charset="0"/>
                <a:cs typeface="Arial" panose="020B0604020202020204" pitchFamily="34" charset="0"/>
              </a:rPr>
              <a:t>or dips her/him in water three times, once at the mention of each Person of the Holy Trinity, saying</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N</a:t>
            </a:r>
            <a:r>
              <a:rPr lang="en-US" sz="3600" dirty="0">
                <a:latin typeface="Arial" panose="020B0604020202020204" pitchFamily="34" charset="0"/>
                <a:cs typeface="Arial" panose="020B0604020202020204" pitchFamily="34" charset="0"/>
              </a:rPr>
              <a:t>, I baptize you</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the Name of the Father,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of the Son,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of the Holy Spirit. </a:t>
            </a:r>
            <a:r>
              <a:rPr lang="en-US" sz="3600" b="1" dirty="0">
                <a:latin typeface="Arial" panose="020B0604020202020204" pitchFamily="34" charset="0"/>
                <a:cs typeface="Arial" panose="020B0604020202020204" pitchFamily="34" charset="0"/>
              </a:rPr>
              <a:t>Amen</a:t>
            </a:r>
            <a:r>
              <a:rPr lang="en-US" sz="3600" b="1"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By Baptism, God has received you into the </a:t>
            </a:r>
            <a:r>
              <a:rPr lang="en-US" sz="3600" dirty="0" smtClean="0">
                <a:latin typeface="Arial" panose="020B0604020202020204" pitchFamily="34" charset="0"/>
                <a:cs typeface="Arial" panose="020B0604020202020204" pitchFamily="34" charset="0"/>
              </a:rPr>
              <a:t>Church</a:t>
            </a:r>
            <a:r>
              <a:rPr lang="en-US" sz="3600" dirty="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877248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8" y="558914"/>
            <a:ext cx="10117018" cy="3785652"/>
          </a:xfrm>
          <a:prstGeom prst="rect">
            <a:avLst/>
          </a:prstGeom>
        </p:spPr>
        <p:txBody>
          <a:bodyPr wrap="square">
            <a:spAutoFit/>
          </a:bodyPr>
          <a:lstStyle/>
          <a:p>
            <a:r>
              <a:rPr lang="en-US" sz="2400" dirty="0">
                <a:solidFill>
                  <a:srgbClr val="C00000"/>
                </a:solidFill>
                <a:latin typeface="Arial" panose="020B0604020202020204" pitchFamily="34" charset="0"/>
                <a:cs typeface="Arial" panose="020B0604020202020204" pitchFamily="34" charset="0"/>
              </a:rPr>
              <a:t>The minister makes the sign of the cross on the forehead of each newly-baptized person, saying</a:t>
            </a:r>
            <a:r>
              <a:rPr lang="en-US" sz="2400" dirty="0" smtClean="0">
                <a:solidFill>
                  <a:srgbClr val="C00000"/>
                </a:solidFill>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N</a:t>
            </a:r>
            <a:r>
              <a:rPr lang="en-US" sz="3600" dirty="0">
                <a:latin typeface="Arial" panose="020B0604020202020204" pitchFamily="34" charset="0"/>
                <a:cs typeface="Arial" panose="020B0604020202020204" pitchFamily="34" charset="0"/>
              </a:rPr>
              <a:t>, I sign you with the cross, the sign of Christ</a:t>
            </a:r>
            <a:r>
              <a:rPr lang="en-US" sz="3600" dirty="0" smtClean="0">
                <a:latin typeface="Arial" panose="020B0604020202020204" pitchFamily="34" charset="0"/>
                <a:cs typeface="Arial" panose="020B0604020202020204" pitchFamily="34" charset="0"/>
              </a:rPr>
              <a:t>.</a:t>
            </a:r>
          </a:p>
          <a:p>
            <a:endParaRPr lang="en-US" sz="3600" dirty="0">
              <a:latin typeface="Arial" panose="020B0604020202020204" pitchFamily="34" charset="0"/>
              <a:cs typeface="Arial" panose="020B0604020202020204" pitchFamily="34" charset="0"/>
            </a:endParaRPr>
          </a:p>
          <a:p>
            <a:pPr lvl="0"/>
            <a:r>
              <a:rPr lang="en-US" sz="2400" dirty="0">
                <a:solidFill>
                  <a:srgbClr val="C00000"/>
                </a:solidFill>
              </a:rPr>
              <a:t>The people </a:t>
            </a:r>
            <a:r>
              <a:rPr lang="en-US" sz="2400" dirty="0" smtClean="0">
                <a:solidFill>
                  <a:srgbClr val="C00000"/>
                </a:solidFill>
              </a:rPr>
              <a:t>sit.</a:t>
            </a:r>
          </a:p>
          <a:p>
            <a:pPr lvl="0"/>
            <a:endParaRPr lang="en-US" sz="2400" dirty="0">
              <a:solidFill>
                <a:srgbClr val="C00000"/>
              </a:solidFill>
            </a:endParaRPr>
          </a:p>
          <a:p>
            <a:pPr lvl="0"/>
            <a:r>
              <a:rPr lang="en-US" sz="2400" dirty="0" smtClean="0">
                <a:solidFill>
                  <a:srgbClr val="C00000"/>
                </a:solidFill>
              </a:rPr>
              <a:t>A </a:t>
            </a:r>
            <a:r>
              <a:rPr lang="en-US" sz="2400" dirty="0">
                <a:solidFill>
                  <a:srgbClr val="C00000"/>
                </a:solidFill>
              </a:rPr>
              <a:t>lighted candle may be given to each newly-baptized person.</a:t>
            </a:r>
            <a:endParaRPr lang="en-GB" sz="2400" dirty="0">
              <a:solidFill>
                <a:srgbClr val="C00000"/>
              </a:solidFill>
            </a:endParaRPr>
          </a:p>
          <a:p>
            <a:endParaRPr lang="en-GB"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919162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5262979"/>
          </a:xfrm>
          <a:prstGeom prst="rect">
            <a:avLst/>
          </a:prstGeom>
        </p:spPr>
        <p:txBody>
          <a:bodyPr wrap="square">
            <a:spAutoFit/>
          </a:bodyPr>
          <a:lstStyle/>
          <a:p>
            <a:r>
              <a:rPr lang="en-US" sz="2400" dirty="0">
                <a:solidFill>
                  <a:srgbClr val="C00000"/>
                </a:solidFill>
                <a:latin typeface="Arial" panose="020B0604020202020204" pitchFamily="34" charset="0"/>
                <a:cs typeface="Arial" panose="020B0604020202020204" pitchFamily="34" charset="0"/>
              </a:rPr>
              <a:t>The minister, or a representative of the local church, says to </a:t>
            </a:r>
            <a:r>
              <a:rPr lang="en-US" sz="2400" dirty="0" smtClean="0">
                <a:solidFill>
                  <a:srgbClr val="C00000"/>
                </a:solidFill>
                <a:latin typeface="Arial" panose="020B0604020202020204" pitchFamily="34" charset="0"/>
                <a:cs typeface="Arial" panose="020B0604020202020204" pitchFamily="34" charset="0"/>
              </a:rPr>
              <a:t>them:</a:t>
            </a:r>
          </a:p>
          <a:p>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Receive this light,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for you belong to Christ,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the </a:t>
            </a:r>
            <a:r>
              <a:rPr lang="en-US" sz="3600" dirty="0">
                <a:latin typeface="Arial" panose="020B0604020202020204" pitchFamily="34" charset="0"/>
                <a:cs typeface="Arial" panose="020B0604020202020204" pitchFamily="34" charset="0"/>
              </a:rPr>
              <a:t>Light of the world</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Christ is your Light and your Way</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May you grow and live in the faith of Christ. 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80401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4339650"/>
          </a:xfrm>
          <a:prstGeom prst="rect">
            <a:avLst/>
          </a:prstGeom>
        </p:spPr>
        <p:txBody>
          <a:bodyPr wrap="square">
            <a:spAutoFit/>
          </a:bodyPr>
          <a:lstStyle/>
          <a:p>
            <a:pPr lvl="0"/>
            <a:r>
              <a:rPr lang="en-US" sz="2400" i="1" dirty="0" smtClean="0">
                <a:solidFill>
                  <a:srgbClr val="C00000"/>
                </a:solidFill>
                <a:latin typeface="Arial" panose="020B0604020202020204" pitchFamily="34" charset="0"/>
                <a:cs typeface="Arial" panose="020B0604020202020204" pitchFamily="34" charset="0"/>
              </a:rPr>
              <a:t>Those</a:t>
            </a:r>
            <a:r>
              <a:rPr lang="en-US" sz="2400" dirty="0" smtClean="0">
                <a:solidFill>
                  <a:srgbClr val="C00000"/>
                </a:solidFill>
                <a:latin typeface="Arial" panose="020B0604020202020204" pitchFamily="34" charset="0"/>
                <a:cs typeface="Arial" panose="020B0604020202020204" pitchFamily="34" charset="0"/>
              </a:rPr>
              <a:t> </a:t>
            </a:r>
            <a:r>
              <a:rPr lang="en-US" sz="2400" dirty="0">
                <a:solidFill>
                  <a:srgbClr val="C00000"/>
                </a:solidFill>
                <a:latin typeface="Arial" panose="020B0604020202020204" pitchFamily="34" charset="0"/>
                <a:cs typeface="Arial" panose="020B0604020202020204" pitchFamily="34" charset="0"/>
              </a:rPr>
              <a:t>newly-baptized </a:t>
            </a:r>
            <a:r>
              <a:rPr lang="en-US" sz="2400" i="1" dirty="0">
                <a:solidFill>
                  <a:srgbClr val="C00000"/>
                </a:solidFill>
                <a:latin typeface="Arial" panose="020B0604020202020204" pitchFamily="34" charset="0"/>
                <a:cs typeface="Arial" panose="020B0604020202020204" pitchFamily="34" charset="0"/>
              </a:rPr>
              <a:t>stand </a:t>
            </a:r>
            <a:r>
              <a:rPr lang="en-US" sz="2400" dirty="0">
                <a:solidFill>
                  <a:srgbClr val="C00000"/>
                </a:solidFill>
                <a:latin typeface="Arial" panose="020B0604020202020204" pitchFamily="34" charset="0"/>
                <a:cs typeface="Arial" panose="020B0604020202020204" pitchFamily="34" charset="0"/>
              </a:rPr>
              <a:t>facing the </a:t>
            </a:r>
            <a:r>
              <a:rPr lang="en-US" sz="2400" dirty="0" smtClean="0">
                <a:solidFill>
                  <a:srgbClr val="C00000"/>
                </a:solidFill>
                <a:latin typeface="Arial" panose="020B0604020202020204" pitchFamily="34" charset="0"/>
                <a:cs typeface="Arial" panose="020B0604020202020204" pitchFamily="34" charset="0"/>
              </a:rPr>
              <a:t>people. </a:t>
            </a:r>
          </a:p>
          <a:p>
            <a:pPr lvl="0"/>
            <a:endParaRPr lang="en-US" sz="2400" dirty="0">
              <a:solidFill>
                <a:srgbClr val="C00000"/>
              </a:solidFill>
              <a:latin typeface="Arial" panose="020B0604020202020204" pitchFamily="34" charset="0"/>
              <a:cs typeface="Arial" panose="020B0604020202020204" pitchFamily="34" charset="0"/>
            </a:endParaRPr>
          </a:p>
          <a:p>
            <a:pPr lvl="0"/>
            <a:r>
              <a:rPr lang="en-US" sz="2400" dirty="0" smtClean="0">
                <a:solidFill>
                  <a:srgbClr val="C00000"/>
                </a:solidFill>
                <a:latin typeface="Arial" panose="020B0604020202020204" pitchFamily="34" charset="0"/>
                <a:cs typeface="Arial" panose="020B0604020202020204" pitchFamily="34" charset="0"/>
              </a:rPr>
              <a:t>All </a:t>
            </a:r>
            <a:r>
              <a:rPr lang="en-US" sz="2400" dirty="0">
                <a:solidFill>
                  <a:srgbClr val="C00000"/>
                </a:solidFill>
                <a:latin typeface="Arial" panose="020B0604020202020204" pitchFamily="34" charset="0"/>
                <a:cs typeface="Arial" panose="020B0604020202020204" pitchFamily="34" charset="0"/>
              </a:rPr>
              <a:t>say or sing</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The Lord bless you and keep you;</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the Lord make his face to shine on you</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and be gracious to you;</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the Lord look on you with kindness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and </a:t>
            </a:r>
            <a:r>
              <a:rPr lang="en-US" sz="3600" b="1" dirty="0">
                <a:latin typeface="Arial" panose="020B0604020202020204" pitchFamily="34" charset="0"/>
                <a:cs typeface="Arial" panose="020B0604020202020204" pitchFamily="34" charset="0"/>
              </a:rPr>
              <a:t>give you peace. 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56950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REQUEST FOR CONFIRMATION</a:t>
            </a:r>
            <a:endParaRPr lang="en-GB" altLang="en-US" dirty="0" smtClean="0"/>
          </a:p>
        </p:txBody>
      </p:sp>
    </p:spTree>
    <p:extLst>
      <p:ext uri="{BB962C8B-B14F-4D97-AF65-F5344CB8AC3E}">
        <p14:creationId xmlns:p14="http://schemas.microsoft.com/office/powerpoint/2010/main" val="2356500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4154984"/>
          </a:xfrm>
          <a:prstGeom prst="rect">
            <a:avLst/>
          </a:prstGeom>
        </p:spPr>
        <p:txBody>
          <a:bodyPr wrap="square">
            <a:spAutoFit/>
          </a:bodyPr>
          <a:lstStyle/>
          <a:p>
            <a:pPr lvl="0"/>
            <a:r>
              <a:rPr lang="en-US" sz="2400" dirty="0">
                <a:solidFill>
                  <a:srgbClr val="C00000"/>
                </a:solidFill>
              </a:rPr>
              <a:t>Any </a:t>
            </a:r>
            <a:r>
              <a:rPr lang="en-US" sz="2400" i="1" dirty="0">
                <a:solidFill>
                  <a:srgbClr val="C00000"/>
                </a:solidFill>
              </a:rPr>
              <a:t>candidates </a:t>
            </a:r>
            <a:r>
              <a:rPr lang="en-US" sz="2400" dirty="0">
                <a:solidFill>
                  <a:srgbClr val="C00000"/>
                </a:solidFill>
              </a:rPr>
              <a:t>for Confirmation who </a:t>
            </a:r>
            <a:r>
              <a:rPr lang="en-US" sz="2400" i="1" dirty="0">
                <a:solidFill>
                  <a:srgbClr val="C00000"/>
                </a:solidFill>
              </a:rPr>
              <a:t>have </a:t>
            </a:r>
            <a:r>
              <a:rPr lang="en-US" sz="2400" dirty="0">
                <a:solidFill>
                  <a:srgbClr val="C00000"/>
                </a:solidFill>
              </a:rPr>
              <a:t>been baptized on a previous occasion </a:t>
            </a:r>
            <a:r>
              <a:rPr lang="en-US" sz="2400" i="1" dirty="0">
                <a:solidFill>
                  <a:srgbClr val="C00000"/>
                </a:solidFill>
              </a:rPr>
              <a:t>stand</a:t>
            </a:r>
            <a:r>
              <a:rPr lang="en-US" sz="2400" dirty="0" smtClean="0">
                <a:solidFill>
                  <a:srgbClr val="C00000"/>
                </a:solidFill>
              </a:rPr>
              <a:t>.</a:t>
            </a:r>
          </a:p>
          <a:p>
            <a:pPr lvl="0"/>
            <a:endParaRPr lang="en-GB" sz="2400" dirty="0">
              <a:solidFill>
                <a:srgbClr val="C00000"/>
              </a:solidFill>
            </a:endParaRPr>
          </a:p>
          <a:p>
            <a:r>
              <a:rPr lang="en-US" sz="2400" dirty="0">
                <a:solidFill>
                  <a:srgbClr val="C00000"/>
                </a:solidFill>
              </a:rPr>
              <a:t>The minister says to </a:t>
            </a:r>
            <a:r>
              <a:rPr lang="en-US" sz="2400" i="1" dirty="0">
                <a:solidFill>
                  <a:srgbClr val="C00000"/>
                </a:solidFill>
              </a:rPr>
              <a:t>all </a:t>
            </a:r>
            <a:r>
              <a:rPr lang="en-US" sz="2400" dirty="0">
                <a:solidFill>
                  <a:srgbClr val="C00000"/>
                </a:solidFill>
              </a:rPr>
              <a:t>the </a:t>
            </a:r>
            <a:r>
              <a:rPr lang="en-US" sz="2400" i="1" dirty="0">
                <a:solidFill>
                  <a:srgbClr val="C00000"/>
                </a:solidFill>
              </a:rPr>
              <a:t>candidates </a:t>
            </a:r>
            <a:r>
              <a:rPr lang="en-US" sz="2400" dirty="0">
                <a:solidFill>
                  <a:srgbClr val="C00000"/>
                </a:solidFill>
              </a:rPr>
              <a:t>for Confirmation:</a:t>
            </a:r>
            <a:endParaRPr lang="en-GB" sz="2400" dirty="0">
              <a:solidFill>
                <a:srgbClr val="C00000"/>
              </a:solidFill>
            </a:endParaRPr>
          </a:p>
          <a:p>
            <a:pPr lvl="0"/>
            <a:endParaRPr lang="en-GB" sz="2400" dirty="0">
              <a:solidFill>
                <a:srgbClr val="C00000"/>
              </a:solidFill>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N and N (N),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God has constantly been at work in your life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a:t>
            </a:r>
            <a:r>
              <a:rPr lang="en-US" sz="3600" dirty="0">
                <a:latin typeface="Arial" panose="020B0604020202020204" pitchFamily="34" charset="0"/>
                <a:cs typeface="Arial" panose="020B0604020202020204" pitchFamily="34" charset="0"/>
              </a:rPr>
              <a:t>, at your Baptism into Christ,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offered you the gifts of his grace. </a:t>
            </a:r>
            <a:endParaRPr lang="en-US" sz="3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10900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2677656"/>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In </a:t>
            </a:r>
            <a:r>
              <a:rPr lang="en-US" sz="3600" dirty="0">
                <a:latin typeface="Arial" panose="020B0604020202020204" pitchFamily="34" charset="0"/>
                <a:cs typeface="Arial" panose="020B0604020202020204" pitchFamily="34" charset="0"/>
              </a:rPr>
              <a:t>this moment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God offers to strengthen you by his Spirit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invites you to respond</a:t>
            </a:r>
            <a:r>
              <a:rPr lang="en-US" sz="3600" dirty="0" smtClean="0">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Answer: </a:t>
            </a:r>
            <a:r>
              <a:rPr lang="en-US" sz="3600" dirty="0">
                <a:latin typeface="Arial" panose="020B0604020202020204" pitchFamily="34" charset="0"/>
                <a:cs typeface="Arial" panose="020B0604020202020204" pitchFamily="34" charset="0"/>
              </a:rPr>
              <a:t>I thank God, and ask to be confirmed.</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5902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CONFIRMATION</a:t>
            </a:r>
            <a:endParaRPr lang="en-GB" altLang="en-US" dirty="0" smtClean="0"/>
          </a:p>
        </p:txBody>
      </p:sp>
    </p:spTree>
    <p:extLst>
      <p:ext uri="{BB962C8B-B14F-4D97-AF65-F5344CB8AC3E}">
        <p14:creationId xmlns:p14="http://schemas.microsoft.com/office/powerpoint/2010/main" val="201571825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3785652"/>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people </a:t>
            </a:r>
            <a:r>
              <a:rPr lang="en-US" sz="2400" dirty="0" smtClean="0">
                <a:solidFill>
                  <a:srgbClr val="C00000"/>
                </a:solidFill>
                <a:latin typeface="Arial" panose="020B0604020202020204" pitchFamily="34" charset="0"/>
                <a:cs typeface="Arial" panose="020B0604020202020204" pitchFamily="34" charset="0"/>
              </a:rPr>
              <a:t>stand. </a:t>
            </a:r>
            <a:r>
              <a:rPr lang="en-US" sz="2400" i="1" dirty="0">
                <a:solidFill>
                  <a:srgbClr val="C00000"/>
                </a:solidFill>
                <a:latin typeface="Arial" panose="020B0604020202020204" pitchFamily="34" charset="0"/>
                <a:cs typeface="Arial" panose="020B0604020202020204" pitchFamily="34" charset="0"/>
              </a:rPr>
              <a:t>Those </a:t>
            </a:r>
            <a:r>
              <a:rPr lang="en-US" sz="2400" dirty="0">
                <a:solidFill>
                  <a:srgbClr val="C00000"/>
                </a:solidFill>
                <a:latin typeface="Arial" panose="020B0604020202020204" pitchFamily="34" charset="0"/>
                <a:cs typeface="Arial" panose="020B0604020202020204" pitchFamily="34" charset="0"/>
              </a:rPr>
              <a:t>who </a:t>
            </a:r>
            <a:r>
              <a:rPr lang="en-US" sz="2400" i="1" dirty="0">
                <a:solidFill>
                  <a:srgbClr val="C00000"/>
                </a:solidFill>
                <a:latin typeface="Arial" panose="020B0604020202020204" pitchFamily="34" charset="0"/>
                <a:cs typeface="Arial" panose="020B0604020202020204" pitchFamily="34" charset="0"/>
              </a:rPr>
              <a:t>are </a:t>
            </a:r>
            <a:r>
              <a:rPr lang="en-US" sz="2400" dirty="0">
                <a:solidFill>
                  <a:srgbClr val="C00000"/>
                </a:solidFill>
                <a:latin typeface="Arial" panose="020B0604020202020204" pitchFamily="34" charset="0"/>
                <a:cs typeface="Arial" panose="020B0604020202020204" pitchFamily="34" charset="0"/>
              </a:rPr>
              <a:t>to be </a:t>
            </a:r>
            <a:r>
              <a:rPr lang="en-US" sz="2400" dirty="0" smtClean="0">
                <a:solidFill>
                  <a:srgbClr val="C00000"/>
                </a:solidFill>
                <a:latin typeface="Arial" panose="020B0604020202020204" pitchFamily="34" charset="0"/>
                <a:cs typeface="Arial" panose="020B0604020202020204" pitchFamily="34" charset="0"/>
              </a:rPr>
              <a:t>confirmed </a:t>
            </a:r>
            <a:r>
              <a:rPr lang="en-US" sz="2400" i="1" dirty="0" smtClean="0">
                <a:solidFill>
                  <a:srgbClr val="C00000"/>
                </a:solidFill>
                <a:latin typeface="Arial" panose="020B0604020202020204" pitchFamily="34" charset="0"/>
                <a:cs typeface="Arial" panose="020B0604020202020204" pitchFamily="34" charset="0"/>
              </a:rPr>
              <a:t>kneel</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The minister, extending her/his hands towards the </a:t>
            </a:r>
            <a:r>
              <a:rPr lang="en-US" sz="2400" i="1" dirty="0">
                <a:solidFill>
                  <a:srgbClr val="C00000"/>
                </a:solidFill>
                <a:latin typeface="Arial" panose="020B0604020202020204" pitchFamily="34" charset="0"/>
                <a:cs typeface="Arial" panose="020B0604020202020204" pitchFamily="34" charset="0"/>
              </a:rPr>
              <a:t>candidates</a:t>
            </a:r>
            <a:r>
              <a:rPr lang="en-US" sz="2400" dirty="0">
                <a:solidFill>
                  <a:srgbClr val="C00000"/>
                </a:solidFill>
                <a:latin typeface="Arial" panose="020B0604020202020204" pitchFamily="34" charset="0"/>
                <a:cs typeface="Arial" panose="020B0604020202020204" pitchFamily="34" charset="0"/>
              </a:rPr>
              <a:t>, says</a:t>
            </a:r>
            <a:r>
              <a:rPr lang="en-US" sz="2400" dirty="0" smtClean="0">
                <a:solidFill>
                  <a:srgbClr val="C00000"/>
                </a:solidFill>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By your power and grace, Lord,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strengthen </a:t>
            </a:r>
            <a:r>
              <a:rPr lang="en-US" sz="3600" i="1" dirty="0">
                <a:latin typeface="Arial" panose="020B0604020202020204" pitchFamily="34" charset="0"/>
                <a:cs typeface="Arial" panose="020B0604020202020204" pitchFamily="34" charset="0"/>
              </a:rPr>
              <a:t>these </a:t>
            </a:r>
            <a:r>
              <a:rPr lang="en-US" sz="3600" dirty="0">
                <a:latin typeface="Arial" panose="020B0604020202020204" pitchFamily="34" charset="0"/>
                <a:cs typeface="Arial" panose="020B0604020202020204" pitchFamily="34" charset="0"/>
              </a:rPr>
              <a:t>your </a:t>
            </a:r>
            <a:r>
              <a:rPr lang="en-US" sz="3600" i="1" dirty="0">
                <a:latin typeface="Arial" panose="020B0604020202020204" pitchFamily="34" charset="0"/>
                <a:cs typeface="Arial" panose="020B0604020202020204" pitchFamily="34" charset="0"/>
              </a:rPr>
              <a:t>servants,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that </a:t>
            </a:r>
            <a:r>
              <a:rPr lang="en-US" sz="3600" i="1" dirty="0">
                <a:latin typeface="Arial" panose="020B0604020202020204" pitchFamily="34" charset="0"/>
                <a:cs typeface="Arial" panose="020B0604020202020204" pitchFamily="34" charset="0"/>
              </a:rPr>
              <a:t>they </a:t>
            </a:r>
            <a:r>
              <a:rPr lang="en-US" sz="3600" dirty="0">
                <a:latin typeface="Arial" panose="020B0604020202020204" pitchFamily="34" charset="0"/>
                <a:cs typeface="Arial" panose="020B0604020202020204" pitchFamily="34" charset="0"/>
              </a:rPr>
              <a:t>may live as </a:t>
            </a:r>
            <a:r>
              <a:rPr lang="en-US" sz="3600" i="1" dirty="0">
                <a:latin typeface="Arial" panose="020B0604020202020204" pitchFamily="34" charset="0"/>
                <a:cs typeface="Arial" panose="020B0604020202020204" pitchFamily="34" charset="0"/>
              </a:rPr>
              <a:t>faithful disciples </a:t>
            </a:r>
            <a:r>
              <a:rPr lang="en-US" sz="3600" dirty="0">
                <a:latin typeface="Arial" panose="020B0604020202020204" pitchFamily="34" charset="0"/>
                <a:cs typeface="Arial" panose="020B0604020202020204" pitchFamily="34" charset="0"/>
              </a:rPr>
              <a:t>of Jesus </a:t>
            </a:r>
            <a:r>
              <a:rPr lang="en-US" sz="3600" dirty="0" smtClean="0">
                <a:latin typeface="Arial" panose="020B0604020202020204" pitchFamily="34" charset="0"/>
                <a:cs typeface="Arial" panose="020B0604020202020204" pitchFamily="34" charset="0"/>
              </a:rPr>
              <a:t>	Christ</a:t>
            </a:r>
            <a:r>
              <a:rPr lang="en-US" sz="3600" dirty="0">
                <a:latin typeface="Arial" panose="020B0604020202020204" pitchFamily="34" charset="0"/>
                <a:cs typeface="Arial" panose="020B0604020202020204" pitchFamily="34" charset="0"/>
              </a:rPr>
              <a:t>. </a:t>
            </a:r>
            <a:endParaRPr lang="en-US" sz="3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907145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2862322"/>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Increase </a:t>
            </a:r>
            <a:r>
              <a:rPr lang="en-US" sz="3600" dirty="0">
                <a:latin typeface="Arial" panose="020B0604020202020204" pitchFamily="34" charset="0"/>
                <a:cs typeface="Arial" panose="020B0604020202020204" pitchFamily="34" charset="0"/>
              </a:rPr>
              <a:t>in </a:t>
            </a:r>
            <a:r>
              <a:rPr lang="en-US" sz="3600" i="1" dirty="0">
                <a:latin typeface="Arial" panose="020B0604020202020204" pitchFamily="34" charset="0"/>
                <a:cs typeface="Arial" panose="020B0604020202020204" pitchFamily="34" charset="0"/>
              </a:rPr>
              <a:t>them </a:t>
            </a:r>
            <a:r>
              <a:rPr lang="en-US" sz="3600" dirty="0">
                <a:latin typeface="Arial" panose="020B0604020202020204" pitchFamily="34" charset="0"/>
                <a:cs typeface="Arial" panose="020B0604020202020204" pitchFamily="34" charset="0"/>
              </a:rPr>
              <a:t>your gifts of grace,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fill </a:t>
            </a:r>
            <a:r>
              <a:rPr lang="en-US" sz="3600" i="1" dirty="0">
                <a:latin typeface="Arial" panose="020B0604020202020204" pitchFamily="34" charset="0"/>
                <a:cs typeface="Arial" panose="020B0604020202020204" pitchFamily="34" charset="0"/>
              </a:rPr>
              <a:t>them </a:t>
            </a:r>
            <a:r>
              <a:rPr lang="en-US" sz="3600" dirty="0">
                <a:latin typeface="Arial" panose="020B0604020202020204" pitchFamily="34" charset="0"/>
                <a:cs typeface="Arial" panose="020B0604020202020204" pitchFamily="34" charset="0"/>
              </a:rPr>
              <a:t>with your Holy Spirit:</a:t>
            </a:r>
            <a:endParaRPr lang="en-GB"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the </a:t>
            </a:r>
            <a:r>
              <a:rPr lang="en-US" sz="3600" dirty="0">
                <a:latin typeface="Arial" panose="020B0604020202020204" pitchFamily="34" charset="0"/>
                <a:cs typeface="Arial" panose="020B0604020202020204" pitchFamily="34" charset="0"/>
              </a:rPr>
              <a:t>Spirit of wisdom and understanding;</a:t>
            </a:r>
            <a:endParaRPr lang="en-GB"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the </a:t>
            </a:r>
            <a:r>
              <a:rPr lang="en-US" sz="3600" dirty="0">
                <a:latin typeface="Arial" panose="020B0604020202020204" pitchFamily="34" charset="0"/>
                <a:cs typeface="Arial" panose="020B0604020202020204" pitchFamily="34" charset="0"/>
              </a:rPr>
              <a:t>Spirit of discernment and inner strength;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the </a:t>
            </a:r>
            <a:r>
              <a:rPr lang="en-US" sz="3600" dirty="0">
                <a:latin typeface="Arial" panose="020B0604020202020204" pitchFamily="34" charset="0"/>
                <a:cs typeface="Arial" panose="020B0604020202020204" pitchFamily="34" charset="0"/>
              </a:rPr>
              <a:t>Spirit of knowledge, holiness, and awe.</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37656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1938992"/>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lays her/his hand upon the head of each candidate, saying</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Lord, confirm your servant </a:t>
            </a:r>
            <a:r>
              <a:rPr lang="en-US" sz="3600" i="1" dirty="0">
                <a:latin typeface="Arial" panose="020B0604020202020204" pitchFamily="34" charset="0"/>
                <a:cs typeface="Arial" panose="020B0604020202020204" pitchFamily="34" charset="0"/>
              </a:rPr>
              <a:t>N </a:t>
            </a:r>
            <a:r>
              <a:rPr lang="en-US" sz="3600" dirty="0">
                <a:latin typeface="Arial" panose="020B0604020202020204" pitchFamily="34" charset="0"/>
                <a:cs typeface="Arial" panose="020B0604020202020204" pitchFamily="34" charset="0"/>
              </a:rPr>
              <a:t>by your Holy Spirit that </a:t>
            </a:r>
            <a:r>
              <a:rPr lang="en-US" sz="3600" i="1" dirty="0">
                <a:latin typeface="Arial" panose="020B0604020202020204" pitchFamily="34" charset="0"/>
                <a:cs typeface="Arial" panose="020B0604020202020204" pitchFamily="34" charset="0"/>
              </a:rPr>
              <a:t>she/he </a:t>
            </a:r>
            <a:r>
              <a:rPr lang="en-US" sz="3600" dirty="0">
                <a:latin typeface="Arial" panose="020B0604020202020204" pitchFamily="34" charset="0"/>
                <a:cs typeface="Arial" panose="020B0604020202020204" pitchFamily="34" charset="0"/>
              </a:rPr>
              <a:t>may continue yours for ever. </a:t>
            </a:r>
            <a:r>
              <a:rPr lang="en-US"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41505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RECEPTION </a:t>
            </a:r>
            <a:br>
              <a:rPr lang="en-GB" altLang="en-US" b="1" dirty="0" smtClean="0"/>
            </a:br>
            <a:r>
              <a:rPr lang="en-GB" altLang="en-US" b="1" dirty="0" smtClean="0"/>
              <a:t>AND WELCOME</a:t>
            </a:r>
            <a:endParaRPr lang="en-GB" altLang="en-US" dirty="0" smtClean="0"/>
          </a:p>
        </p:txBody>
      </p:sp>
    </p:spTree>
    <p:extLst>
      <p:ext uri="{BB962C8B-B14F-4D97-AF65-F5344CB8AC3E}">
        <p14:creationId xmlns:p14="http://schemas.microsoft.com/office/powerpoint/2010/main" val="299881919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4154984"/>
          </a:xfrm>
          <a:prstGeom prst="rect">
            <a:avLst/>
          </a:prstGeom>
        </p:spPr>
        <p:txBody>
          <a:bodyPr wrap="square">
            <a:spAutoFit/>
          </a:bodyPr>
          <a:lstStyle/>
          <a:p>
            <a:pPr lvl="0"/>
            <a:r>
              <a:rPr lang="en-US" sz="2400" i="1" dirty="0">
                <a:solidFill>
                  <a:srgbClr val="C00000"/>
                </a:solidFill>
                <a:latin typeface="Arial" panose="020B0604020202020204" pitchFamily="34" charset="0"/>
                <a:cs typeface="Arial" panose="020B0604020202020204" pitchFamily="34" charset="0"/>
              </a:rPr>
              <a:t>Those </a:t>
            </a:r>
            <a:r>
              <a:rPr lang="en-US" sz="2400" dirty="0">
                <a:solidFill>
                  <a:srgbClr val="C00000"/>
                </a:solidFill>
                <a:latin typeface="Arial" panose="020B0604020202020204" pitchFamily="34" charset="0"/>
                <a:cs typeface="Arial" panose="020B0604020202020204" pitchFamily="34" charset="0"/>
              </a:rPr>
              <a:t>newly-confirmed </a:t>
            </a:r>
            <a:r>
              <a:rPr lang="en-US" sz="2400" i="1" dirty="0">
                <a:solidFill>
                  <a:srgbClr val="C00000"/>
                </a:solidFill>
                <a:latin typeface="Arial" panose="020B0604020202020204" pitchFamily="34" charset="0"/>
                <a:cs typeface="Arial" panose="020B0604020202020204" pitchFamily="34" charset="0"/>
              </a:rPr>
              <a:t>stand</a:t>
            </a:r>
            <a:r>
              <a:rPr lang="en-US" sz="2400" dirty="0">
                <a:solidFill>
                  <a:srgbClr val="C00000"/>
                </a:solidFill>
                <a:latin typeface="Arial" panose="020B0604020202020204" pitchFamily="34" charset="0"/>
                <a:cs typeface="Arial" panose="020B0604020202020204" pitchFamily="34" charset="0"/>
              </a:rPr>
              <a:t>. The minister says to </a:t>
            </a:r>
            <a:r>
              <a:rPr lang="en-US" sz="2400" i="1" dirty="0">
                <a:solidFill>
                  <a:srgbClr val="C00000"/>
                </a:solidFill>
                <a:latin typeface="Arial" panose="020B0604020202020204" pitchFamily="34" charset="0"/>
                <a:cs typeface="Arial" panose="020B0604020202020204" pitchFamily="34" charset="0"/>
              </a:rPr>
              <a:t>them</a:t>
            </a:r>
            <a:r>
              <a:rPr lang="en-US" sz="2400" dirty="0" smtClean="0">
                <a:solidFill>
                  <a:srgbClr val="C00000"/>
                </a:solidFill>
                <a:latin typeface="Arial" panose="020B0604020202020204" pitchFamily="34" charset="0"/>
                <a:cs typeface="Arial" panose="020B0604020202020204" pitchFamily="34" charset="0"/>
              </a:rPr>
              <a:t>:</a:t>
            </a:r>
          </a:p>
          <a:p>
            <a:pPr lvl="0"/>
            <a:r>
              <a:rPr lang="en-US" sz="2400" dirty="0" smtClean="0">
                <a:solidFill>
                  <a:srgbClr val="C00000"/>
                </a:solidFill>
                <a:latin typeface="Arial" panose="020B0604020202020204" pitchFamily="34" charset="0"/>
                <a:cs typeface="Arial" panose="020B0604020202020204" pitchFamily="34" charset="0"/>
              </a:rPr>
              <a:t> </a:t>
            </a:r>
          </a:p>
          <a:p>
            <a:pPr lvl="0"/>
            <a:r>
              <a:rPr lang="en-US" sz="3600" i="1" dirty="0" smtClean="0">
                <a:latin typeface="Arial" panose="020B0604020202020204" pitchFamily="34" charset="0"/>
                <a:cs typeface="Arial" panose="020B0604020202020204" pitchFamily="34" charset="0"/>
              </a:rPr>
              <a:t>N </a:t>
            </a:r>
            <a:r>
              <a:rPr lang="en-US" sz="3600" i="1" dirty="0">
                <a:latin typeface="Arial" panose="020B0604020202020204" pitchFamily="34" charset="0"/>
                <a:cs typeface="Arial" panose="020B0604020202020204" pitchFamily="34" charset="0"/>
              </a:rPr>
              <a:t>and N (N),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we receive and welcome you</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as </a:t>
            </a:r>
            <a:r>
              <a:rPr lang="en-US" sz="3600" i="1" dirty="0">
                <a:latin typeface="Arial" panose="020B0604020202020204" pitchFamily="34" charset="0"/>
                <a:cs typeface="Arial" panose="020B0604020202020204" pitchFamily="34" charset="0"/>
              </a:rPr>
              <a:t>members </a:t>
            </a:r>
            <a:r>
              <a:rPr lang="en-US" sz="3600" dirty="0">
                <a:latin typeface="Arial" panose="020B0604020202020204" pitchFamily="34" charset="0"/>
                <a:cs typeface="Arial" panose="020B0604020202020204" pitchFamily="34" charset="0"/>
              </a:rPr>
              <a:t>of the Methodist Church,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of the church in this place</a:t>
            </a:r>
            <a:r>
              <a:rPr lang="en-US" sz="3600" dirty="0" smtClean="0">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pPr lvl="0"/>
            <a:r>
              <a:rPr lang="en-US" sz="2400" dirty="0">
                <a:solidFill>
                  <a:srgbClr val="C00000"/>
                </a:solidFill>
                <a:latin typeface="Arial" panose="020B0604020202020204" pitchFamily="34" charset="0"/>
                <a:cs typeface="Arial" panose="020B0604020202020204" pitchFamily="34" charset="0"/>
              </a:rPr>
              <a:t>The minister and a representative of the local church extend</a:t>
            </a:r>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the hand of fellowship to each newly-confirmed person.</a:t>
            </a:r>
            <a:endParaRPr lang="en-GB"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246119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PROMISES OF THOSE NEWLY-CONFIRMED</a:t>
            </a:r>
            <a:endParaRPr lang="en-GB" altLang="en-US" dirty="0" smtClean="0"/>
          </a:p>
        </p:txBody>
      </p:sp>
    </p:spTree>
    <p:extLst>
      <p:ext uri="{BB962C8B-B14F-4D97-AF65-F5344CB8AC3E}">
        <p14:creationId xmlns:p14="http://schemas.microsoft.com/office/powerpoint/2010/main" val="345553511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5632311"/>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says to </a:t>
            </a:r>
            <a:r>
              <a:rPr lang="en-US" sz="2400" i="1" dirty="0">
                <a:solidFill>
                  <a:srgbClr val="C00000"/>
                </a:solidFill>
                <a:latin typeface="Arial" panose="020B0604020202020204" pitchFamily="34" charset="0"/>
                <a:cs typeface="Arial" panose="020B0604020202020204" pitchFamily="34" charset="0"/>
              </a:rPr>
              <a:t>those </a:t>
            </a:r>
            <a:r>
              <a:rPr lang="en-US" sz="2400" dirty="0">
                <a:solidFill>
                  <a:srgbClr val="C00000"/>
                </a:solidFill>
                <a:latin typeface="Arial" panose="020B0604020202020204" pitchFamily="34" charset="0"/>
                <a:cs typeface="Arial" panose="020B0604020202020204" pitchFamily="34" charset="0"/>
              </a:rPr>
              <a:t>newly-confirmed</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N and N (N),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 ask you now to respond to God’s love and grace by making these promises</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Will you commit yourself to the Christian life of worship and service, and be open to the renewing power of God</a:t>
            </a:r>
            <a:r>
              <a:rPr lang="en-US" sz="3600" dirty="0" smtClean="0">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Answer: </a:t>
            </a:r>
            <a:r>
              <a:rPr lang="en-US" sz="3600" dirty="0">
                <a:latin typeface="Arial" panose="020B0604020202020204" pitchFamily="34" charset="0"/>
                <a:cs typeface="Arial" panose="020B0604020202020204" pitchFamily="34" charset="0"/>
              </a:rPr>
              <a:t>With God’s help I will</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94027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5816977"/>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Will </a:t>
            </a:r>
            <a:r>
              <a:rPr lang="en-US" sz="3600" dirty="0">
                <a:latin typeface="Arial" panose="020B0604020202020204" pitchFamily="34" charset="0"/>
                <a:cs typeface="Arial" panose="020B0604020202020204" pitchFamily="34" charset="0"/>
              </a:rPr>
              <a:t>you seek the strength of God’s Spirit as you accept the cost of following Jesus Christ in your daily life</a:t>
            </a:r>
            <a:r>
              <a:rPr lang="en-US" sz="3600" dirty="0" smtClean="0">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Answer: </a:t>
            </a:r>
            <a:r>
              <a:rPr lang="en-US" sz="3600" dirty="0">
                <a:latin typeface="Arial" panose="020B0604020202020204" pitchFamily="34" charset="0"/>
                <a:cs typeface="Arial" panose="020B0604020202020204" pitchFamily="34" charset="0"/>
              </a:rPr>
              <a:t>With God’s help I will</a:t>
            </a:r>
            <a:r>
              <a:rPr lang="en-US" sz="3600" dirty="0" smtClean="0">
                <a:latin typeface="Arial" panose="020B0604020202020204" pitchFamily="34" charset="0"/>
                <a:cs typeface="Arial" panose="020B0604020202020204" pitchFamily="34" charset="0"/>
              </a:rPr>
              <a:t>.</a:t>
            </a:r>
          </a:p>
          <a:p>
            <a:endParaRPr lang="en-GB" sz="24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Will you witness, by word and deed, to the good news of God in Christ, and so bring glory to God</a:t>
            </a:r>
            <a:r>
              <a:rPr lang="en-US" sz="3600" dirty="0" smtClean="0">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Answer: </a:t>
            </a:r>
            <a:r>
              <a:rPr lang="en-US" sz="3600" dirty="0">
                <a:latin typeface="Arial" panose="020B0604020202020204" pitchFamily="34" charset="0"/>
                <a:cs typeface="Arial" panose="020B0604020202020204" pitchFamily="34" charset="0"/>
              </a:rPr>
              <a:t>With God’s help I will.</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59231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PROMISE OF </a:t>
            </a:r>
            <a:br>
              <a:rPr lang="en-GB" altLang="en-US" b="1" dirty="0" smtClean="0"/>
            </a:br>
            <a:r>
              <a:rPr lang="en-GB" altLang="en-US" b="1" dirty="0" smtClean="0"/>
              <a:t>THE PEOPLE</a:t>
            </a:r>
            <a:endParaRPr lang="en-GB" altLang="en-US" dirty="0" smtClean="0"/>
          </a:p>
        </p:txBody>
      </p:sp>
    </p:spTree>
    <p:extLst>
      <p:ext uri="{BB962C8B-B14F-4D97-AF65-F5344CB8AC3E}">
        <p14:creationId xmlns:p14="http://schemas.microsoft.com/office/powerpoint/2010/main" val="6249756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4154984"/>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says to the people</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Members of the Body of Christ, we rejoice that </a:t>
            </a:r>
            <a:r>
              <a:rPr lang="en-US" sz="3600" i="1" dirty="0">
                <a:latin typeface="Arial" panose="020B0604020202020204" pitchFamily="34" charset="0"/>
                <a:cs typeface="Arial" panose="020B0604020202020204" pitchFamily="34" charset="0"/>
              </a:rPr>
              <a:t>these, </a:t>
            </a:r>
            <a:r>
              <a:rPr lang="en-US" sz="3600" dirty="0" smtClean="0">
                <a:latin typeface="Arial" panose="020B0604020202020204" pitchFamily="34" charset="0"/>
                <a:cs typeface="Arial" panose="020B0604020202020204" pitchFamily="34" charset="0"/>
              </a:rPr>
              <a:t>our </a:t>
            </a:r>
            <a:r>
              <a:rPr lang="en-US" sz="3600" i="1" dirty="0" smtClean="0">
                <a:latin typeface="Arial" panose="020B0604020202020204" pitchFamily="34" charset="0"/>
                <a:cs typeface="Arial" panose="020B0604020202020204" pitchFamily="34" charset="0"/>
              </a:rPr>
              <a:t>sisters </a:t>
            </a:r>
            <a:r>
              <a:rPr lang="en-US" sz="3600" i="1" dirty="0">
                <a:latin typeface="Arial" panose="020B0604020202020204" pitchFamily="34" charset="0"/>
                <a:cs typeface="Arial" panose="020B0604020202020204" pitchFamily="34" charset="0"/>
              </a:rPr>
              <a:t>and brothers, have </a:t>
            </a:r>
            <a:r>
              <a:rPr lang="en-US" sz="3600" dirty="0">
                <a:latin typeface="Arial" panose="020B0604020202020204" pitchFamily="34" charset="0"/>
                <a:cs typeface="Arial" panose="020B0604020202020204" pitchFamily="34" charset="0"/>
              </a:rPr>
              <a:t>been baptized and confirmed</a:t>
            </a:r>
            <a:r>
              <a:rPr lang="en-US" sz="3600" dirty="0" smtClean="0">
                <a:latin typeface="Arial" panose="020B0604020202020204" pitchFamily="34" charset="0"/>
                <a:cs typeface="Arial" panose="020B0604020202020204" pitchFamily="34" charset="0"/>
              </a:rPr>
              <a:t>.</a:t>
            </a:r>
          </a:p>
          <a:p>
            <a:endParaRPr lang="en-GB" sz="3600" dirty="0" smtClean="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r>
            <a:br>
              <a:rPr lang="en-US" sz="3600" dirty="0">
                <a:latin typeface="Arial" panose="020B0604020202020204" pitchFamily="34" charset="0"/>
                <a:cs typeface="Arial" panose="020B0604020202020204" pitchFamily="34" charset="0"/>
              </a:rPr>
            </a:b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88922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5816977"/>
          </a:xfrm>
          <a:prstGeom prst="rect">
            <a:avLst/>
          </a:prstGeom>
        </p:spPr>
        <p:txBody>
          <a:bodyPr wrap="square">
            <a:spAutoFit/>
          </a:bodyPr>
          <a:lstStyle/>
          <a:p>
            <a:pPr lvl="0"/>
            <a:r>
              <a:rPr lang="en-US" sz="3600" dirty="0" smtClean="0">
                <a:latin typeface="Arial" panose="020B0604020202020204" pitchFamily="34" charset="0"/>
                <a:cs typeface="Arial" panose="020B0604020202020204" pitchFamily="34" charset="0"/>
              </a:rPr>
              <a:t>Will </a:t>
            </a:r>
            <a:r>
              <a:rPr lang="en-US" sz="3600" dirty="0">
                <a:latin typeface="Arial" panose="020B0604020202020204" pitchFamily="34" charset="0"/>
                <a:cs typeface="Arial" panose="020B0604020202020204" pitchFamily="34" charset="0"/>
              </a:rPr>
              <a:t>you so maintain the Church’s life of worship and service that </a:t>
            </a:r>
            <a:r>
              <a:rPr lang="en-US" sz="3600" i="1" dirty="0">
                <a:latin typeface="Arial" panose="020B0604020202020204" pitchFamily="34" charset="0"/>
                <a:cs typeface="Arial" panose="020B0604020202020204" pitchFamily="34" charset="0"/>
              </a:rPr>
              <a:t>they </a:t>
            </a:r>
            <a:r>
              <a:rPr lang="en-US" sz="3600" dirty="0">
                <a:latin typeface="Arial" panose="020B0604020202020204" pitchFamily="34" charset="0"/>
                <a:cs typeface="Arial" panose="020B0604020202020204" pitchFamily="34" charset="0"/>
              </a:rPr>
              <a:t>may grow in grace and in the knowledge and love of God and of his Son Jesus Christ our Lord</a:t>
            </a:r>
            <a:r>
              <a:rPr lang="en-US" sz="3600" dirty="0" smtClean="0">
                <a:latin typeface="Arial" panose="020B0604020202020204" pitchFamily="34" charset="0"/>
                <a:cs typeface="Arial" panose="020B0604020202020204" pitchFamily="34" charset="0"/>
              </a:rPr>
              <a:t>?</a:t>
            </a:r>
          </a:p>
          <a:p>
            <a:pPr lvl="0"/>
            <a:endParaRPr lang="en-GB" sz="24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With God’s help we will</a:t>
            </a:r>
            <a:r>
              <a:rPr lang="en-US" sz="3600" b="1" dirty="0" smtClean="0">
                <a:latin typeface="Arial" panose="020B0604020202020204" pitchFamily="34" charset="0"/>
                <a:cs typeface="Arial" panose="020B0604020202020204" pitchFamily="34" charset="0"/>
              </a:rPr>
              <a:t>.</a:t>
            </a:r>
          </a:p>
          <a:p>
            <a:pPr lvl="0"/>
            <a:endParaRPr lang="en-US" sz="2400" dirty="0" smtClean="0">
              <a:solidFill>
                <a:srgbClr val="C00000"/>
              </a:solidFill>
              <a:latin typeface="Arial" panose="020B0604020202020204" pitchFamily="34" charset="0"/>
              <a:cs typeface="Arial" panose="020B0604020202020204" pitchFamily="34" charset="0"/>
            </a:endParaRPr>
          </a:p>
          <a:p>
            <a:pPr lvl="0"/>
            <a:r>
              <a:rPr lang="en-US" sz="2400" dirty="0" smtClean="0">
                <a:solidFill>
                  <a:srgbClr val="C00000"/>
                </a:solidFill>
                <a:latin typeface="Arial" panose="020B0604020202020204" pitchFamily="34" charset="0"/>
                <a:cs typeface="Arial" panose="020B0604020202020204" pitchFamily="34" charset="0"/>
              </a:rPr>
              <a:t>The </a:t>
            </a:r>
            <a:r>
              <a:rPr lang="en-US" sz="2400" dirty="0">
                <a:solidFill>
                  <a:srgbClr val="C00000"/>
                </a:solidFill>
                <a:latin typeface="Arial" panose="020B0604020202020204" pitchFamily="34" charset="0"/>
                <a:cs typeface="Arial" panose="020B0604020202020204" pitchFamily="34" charset="0"/>
              </a:rPr>
              <a:t>people sit</a:t>
            </a:r>
            <a:r>
              <a:rPr lang="en-US" sz="2400" dirty="0" smtClean="0">
                <a:solidFill>
                  <a:srgbClr val="C00000"/>
                </a:solidFill>
                <a:latin typeface="Arial" panose="020B0604020202020204" pitchFamily="34" charset="0"/>
                <a:cs typeface="Arial" panose="020B0604020202020204" pitchFamily="34" charset="0"/>
              </a:rPr>
              <a:t>.</a:t>
            </a:r>
          </a:p>
          <a:p>
            <a:pPr lvl="0"/>
            <a:endParaRPr lang="en-GB"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 Bible or some other book may be given</a:t>
            </a:r>
            <a:r>
              <a:rPr lang="en-US" sz="2400" dirty="0" smtClean="0">
                <a:solidFill>
                  <a:srgbClr val="C00000"/>
                </a:solidFill>
                <a:latin typeface="Arial" panose="020B0604020202020204" pitchFamily="34" charset="0"/>
                <a:cs typeface="Arial" panose="020B0604020202020204" pitchFamily="34" charset="0"/>
              </a:rPr>
              <a:t>.</a:t>
            </a:r>
          </a:p>
          <a:p>
            <a:endParaRPr lang="en-GB"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Certificates of Baptism and Confirmation, as appropriate, </a:t>
            </a:r>
            <a:endParaRPr lang="en-US" sz="2400" dirty="0" smtClean="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may be </a:t>
            </a:r>
            <a:r>
              <a:rPr lang="en-US" sz="2400" dirty="0">
                <a:solidFill>
                  <a:srgbClr val="C00000"/>
                </a:solidFill>
                <a:latin typeface="Arial" panose="020B0604020202020204" pitchFamily="34" charset="0"/>
                <a:cs typeface="Arial" panose="020B0604020202020204" pitchFamily="34" charset="0"/>
              </a:rPr>
              <a:t>given</a:t>
            </a:r>
            <a:r>
              <a:rPr lang="en-US" sz="2400" dirty="0" smtClean="0">
                <a:solidFill>
                  <a:srgbClr val="C00000"/>
                </a:solidFill>
                <a:latin typeface="Arial" panose="020B0604020202020204" pitchFamily="34" charset="0"/>
                <a:cs typeface="Arial" panose="020B0604020202020204" pitchFamily="34" charset="0"/>
              </a:rPr>
              <a:t>.</a:t>
            </a:r>
            <a:endParaRPr lang="en-GB"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71669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347898"/>
            <a:ext cx="10117018" cy="5816977"/>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says:</a:t>
            </a:r>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 </a:t>
            </a:r>
            <a:endParaRPr lang="en-GB" sz="1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Let us pray</a:t>
            </a:r>
            <a:r>
              <a:rPr lang="en-US" sz="3600" dirty="0" smtClean="0">
                <a:latin typeface="Arial" panose="020B0604020202020204" pitchFamily="34" charset="0"/>
                <a:cs typeface="Arial" panose="020B0604020202020204" pitchFamily="34" charset="0"/>
              </a:rPr>
              <a:t>.</a:t>
            </a:r>
          </a:p>
          <a:p>
            <a:r>
              <a:rPr lang="en-US" sz="2400" dirty="0" smtClean="0">
                <a:latin typeface="Arial" panose="020B0604020202020204" pitchFamily="34" charset="0"/>
                <a:cs typeface="Arial" panose="020B0604020202020204" pitchFamily="34" charset="0"/>
              </a:rPr>
              <a:t> </a:t>
            </a:r>
          </a:p>
          <a:p>
            <a:r>
              <a:rPr lang="en-US" sz="3600" b="1" dirty="0" smtClean="0">
                <a:latin typeface="Arial" panose="020B0604020202020204" pitchFamily="34" charset="0"/>
                <a:cs typeface="Arial" panose="020B0604020202020204" pitchFamily="34" charset="0"/>
              </a:rPr>
              <a:t>Generous </a:t>
            </a:r>
            <a:r>
              <a:rPr lang="en-US" sz="3600" b="1" dirty="0">
                <a:latin typeface="Arial" panose="020B0604020202020204" pitchFamily="34" charset="0"/>
                <a:cs typeface="Arial" panose="020B0604020202020204" pitchFamily="34" charset="0"/>
              </a:rPr>
              <a:t>God, touch us again</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with the fire of your Spirit</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and renew in us all</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the grace of our Baptism;</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that we may profess the one true faith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and </a:t>
            </a:r>
            <a:r>
              <a:rPr lang="en-US" sz="3600" b="1" dirty="0">
                <a:latin typeface="Arial" panose="020B0604020202020204" pitchFamily="34" charset="0"/>
                <a:cs typeface="Arial" panose="020B0604020202020204" pitchFamily="34" charset="0"/>
              </a:rPr>
              <a:t>live in love and unity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with all who are baptized into Christ. 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43184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Box 7"/>
          <p:cNvSpPr txBox="1">
            <a:spLocks noChangeArrowheads="1"/>
          </p:cNvSpPr>
          <p:nvPr/>
        </p:nvSpPr>
        <p:spPr bwMode="auto">
          <a:xfrm>
            <a:off x="1756874" y="2450612"/>
            <a:ext cx="7816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Hymn</a:t>
            </a:r>
          </a:p>
        </p:txBody>
      </p:sp>
    </p:spTree>
    <p:extLst>
      <p:ext uri="{BB962C8B-B14F-4D97-AF65-F5344CB8AC3E}">
        <p14:creationId xmlns:p14="http://schemas.microsoft.com/office/powerpoint/2010/main" val="115857240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BAPTISMAL PROMISES</a:t>
            </a:r>
            <a:endParaRPr lang="en-GB" altLang="en-US" dirty="0" smtClean="0"/>
          </a:p>
        </p:txBody>
      </p:sp>
    </p:spTree>
    <p:extLst>
      <p:ext uri="{BB962C8B-B14F-4D97-AF65-F5344CB8AC3E}">
        <p14:creationId xmlns:p14="http://schemas.microsoft.com/office/powerpoint/2010/main" val="373092493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5632311"/>
          </a:xfrm>
          <a:prstGeom prst="rect">
            <a:avLst/>
          </a:prstGeom>
        </p:spPr>
        <p:txBody>
          <a:bodyPr wrap="square">
            <a:spAutoFit/>
          </a:bodyPr>
          <a:lstStyle/>
          <a:p>
            <a:pPr lvl="0"/>
            <a:r>
              <a:rPr lang="en-US" sz="2400" dirty="0">
                <a:solidFill>
                  <a:srgbClr val="C00000"/>
                </a:solidFill>
              </a:rPr>
              <a:t>The minister says to </a:t>
            </a:r>
            <a:r>
              <a:rPr lang="en-US" sz="2400" i="1" dirty="0">
                <a:solidFill>
                  <a:srgbClr val="C00000"/>
                </a:solidFill>
              </a:rPr>
              <a:t>those </a:t>
            </a:r>
            <a:r>
              <a:rPr lang="en-US" sz="2400" dirty="0" smtClean="0">
                <a:solidFill>
                  <a:srgbClr val="C00000"/>
                </a:solidFill>
              </a:rPr>
              <a:t>newly-baptized:</a:t>
            </a:r>
            <a:endParaRPr lang="en-GB" sz="2400" dirty="0">
              <a:solidFill>
                <a:srgbClr val="C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3600" i="1" dirty="0">
                <a:solidFill>
                  <a:prstClr val="black"/>
                </a:solidFill>
                <a:latin typeface="Arial" panose="020B0604020202020204" pitchFamily="34" charset="0"/>
                <a:cs typeface="Arial" panose="020B0604020202020204" pitchFamily="34" charset="0"/>
              </a:rPr>
              <a:t>N</a:t>
            </a:r>
            <a:r>
              <a:rPr kumimoji="0" lang="en-US" sz="3600" b="0" i="1"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and </a:t>
            </a:r>
            <a:r>
              <a:rPr kumimoji="0" lang="en-US" sz="3600" b="0" i="1"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N, </a:t>
            </a: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 ask you now to respond to God’s love and grace </a:t>
            </a:r>
            <a:r>
              <a:rPr kumimoji="0" lang="en-US" sz="3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by </a:t>
            </a: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making these promises</a:t>
            </a:r>
            <a:r>
              <a:rPr kumimoji="0" lang="en-US" sz="3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3600" dirty="0">
              <a:solidFill>
                <a:prstClr val="black"/>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Will you commit yourself to the Christian life of worship and service, and be open to the renewing power of God</a:t>
            </a:r>
            <a:r>
              <a:rPr lang="en-US" sz="3600" dirty="0" smtClean="0">
                <a:latin typeface="Arial" panose="020B0604020202020204" pitchFamily="34" charset="0"/>
                <a:cs typeface="Arial" panose="020B0604020202020204" pitchFamily="34" charset="0"/>
              </a:rPr>
              <a:t>?</a:t>
            </a:r>
          </a:p>
          <a:p>
            <a:endParaRPr lang="en-US" sz="2400" dirty="0" smtClean="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Answer</a:t>
            </a:r>
            <a:r>
              <a:rPr lang="en-US" sz="2400" dirty="0">
                <a:solidFill>
                  <a:srgbClr val="C00000"/>
                </a:solidFill>
                <a:latin typeface="Arial" panose="020B0604020202020204" pitchFamily="34" charset="0"/>
                <a:cs typeface="Arial" panose="020B0604020202020204" pitchFamily="34" charset="0"/>
              </a:rPr>
              <a:t>: </a:t>
            </a:r>
            <a:r>
              <a:rPr lang="en-US" sz="3600" dirty="0">
                <a:solidFill>
                  <a:prstClr val="black"/>
                </a:solidFill>
                <a:latin typeface="Arial" panose="020B0604020202020204" pitchFamily="34" charset="0"/>
                <a:cs typeface="Arial" panose="020B0604020202020204" pitchFamily="34" charset="0"/>
              </a:rPr>
              <a:t>With God’s </a:t>
            </a:r>
            <a:r>
              <a:rPr lang="en-US" sz="3600" dirty="0" smtClean="0">
                <a:solidFill>
                  <a:prstClr val="black"/>
                </a:solidFill>
                <a:latin typeface="Arial" panose="020B0604020202020204" pitchFamily="34" charset="0"/>
                <a:cs typeface="Arial" panose="020B0604020202020204" pitchFamily="34" charset="0"/>
              </a:rPr>
              <a:t>help I</a:t>
            </a:r>
            <a:r>
              <a:rPr lang="en-US" sz="3600" i="1" dirty="0" smtClean="0">
                <a:solidFill>
                  <a:prstClr val="black"/>
                </a:solidFill>
                <a:latin typeface="Arial" panose="020B0604020202020204" pitchFamily="34" charset="0"/>
                <a:cs typeface="Arial" panose="020B0604020202020204" pitchFamily="34" charset="0"/>
              </a:rPr>
              <a:t> </a:t>
            </a:r>
            <a:r>
              <a:rPr lang="en-US" sz="3600" dirty="0">
                <a:solidFill>
                  <a:prstClr val="black"/>
                </a:solidFill>
                <a:latin typeface="Arial" panose="020B0604020202020204" pitchFamily="34" charset="0"/>
                <a:cs typeface="Arial" panose="020B0604020202020204" pitchFamily="34" charset="0"/>
              </a:rPr>
              <a:t>will.</a:t>
            </a:r>
            <a:endParaRPr lang="en-GB" sz="3600" dirty="0">
              <a:solidFill>
                <a:prstClr val="black"/>
              </a:solidFill>
              <a:latin typeface="Arial" panose="020B0604020202020204" pitchFamily="34" charset="0"/>
              <a:cs typeface="Arial" panose="020B0604020202020204" pitchFamily="34" charset="0"/>
            </a:endParaRPr>
          </a:p>
          <a:p>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23881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563231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Will </a:t>
            </a:r>
            <a:r>
              <a:rPr kumimoji="0" lang="en-US" sz="3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you seek the strength of God’s Spirit as you accept the cost of following Jesus Christ in your daily</a:t>
            </a:r>
            <a:r>
              <a:rPr kumimoji="0" lang="en-US" sz="3600" b="0" i="0" u="none" strike="noStrike" kern="1200" cap="none" spc="0" normalizeH="0" noProof="0" dirty="0" smtClean="0">
                <a:ln>
                  <a:noFill/>
                </a:ln>
                <a:solidFill>
                  <a:prstClr val="black"/>
                </a:solidFill>
                <a:effectLst/>
                <a:uLnTx/>
                <a:uFillTx/>
                <a:latin typeface="Arial" panose="020B0604020202020204" pitchFamily="34" charset="0"/>
                <a:ea typeface="+mn-ea"/>
                <a:cs typeface="Arial" panose="020B0604020202020204" pitchFamily="34" charset="0"/>
              </a:rPr>
              <a:t> life?</a:t>
            </a:r>
            <a:r>
              <a:rPr kumimoji="0" lang="en-US" sz="3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en-GB" sz="24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Answer</a:t>
            </a:r>
            <a:r>
              <a:rPr kumimoji="0" lang="en-US" sz="24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a:t>
            </a: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With God’s </a:t>
            </a:r>
            <a:r>
              <a:rPr kumimoji="0" lang="en-US" sz="3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help I</a:t>
            </a:r>
            <a:r>
              <a:rPr kumimoji="0" lang="en-US" sz="3600" b="0" i="1"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will</a:t>
            </a:r>
            <a:r>
              <a:rPr kumimoji="0" lang="en-US" sz="3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Will you witness, by word and deed, to the good news of God in Christ, and so bring glory to God?</a:t>
            </a:r>
            <a:endParaRPr lang="en-GB" sz="36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smtClean="0">
              <a:ln>
                <a:noFill/>
              </a:ln>
              <a:solidFill>
                <a:srgbClr val="C000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Answer</a:t>
            </a:r>
            <a:r>
              <a:rPr kumimoji="0" lang="en-US" sz="24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 God’s </a:t>
            </a:r>
            <a:r>
              <a:rPr kumimoji="0" lang="en-US" sz="3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help I will</a:t>
            </a: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en-GB"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561858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PROMISE OF </a:t>
            </a:r>
            <a:br>
              <a:rPr lang="en-GB" altLang="en-US" b="1" dirty="0" smtClean="0"/>
            </a:br>
            <a:r>
              <a:rPr lang="en-GB" altLang="en-US" b="1" dirty="0" smtClean="0"/>
              <a:t>THE PEOPLE</a:t>
            </a:r>
            <a:endParaRPr lang="en-GB" altLang="en-US" dirty="0" smtClean="0"/>
          </a:p>
        </p:txBody>
      </p:sp>
    </p:spTree>
    <p:extLst>
      <p:ext uri="{BB962C8B-B14F-4D97-AF65-F5344CB8AC3E}">
        <p14:creationId xmlns:p14="http://schemas.microsoft.com/office/powerpoint/2010/main" val="399501047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36009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The people stand. The </a:t>
            </a:r>
            <a:r>
              <a:rPr kumimoji="0" lang="en-US" sz="24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minister says to </a:t>
            </a:r>
            <a:r>
              <a:rPr kumimoji="0" lang="en-US" sz="2400" b="0"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them: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Members of the Body of Christ, we rejoice that </a:t>
            </a:r>
            <a:r>
              <a:rPr kumimoji="0" lang="en-US" sz="3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these, </a:t>
            </a:r>
            <a:r>
              <a:rPr kumimoji="0" lang="en-US" sz="3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our </a:t>
            </a:r>
            <a:r>
              <a:rPr kumimoji="0" lang="en-US" sz="3600" b="0" i="1"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sisters </a:t>
            </a:r>
            <a:r>
              <a:rPr kumimoji="0" lang="en-US" sz="3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and brothers, have </a:t>
            </a:r>
            <a:r>
              <a:rPr kumimoji="0" lang="en-US" sz="3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been </a:t>
            </a:r>
            <a:r>
              <a:rPr kumimoji="0" lang="en-US" sz="36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t>baptized.</a:t>
            </a:r>
            <a:endParaRPr kumimoji="0" lang="en-GB"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r>
            <a:b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endParaRPr kumimoji="0" lang="en-GB"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90743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526297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Will </a:t>
            </a: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you so maintain the Church’s life of worship and service that </a:t>
            </a:r>
            <a:r>
              <a:rPr kumimoji="0" lang="en-US" sz="3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they </a:t>
            </a: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may grow in grace and in the knowledge and love of God and of his Son Jesus Christ our Lord</a:t>
            </a:r>
            <a:r>
              <a:rPr kumimoji="0" lang="en-US" sz="3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 God’s help we will</a:t>
            </a:r>
            <a:r>
              <a:rPr kumimoji="0" lang="en-US" sz="36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The </a:t>
            </a:r>
            <a:r>
              <a:rPr kumimoji="0" lang="en-US" sz="24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people sit</a:t>
            </a:r>
            <a:r>
              <a:rPr kumimoji="0" lang="en-US" sz="2400" b="0"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A Bible or some other book may be given</a:t>
            </a:r>
            <a:r>
              <a:rPr kumimoji="0" lang="en-US" sz="2400" b="0"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solidFill>
                  <a:srgbClr val="C00000"/>
                </a:solidFill>
                <a:latin typeface="Arial" panose="020B0604020202020204" pitchFamily="34" charset="0"/>
                <a:cs typeface="Arial" panose="020B0604020202020204" pitchFamily="34" charset="0"/>
              </a:rPr>
              <a:t>A c</a:t>
            </a:r>
            <a:r>
              <a:rPr kumimoji="0" lang="en-US" sz="2400" b="0" i="0" u="none" strike="noStrike" kern="1200" cap="none" spc="0" normalizeH="0" baseline="0" noProof="0" dirty="0" err="1" smtClean="0">
                <a:ln>
                  <a:noFill/>
                </a:ln>
                <a:solidFill>
                  <a:srgbClr val="C00000"/>
                </a:solidFill>
                <a:effectLst/>
                <a:uLnTx/>
                <a:uFillTx/>
                <a:latin typeface="Arial" panose="020B0604020202020204" pitchFamily="34" charset="0"/>
                <a:ea typeface="+mn-ea"/>
                <a:cs typeface="Arial" panose="020B0604020202020204" pitchFamily="34" charset="0"/>
              </a:rPr>
              <a:t>ertificate</a:t>
            </a:r>
            <a:r>
              <a:rPr kumimoji="0" lang="en-US" sz="2400" b="0"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 </a:t>
            </a:r>
            <a:r>
              <a:rPr kumimoji="0" lang="en-US" sz="24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of Baptism </a:t>
            </a:r>
            <a:r>
              <a:rPr kumimoji="0" lang="en-US" sz="2400" b="0"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may be </a:t>
            </a:r>
            <a:r>
              <a:rPr kumimoji="0" lang="en-US" sz="24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given</a:t>
            </a:r>
            <a:r>
              <a:rPr kumimoji="0" lang="en-US" sz="2400" b="0"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a:t>
            </a:r>
            <a:endParaRPr kumimoji="0" lang="en-GB" sz="24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927129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406514"/>
            <a:ext cx="10117018" cy="5570756"/>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says:</a:t>
            </a:r>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 </a:t>
            </a:r>
            <a:endParaRPr lang="en-GB" sz="16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Let us pray. </a:t>
            </a:r>
            <a:endParaRPr lang="en-US" sz="3600" dirty="0" smtClean="0">
              <a:latin typeface="Arial" panose="020B0604020202020204" pitchFamily="34" charset="0"/>
              <a:cs typeface="Arial" panose="020B0604020202020204" pitchFamily="34" charset="0"/>
            </a:endParaRPr>
          </a:p>
          <a:p>
            <a:endParaRPr lang="en-US" sz="2000"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Generous </a:t>
            </a:r>
            <a:r>
              <a:rPr lang="en-US" sz="3600" b="1" dirty="0">
                <a:latin typeface="Arial" panose="020B0604020202020204" pitchFamily="34" charset="0"/>
                <a:cs typeface="Arial" panose="020B0604020202020204" pitchFamily="34" charset="0"/>
              </a:rPr>
              <a:t>God, touch us again</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with the fire of your Spirit</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and renew in us all</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the grace of our Baptism;</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that we may profess the one true faith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and </a:t>
            </a:r>
            <a:r>
              <a:rPr lang="en-US" sz="3600" b="1" dirty="0">
                <a:latin typeface="Arial" panose="020B0604020202020204" pitchFamily="34" charset="0"/>
                <a:cs typeface="Arial" panose="020B0604020202020204" pitchFamily="34" charset="0"/>
              </a:rPr>
              <a:t>live in love and unity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with all who are baptized into Christ. 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571774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82615" y="385752"/>
            <a:ext cx="9272953" cy="4524315"/>
          </a:xfrm>
          <a:prstGeom prst="rect">
            <a:avLst/>
          </a:prstGeom>
        </p:spPr>
        <p:txBody>
          <a:bodyPr wrap="square">
            <a:spAutoFit/>
          </a:bodyPr>
          <a:lstStyle/>
          <a:p>
            <a:pPr lvl="0" eaLnBrk="0" fontAlgn="base" hangingPunct="0">
              <a:spcBef>
                <a:spcPct val="0"/>
              </a:spcBef>
              <a:spcAft>
                <a:spcPct val="0"/>
              </a:spcAft>
            </a:pPr>
            <a:r>
              <a:rPr lang="en-GB" altLang="en-US" sz="3600" dirty="0">
                <a:solidFill>
                  <a:prstClr val="black"/>
                </a:solidFill>
                <a:latin typeface="Arial" panose="020B0604020202020204" pitchFamily="34" charset="0"/>
              </a:rPr>
              <a:t>We say together the prayer that Jesus </a:t>
            </a:r>
          </a:p>
          <a:p>
            <a:pPr lvl="0" eaLnBrk="0" fontAlgn="base" hangingPunct="0">
              <a:spcBef>
                <a:spcPct val="0"/>
              </a:spcBef>
              <a:spcAft>
                <a:spcPct val="0"/>
              </a:spcAft>
            </a:pPr>
            <a:r>
              <a:rPr lang="en-GB" altLang="en-US" sz="3600" dirty="0">
                <a:solidFill>
                  <a:prstClr val="black"/>
                </a:solidFill>
                <a:latin typeface="Arial" panose="020B0604020202020204" pitchFamily="34" charset="0"/>
              </a:rPr>
              <a:t>gave us:	</a:t>
            </a:r>
          </a:p>
          <a:p>
            <a:pPr lvl="0" eaLnBrk="0" fontAlgn="base" hangingPunct="0">
              <a:spcBef>
                <a:spcPct val="0"/>
              </a:spcBef>
              <a:spcAft>
                <a:spcPct val="0"/>
              </a:spcAft>
            </a:pPr>
            <a:endParaRPr lang="en-GB" altLang="en-US" sz="3600" b="1" dirty="0">
              <a:solidFill>
                <a:prstClr val="black"/>
              </a:solidFill>
              <a:latin typeface="Arial" panose="020B0604020202020204" pitchFamily="34" charset="0"/>
            </a:endParaRP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Our Father in heaven,</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hallowed be your Name,</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your kingdom come,</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your will be done,</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on earth as in heaven.</a:t>
            </a:r>
          </a:p>
        </p:txBody>
      </p:sp>
    </p:spTree>
    <p:extLst>
      <p:ext uri="{BB962C8B-B14F-4D97-AF65-F5344CB8AC3E}">
        <p14:creationId xmlns:p14="http://schemas.microsoft.com/office/powerpoint/2010/main" val="34878824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82615" y="385752"/>
            <a:ext cx="9272953" cy="4524315"/>
          </a:xfrm>
          <a:prstGeom prst="rect">
            <a:avLst/>
          </a:prstGeom>
        </p:spPr>
        <p:txBody>
          <a:bodyPr wrap="square">
            <a:spAutoFit/>
          </a:bodyPr>
          <a:lstStyle/>
          <a:p>
            <a:pPr lvl="0" eaLnBrk="0" fontAlgn="base" hangingPunct="0">
              <a:spcBef>
                <a:spcPct val="0"/>
              </a:spcBef>
              <a:spcAft>
                <a:spcPct val="0"/>
              </a:spcAft>
            </a:pPr>
            <a:r>
              <a:rPr lang="en-GB" altLang="en-US" sz="3600" b="1" dirty="0">
                <a:solidFill>
                  <a:prstClr val="black"/>
                </a:solidFill>
                <a:latin typeface="Arial" panose="020B0604020202020204" pitchFamily="34" charset="0"/>
              </a:rPr>
              <a:t>Give us today our daily bread.</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Forgive us our sins</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as we forgive those who sin against us.</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Save us from the time of trial	</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and deliver us from evil.</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For the kingdom, the power and the glory </a:t>
            </a:r>
            <a:br>
              <a:rPr lang="en-GB" altLang="en-US" sz="3600" b="1" dirty="0">
                <a:solidFill>
                  <a:prstClr val="black"/>
                </a:solidFill>
                <a:latin typeface="Arial" panose="020B0604020202020204" pitchFamily="34" charset="0"/>
              </a:rPr>
            </a:br>
            <a:r>
              <a:rPr lang="en-GB" altLang="en-US" sz="3600" b="1" dirty="0">
                <a:solidFill>
                  <a:prstClr val="black"/>
                </a:solidFill>
                <a:latin typeface="Arial" panose="020B0604020202020204" pitchFamily="34" charset="0"/>
              </a:rPr>
              <a:t>	are yours,		</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now and for ever. Amen. </a:t>
            </a:r>
            <a:endParaRPr lang="en-US" altLang="en-US" sz="3600" b="1" dirty="0">
              <a:solidFill>
                <a:prstClr val="black"/>
              </a:solidFill>
              <a:latin typeface="Arial" panose="020B0604020202020204" pitchFamily="34" charset="0"/>
            </a:endParaRPr>
          </a:p>
        </p:txBody>
      </p:sp>
    </p:spTree>
    <p:extLst>
      <p:ext uri="{BB962C8B-B14F-4D97-AF65-F5344CB8AC3E}">
        <p14:creationId xmlns:p14="http://schemas.microsoft.com/office/powerpoint/2010/main" val="28138078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82615" y="385752"/>
            <a:ext cx="9272953" cy="4524315"/>
          </a:xfrm>
          <a:prstGeom prst="rect">
            <a:avLst/>
          </a:prstGeom>
        </p:spPr>
        <p:txBody>
          <a:bodyPr wrap="square">
            <a:spAutoFit/>
          </a:bodyPr>
          <a:lstStyle/>
          <a:p>
            <a:pPr lvl="0" eaLnBrk="0" fontAlgn="base" hangingPunct="0">
              <a:spcBef>
                <a:spcPct val="0"/>
              </a:spcBef>
              <a:spcAft>
                <a:spcPct val="0"/>
              </a:spcAft>
            </a:pPr>
            <a:r>
              <a:rPr lang="en-GB" altLang="en-US" sz="3600" dirty="0">
                <a:solidFill>
                  <a:prstClr val="black"/>
                </a:solidFill>
                <a:latin typeface="Arial" panose="020B0604020202020204" pitchFamily="34" charset="0"/>
              </a:rPr>
              <a:t>As our Saviour taught his disciples, we pray:</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
            </a:r>
            <a:br>
              <a:rPr lang="en-GB" altLang="en-US" sz="3600" b="1" dirty="0">
                <a:solidFill>
                  <a:prstClr val="black"/>
                </a:solidFill>
                <a:latin typeface="Arial" panose="020B0604020202020204" pitchFamily="34" charset="0"/>
              </a:rPr>
            </a:br>
            <a:r>
              <a:rPr lang="en-GB" altLang="en-US" sz="3600" b="1" dirty="0">
                <a:solidFill>
                  <a:prstClr val="black"/>
                </a:solidFill>
                <a:latin typeface="Arial" panose="020B0604020202020204" pitchFamily="34" charset="0"/>
              </a:rPr>
              <a:t>Our Father, who art in heaven,</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hallowed be thy Name;</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thy kingdom come;</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thy will be done;</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on earth as it is in heaven.</a:t>
            </a:r>
          </a:p>
          <a:p>
            <a:pPr lvl="0" eaLnBrk="0" fontAlgn="base" hangingPunct="0">
              <a:spcBef>
                <a:spcPct val="0"/>
              </a:spcBef>
              <a:spcAft>
                <a:spcPct val="0"/>
              </a:spcAft>
            </a:pPr>
            <a:endParaRPr lang="en-US" altLang="en-US" sz="3600" dirty="0">
              <a:solidFill>
                <a:prstClr val="black"/>
              </a:solidFill>
              <a:latin typeface="Arial" panose="020B0604020202020204" pitchFamily="34" charset="0"/>
            </a:endParaRPr>
          </a:p>
        </p:txBody>
      </p:sp>
    </p:spTree>
    <p:extLst>
      <p:ext uri="{BB962C8B-B14F-4D97-AF65-F5344CB8AC3E}">
        <p14:creationId xmlns:p14="http://schemas.microsoft.com/office/powerpoint/2010/main" val="39421218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82615" y="385752"/>
            <a:ext cx="9272953" cy="5632311"/>
          </a:xfrm>
          <a:prstGeom prst="rect">
            <a:avLst/>
          </a:prstGeom>
        </p:spPr>
        <p:txBody>
          <a:bodyPr wrap="square">
            <a:spAutoFit/>
          </a:bodyPr>
          <a:lstStyle/>
          <a:p>
            <a:pPr lvl="0" eaLnBrk="0" fontAlgn="base" hangingPunct="0">
              <a:spcBef>
                <a:spcPct val="0"/>
              </a:spcBef>
              <a:spcAft>
                <a:spcPct val="0"/>
              </a:spcAft>
            </a:pPr>
            <a:r>
              <a:rPr lang="en-GB" altLang="en-US" sz="3600" b="1" dirty="0">
                <a:solidFill>
                  <a:prstClr val="black"/>
                </a:solidFill>
                <a:latin typeface="Arial" panose="020B0604020202020204" pitchFamily="34" charset="0"/>
              </a:rPr>
              <a:t>Give us this day our daily bread.</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And forgive us our trespasses,</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as we forgive those who trespass </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	against us.</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And lead us not into temptation;</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but deliver us from evil.</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For thine is the kingdom, the power, </a:t>
            </a:r>
            <a:br>
              <a:rPr lang="en-GB" altLang="en-US" sz="3600" b="1" dirty="0">
                <a:solidFill>
                  <a:prstClr val="black"/>
                </a:solidFill>
                <a:latin typeface="Arial" panose="020B0604020202020204" pitchFamily="34" charset="0"/>
              </a:rPr>
            </a:br>
            <a:r>
              <a:rPr lang="en-GB" altLang="en-US" sz="3600" b="1" dirty="0">
                <a:solidFill>
                  <a:prstClr val="black"/>
                </a:solidFill>
                <a:latin typeface="Arial" panose="020B0604020202020204" pitchFamily="34" charset="0"/>
              </a:rPr>
              <a:t>	and the glory,</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for ever and ever. Amen.</a:t>
            </a:r>
          </a:p>
          <a:p>
            <a:pPr lvl="0" eaLnBrk="0" fontAlgn="base" hangingPunct="0">
              <a:spcBef>
                <a:spcPct val="0"/>
              </a:spcBef>
              <a:spcAft>
                <a:spcPct val="0"/>
              </a:spcAft>
            </a:pPr>
            <a:endParaRPr lang="en-US" altLang="en-US" sz="3600" dirty="0">
              <a:solidFill>
                <a:prstClr val="black"/>
              </a:solidFill>
              <a:latin typeface="Arial" panose="020B0604020202020204" pitchFamily="34" charset="0"/>
            </a:endParaRPr>
          </a:p>
        </p:txBody>
      </p:sp>
    </p:spTree>
    <p:extLst>
      <p:ext uri="{BB962C8B-B14F-4D97-AF65-F5344CB8AC3E}">
        <p14:creationId xmlns:p14="http://schemas.microsoft.com/office/powerpoint/2010/main" val="30459039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14400" y="2437291"/>
            <a:ext cx="9272953" cy="830997"/>
          </a:xfrm>
          <a:prstGeom prst="rect">
            <a:avLst/>
          </a:prstGeom>
        </p:spPr>
        <p:txBody>
          <a:bodyPr wrap="square">
            <a:spAutoFit/>
          </a:bodyPr>
          <a:lstStyle/>
          <a:p>
            <a:pPr lvl="0" algn="ctr" eaLnBrk="0" fontAlgn="base" hangingPunct="0">
              <a:spcBef>
                <a:spcPct val="0"/>
              </a:spcBef>
              <a:spcAft>
                <a:spcPct val="0"/>
              </a:spcAft>
            </a:pPr>
            <a:r>
              <a:rPr lang="en-GB" altLang="en-US" sz="4800" b="1" dirty="0" smtClean="0">
                <a:solidFill>
                  <a:prstClr val="black"/>
                </a:solidFill>
                <a:latin typeface="Arial" panose="020B0604020202020204" pitchFamily="34" charset="0"/>
              </a:rPr>
              <a:t>Hymn</a:t>
            </a:r>
            <a:endParaRPr lang="en-US" altLang="en-US" sz="4800" dirty="0">
              <a:solidFill>
                <a:prstClr val="black"/>
              </a:solidFill>
              <a:latin typeface="Arial" panose="020B0604020202020204" pitchFamily="34" charset="0"/>
            </a:endParaRPr>
          </a:p>
        </p:txBody>
      </p:sp>
    </p:spTree>
    <p:extLst>
      <p:ext uri="{BB962C8B-B14F-4D97-AF65-F5344CB8AC3E}">
        <p14:creationId xmlns:p14="http://schemas.microsoft.com/office/powerpoint/2010/main" val="23908801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4" y="2409825"/>
            <a:ext cx="8424618"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US" sz="3600" b="1" dirty="0"/>
              <a:t>THE BAPTISM OF THOSE WHO ARE ABLE TO ANSWER FOR </a:t>
            </a:r>
            <a:r>
              <a:rPr lang="en-US" sz="3600" b="1" dirty="0" smtClean="0"/>
              <a:t>THEMSELVES </a:t>
            </a:r>
            <a:r>
              <a:rPr lang="en-US" sz="3600" b="1" dirty="0"/>
              <a:t>WITH CONFIRMATION AND RECEPTION INTO </a:t>
            </a:r>
            <a:r>
              <a:rPr lang="en-US" sz="3600" b="1" dirty="0" smtClean="0"/>
              <a:t>MEMBERSHIP</a:t>
            </a:r>
            <a:endParaRPr lang="en-GB" altLang="en-US" sz="3600" dirty="0" smtClean="0"/>
          </a:p>
        </p:txBody>
      </p:sp>
    </p:spTree>
    <p:extLst>
      <p:ext uri="{BB962C8B-B14F-4D97-AF65-F5344CB8AC3E}">
        <p14:creationId xmlns:p14="http://schemas.microsoft.com/office/powerpoint/2010/main" val="2981629637"/>
      </p:ext>
    </p:extLst>
  </p:cSld>
  <p:clrMapOvr>
    <a:masterClrMapping/>
  </p:clrMapOvr>
  <p:timing>
    <p:tnLst>
      <p:par>
        <p:cTn id="1" dur="indefinite" restart="never" nodeType="tmRoot"/>
      </p:par>
    </p:tnLst>
  </p:timing>
</p:sld>
</file>

<file path=ppt/theme/theme1.xml><?xml version="1.0" encoding="utf-8"?>
<a:theme xmlns:a="http://schemas.openxmlformats.org/drawingml/2006/main" name="1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2.xml><?xml version="1.0" encoding="utf-8"?>
<a:theme xmlns:a="http://schemas.openxmlformats.org/drawingml/2006/main" name="3573 MC Powerpoint – new bra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573 MC Powerpoint – new brand" id="{40FA8D40-8179-FD41-B856-9BC021558B60}" vid="{7A99158A-A386-0941-A99B-D287FA80D4AC}"/>
    </a:ext>
  </a:extLst>
</a:theme>
</file>

<file path=ppt/theme/theme3.xml><?xml version="1.0" encoding="utf-8"?>
<a:theme xmlns:a="http://schemas.openxmlformats.org/drawingml/2006/main" name="MC Section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7E88D43A-807D-3441-BDA7-18E05E2EA618}"/>
    </a:ext>
  </a:extLst>
</a:theme>
</file>

<file path=ppt/theme/theme4.xml><?xml version="1.0" encoding="utf-8"?>
<a:theme xmlns:a="http://schemas.openxmlformats.org/drawingml/2006/main" name="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573</TotalTime>
  <Words>3923</Words>
  <Application>Microsoft Office PowerPoint</Application>
  <PresentationFormat>Widescreen</PresentationFormat>
  <Paragraphs>513</Paragraphs>
  <Slides>62</Slides>
  <Notes>62</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62</vt:i4>
      </vt:variant>
    </vt:vector>
  </HeadingPairs>
  <TitlesOfParts>
    <vt:vector size="70" baseType="lpstr">
      <vt:lpstr>Arial</vt:lpstr>
      <vt:lpstr>Calibri</vt:lpstr>
      <vt:lpstr>Calibri Light</vt:lpstr>
      <vt:lpstr>Symbol</vt:lpstr>
      <vt:lpstr>1_MC text slide</vt:lpstr>
      <vt:lpstr>3573 MC Powerpoint – new brand</vt:lpstr>
      <vt:lpstr>MC Section slide</vt:lpstr>
      <vt:lpstr>MC text slide</vt:lpstr>
      <vt:lpstr>PowerPoint Presentation</vt:lpstr>
      <vt:lpstr>THE BAPTISM OF THOSE WHO ARE ABLE TO ANSWER FOR THEMSELVES WITH CONFIRMATION AND RECEPTION INTO MEMBERSHIP</vt:lpstr>
      <vt:lpstr>PowerPoint Presentation</vt:lpstr>
      <vt:lpstr>THE DECLARATION</vt:lpstr>
      <vt:lpstr>PowerPoint Presentation</vt:lpstr>
      <vt:lpstr>PowerPoint Presentation</vt:lpstr>
      <vt:lpstr>PowerPoint Presentation</vt:lpstr>
      <vt:lpstr>PowerPoint Presentation</vt:lpstr>
      <vt:lpstr>PowerPoint Presentation</vt:lpstr>
      <vt:lpstr>PowerPoint Presentation</vt:lpstr>
      <vt:lpstr>THE REQUEST FOR BAPTISM</vt:lpstr>
      <vt:lpstr>PowerPoint Presentation</vt:lpstr>
      <vt:lpstr>THE THANKSGIVING OVER  THE WATER</vt:lpstr>
      <vt:lpstr>PowerPoint Presentation</vt:lpstr>
      <vt:lpstr>PowerPoint Presentation</vt:lpstr>
      <vt:lpstr>PowerPoint Presentation</vt:lpstr>
      <vt:lpstr>PowerPoint Presentation</vt:lpstr>
      <vt:lpstr>THE AFFIRMATION OF FAITH</vt:lpstr>
      <vt:lpstr>PowerPoint Presentation</vt:lpstr>
      <vt:lpstr>PowerPoint Presentation</vt:lpstr>
      <vt:lpstr>PowerPoint Presentation</vt:lpstr>
      <vt:lpstr>PowerPoint Presentation</vt:lpstr>
      <vt:lpstr>PowerPoint Presentation</vt:lpstr>
      <vt:lpstr>PowerPoint Presentation</vt:lpstr>
      <vt:lpstr>THE BAPTISM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REQUEST FOR CONFIRMATION</vt:lpstr>
      <vt:lpstr>PowerPoint Presentation</vt:lpstr>
      <vt:lpstr>PowerPoint Presentation</vt:lpstr>
      <vt:lpstr>THE CONFIRMATION</vt:lpstr>
      <vt:lpstr>PowerPoint Presentation</vt:lpstr>
      <vt:lpstr>PowerPoint Presentation</vt:lpstr>
      <vt:lpstr>PowerPoint Presentation</vt:lpstr>
      <vt:lpstr>THE RECEPTION  AND WELCOME</vt:lpstr>
      <vt:lpstr>PowerPoint Presentation</vt:lpstr>
      <vt:lpstr>THE PROMISES OF THOSE NEWLY-CONFIRMED</vt:lpstr>
      <vt:lpstr>PowerPoint Presentation</vt:lpstr>
      <vt:lpstr>PowerPoint Presentation</vt:lpstr>
      <vt:lpstr>THE PROMISE OF  THE PEOPLE</vt:lpstr>
      <vt:lpstr>PowerPoint Presentation</vt:lpstr>
      <vt:lpstr>PowerPoint Presentation</vt:lpstr>
      <vt:lpstr>PowerPoint Presentation</vt:lpstr>
      <vt:lpstr>PowerPoint Presentation</vt:lpstr>
      <vt:lpstr>THE BAPTISMAL PROMISES</vt:lpstr>
      <vt:lpstr>PowerPoint Presentation</vt:lpstr>
      <vt:lpstr>PowerPoint Presentation</vt:lpstr>
      <vt:lpstr>THE PROMISE OF  THE PEOPLE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BAPTISM OF THOSE WHO ARE ABLE TO ANSWER FOR THEMSELVES WITH CONFIRMATION AND RECEPTION INTO MEMBERSHIP</vt:lpstr>
    </vt:vector>
  </TitlesOfParts>
  <Company>The Methodist Church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Morrell</dc:creator>
  <cp:lastModifiedBy>Emily Morrell</cp:lastModifiedBy>
  <cp:revision>44</cp:revision>
  <dcterms:created xsi:type="dcterms:W3CDTF">2022-11-15T14:42:56Z</dcterms:created>
  <dcterms:modified xsi:type="dcterms:W3CDTF">2023-06-07T13:32:45Z</dcterms:modified>
</cp:coreProperties>
</file>