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  <p:sldMasterId id="2147483668" r:id="rId3"/>
    <p:sldMasterId id="2147483671" r:id="rId4"/>
    <p:sldMasterId id="2147483685" r:id="rId5"/>
  </p:sldMasterIdLst>
  <p:notesMasterIdLst>
    <p:notesMasterId r:id="rId68"/>
  </p:notesMasterIdLst>
  <p:sldIdLst>
    <p:sldId id="257" r:id="rId6"/>
    <p:sldId id="258" r:id="rId7"/>
    <p:sldId id="267" r:id="rId8"/>
    <p:sldId id="261" r:id="rId9"/>
    <p:sldId id="407" r:id="rId10"/>
    <p:sldId id="339" r:id="rId11"/>
    <p:sldId id="431" r:id="rId12"/>
    <p:sldId id="340" r:id="rId13"/>
    <p:sldId id="432" r:id="rId14"/>
    <p:sldId id="408" r:id="rId15"/>
    <p:sldId id="409" r:id="rId16"/>
    <p:sldId id="433" r:id="rId17"/>
    <p:sldId id="404" r:id="rId18"/>
    <p:sldId id="269" r:id="rId19"/>
    <p:sldId id="410" r:id="rId20"/>
    <p:sldId id="411" r:id="rId21"/>
    <p:sldId id="412" r:id="rId22"/>
    <p:sldId id="413" r:id="rId23"/>
    <p:sldId id="414" r:id="rId24"/>
    <p:sldId id="345" r:id="rId25"/>
    <p:sldId id="270" r:id="rId26"/>
    <p:sldId id="346" r:id="rId27"/>
    <p:sldId id="434" r:id="rId28"/>
    <p:sldId id="435" r:id="rId29"/>
    <p:sldId id="416" r:id="rId30"/>
    <p:sldId id="436" r:id="rId31"/>
    <p:sldId id="418" r:id="rId32"/>
    <p:sldId id="437" r:id="rId33"/>
    <p:sldId id="417" r:id="rId34"/>
    <p:sldId id="347" r:id="rId35"/>
    <p:sldId id="419" r:id="rId36"/>
    <p:sldId id="420" r:id="rId37"/>
    <p:sldId id="438" r:id="rId38"/>
    <p:sldId id="422" r:id="rId39"/>
    <p:sldId id="439" r:id="rId40"/>
    <p:sldId id="421" r:id="rId41"/>
    <p:sldId id="440" r:id="rId42"/>
    <p:sldId id="423" r:id="rId43"/>
    <p:sldId id="424" r:id="rId44"/>
    <p:sldId id="425" r:id="rId45"/>
    <p:sldId id="426" r:id="rId46"/>
    <p:sldId id="441" r:id="rId47"/>
    <p:sldId id="442" r:id="rId48"/>
    <p:sldId id="443" r:id="rId49"/>
    <p:sldId id="444" r:id="rId50"/>
    <p:sldId id="445" r:id="rId51"/>
    <p:sldId id="446" r:id="rId52"/>
    <p:sldId id="447" r:id="rId53"/>
    <p:sldId id="448" r:id="rId54"/>
    <p:sldId id="449" r:id="rId55"/>
    <p:sldId id="427" r:id="rId56"/>
    <p:sldId id="450" r:id="rId57"/>
    <p:sldId id="428" r:id="rId58"/>
    <p:sldId id="451" r:id="rId59"/>
    <p:sldId id="452" r:id="rId60"/>
    <p:sldId id="453" r:id="rId61"/>
    <p:sldId id="454" r:id="rId62"/>
    <p:sldId id="429" r:id="rId63"/>
    <p:sldId id="455" r:id="rId64"/>
    <p:sldId id="456" r:id="rId65"/>
    <p:sldId id="457" r:id="rId66"/>
    <p:sldId id="458" r:id="rId6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04" autoAdjust="0"/>
    <p:restoredTop sz="66543" autoAdjust="0"/>
  </p:normalViewPr>
  <p:slideViewPr>
    <p:cSldViewPr snapToGrid="0">
      <p:cViewPr varScale="1">
        <p:scale>
          <a:sx n="73" d="100"/>
          <a:sy n="73" d="100"/>
        </p:scale>
        <p:origin x="172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205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slide" Target="slides/slide5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A2958F-FE1E-47AC-B833-62CE24C2FF50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E52FD-F3D1-407A-8A2F-1C65D76544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56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z="1200" dirty="0" smtClean="0">
              <a:latin typeface="+mn-lt"/>
            </a:endParaRPr>
          </a:p>
          <a:p>
            <a:endParaRPr lang="en-GB" altLang="en-US" sz="1200" dirty="0" smtClean="0">
              <a:latin typeface="+mn-lt"/>
            </a:endParaRPr>
          </a:p>
          <a:p>
            <a:endParaRPr lang="en-GB" altLang="en-US" sz="1200" dirty="0" smtClean="0">
              <a:latin typeface="+mn-lt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475498-5885-4883-BBBE-58CCA2503A4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5558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INTRODUCTION</a:t>
            </a:r>
            <a:endParaRPr lang="en-GB" sz="105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Methodist ministers (presbyters), deacons and probationers are stationed by the Conference to circuits and other appointments. For this reason, this service is regarded as a service of welcome, rather than one of induction.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The presiding minister may invite other people, including representatives of ecumenical partners, to read readings, preach the sermon and lead the prayers of intercession.</a:t>
            </a:r>
            <a:endParaRPr lang="en-GB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6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first form of the Presentation, Promises and Welcome should be used for presbyters and probationers for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presbyteral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ministry; the second form should be used for deacons and probationers for diaconal ministry.</a:t>
            </a:r>
            <a:endParaRPr lang="en-GB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en-GB" sz="16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a minister already stationed in the circuit has now been appointed by the Conference as the Superintendent, the form of Welcome set out in the Appendix on pages 365- 366 may be used at the beginning of the Presentation, Promises and Welcome.</a:t>
            </a:r>
            <a:r>
              <a:rPr lang="en-GB" sz="16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GB" sz="16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a Lay Worker is to be commissioned during a Welcome Service, nos. 10 and 11 of </a:t>
            </a:r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Commissioning of Lay Workers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inserted immediately before no. 18 of the Welcome Service.</a:t>
            </a:r>
            <a:endParaRPr lang="en-GB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1508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87367E-FB66-4F56-869F-FFEA6028378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6611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355)</a:t>
            </a:r>
            <a:endParaRPr lang="en-GB" altLang="en-US" dirty="0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37762F-31FC-44D6-A4D1-CF366CF5D51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76345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i="1" dirty="0" smtClean="0"/>
              <a:t>(p. 355) </a:t>
            </a:r>
            <a:r>
              <a:rPr lang="en-US" altLang="en-US" b="1" i="0" dirty="0" smtClean="0"/>
              <a:t>1</a:t>
            </a: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7652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B9251A-30EF-4D38-B002-F279B50D676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158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355)</a:t>
            </a:r>
            <a:r>
              <a:rPr lang="en-US" altLang="en-US" b="1" i="1" dirty="0" smtClean="0"/>
              <a:t> </a:t>
            </a:r>
            <a:r>
              <a:rPr lang="en-GB" altLang="en-US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Hymn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75352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i="1" dirty="0" smtClean="0"/>
              <a:t>(p. 356) </a:t>
            </a:r>
            <a:r>
              <a:rPr lang="en-US" altLang="en-US" b="1" i="0" dirty="0" smtClean="0"/>
              <a:t>3</a:t>
            </a: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7652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B9251A-30EF-4D38-B002-F279B50D676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7701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i="1" dirty="0" smtClean="0"/>
              <a:t>(p. 356) </a:t>
            </a:r>
            <a:r>
              <a:rPr lang="en-US" altLang="en-US" b="1" i="0" dirty="0" smtClean="0"/>
              <a:t>3</a:t>
            </a: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7652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B9251A-30EF-4D38-B002-F279B50D676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45639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i="1" dirty="0" smtClean="0"/>
              <a:t>(p. 356) </a:t>
            </a:r>
            <a:r>
              <a:rPr lang="en-US" altLang="en-US" b="1" i="0" dirty="0" smtClean="0"/>
              <a:t>4</a:t>
            </a: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7652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B9251A-30EF-4D38-B002-F279B50D676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7575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i="1" dirty="0" smtClean="0"/>
              <a:t>(p. 356) </a:t>
            </a:r>
            <a:r>
              <a:rPr lang="en-US" altLang="en-US" b="1" i="0" dirty="0" smtClean="0"/>
              <a:t>4</a:t>
            </a: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7652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B9251A-30EF-4D38-B002-F279B50D676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11190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i="1" dirty="0" smtClean="0"/>
              <a:t>(p. 356) </a:t>
            </a:r>
            <a:r>
              <a:rPr lang="en-US" altLang="en-US" b="1" i="0" dirty="0" smtClean="0"/>
              <a:t>4</a:t>
            </a: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7652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B9251A-30EF-4D38-B002-F279B50D676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11592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i="1" dirty="0" smtClean="0"/>
              <a:t>(p. 357) </a:t>
            </a:r>
            <a:r>
              <a:rPr lang="en-US" altLang="en-US" b="1" i="0" dirty="0" smtClean="0"/>
              <a:t>5</a:t>
            </a: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7652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B9251A-30EF-4D38-B002-F279B50D676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13138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357)</a:t>
            </a:r>
            <a:r>
              <a:rPr lang="en-US" altLang="en-US" b="1" i="1" dirty="0" smtClean="0"/>
              <a:t> </a:t>
            </a:r>
            <a:r>
              <a:rPr lang="en-GB" altLang="en-US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 </a:t>
            </a:r>
            <a:r>
              <a:rPr lang="en-GB" alt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Hymn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3102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357)</a:t>
            </a:r>
            <a:endParaRPr lang="en-GB" altLang="en-US" dirty="0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37762F-31FC-44D6-A4D1-CF366CF5D51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2775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331)</a:t>
            </a:r>
            <a:r>
              <a:rPr lang="en-US" altLang="en-US" b="1" i="1" dirty="0" smtClean="0"/>
              <a:t> 7</a:t>
            </a:r>
            <a:r>
              <a:rPr lang="en-US" altLang="en-US" b="1" i="0" baseline="0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Old Testament reading for the day, or Isaiah 61:1-3, or one of the following: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Isaiah 42:1-9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Isaiah 52:7-10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altLang="en-US" dirty="0" smtClean="0"/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85117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357)</a:t>
            </a:r>
            <a:r>
              <a:rPr lang="en-US" altLang="en-US" b="1" i="1" dirty="0" smtClean="0"/>
              <a:t> 8</a:t>
            </a:r>
            <a:r>
              <a:rPr lang="en-US" altLang="en-US" b="1" i="0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Psalm or portion of a Psalm may be said or sung.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GB" altLang="en-US" dirty="0" smtClean="0"/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52107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357)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9</a:t>
            </a:r>
            <a:r>
              <a:rPr lang="en-US" altLang="en-US" b="1" i="0" baseline="0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Epistle for the day, or Ephesians 4:1-16, or one of the following: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Acts 2:42-47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Romans 12:1-13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Corinthians 4:1-6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Philippians 2:1-11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GB" altLang="en-US" dirty="0" smtClean="0"/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47866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357)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10</a:t>
            </a:r>
            <a:endParaRPr lang="en-GB" altLang="en-US" dirty="0" smtClean="0"/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87679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357)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11</a:t>
            </a:r>
            <a:r>
              <a:rPr lang="en-US" altLang="en-US" b="1" i="0" baseline="0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Gospel for the day is read, or John 13:12-20, or one of the following: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Matthew 10:24-42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Luke 4:16-21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John 21:15-19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GB" altLang="en-US" dirty="0" smtClean="0"/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24692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358)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12</a:t>
            </a:r>
            <a:endParaRPr lang="en-GB" altLang="en-US" dirty="0" smtClean="0"/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2644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358)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Nos. 13 and 14 (and, when appropriate, no. 15) are used for presbyters.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Nos. 13 and 14 are used for probationers for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presbyteral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ministry.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Nos. 16 and 17 are used for deacons or probationers for diaconal ministry.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PRESBYTERS AND PROBATIONERS FOR PRESBYTERAL MINISTRY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altLang="en-US" dirty="0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37762F-31FC-44D6-A4D1-CF366CF5D51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3557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358)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13</a:t>
            </a:r>
            <a:r>
              <a:rPr lang="en-GB" altLang="en-US" b="1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stand.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presiding minister says to the people: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06312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358)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14</a:t>
            </a:r>
            <a:r>
              <a:rPr lang="en-GB" altLang="en-US" b="1" dirty="0" smtClean="0"/>
              <a:t> </a:t>
            </a:r>
            <a:r>
              <a:rPr lang="en-US" sz="1200" dirty="0" smtClean="0">
                <a:solidFill>
                  <a:srgbClr val="C00000"/>
                </a:solidFill>
                <a:latin typeface="+mn-lt"/>
              </a:rPr>
              <a:t>The presiding minister says to the newly-appointed presbyter or probationer for </a:t>
            </a:r>
            <a:r>
              <a:rPr lang="en-US" sz="1200" dirty="0" err="1" smtClean="0">
                <a:solidFill>
                  <a:srgbClr val="C00000"/>
                </a:solidFill>
                <a:latin typeface="+mn-lt"/>
              </a:rPr>
              <a:t>presbyteral</a:t>
            </a:r>
            <a:r>
              <a:rPr lang="en-US" sz="1200" dirty="0" smtClean="0">
                <a:solidFill>
                  <a:srgbClr val="C00000"/>
                </a:solidFill>
                <a:latin typeface="+mn-lt"/>
              </a:rPr>
              <a:t> ministry:</a:t>
            </a:r>
            <a:endParaRPr lang="en-GB" sz="1200" dirty="0" smtClean="0">
              <a:solidFill>
                <a:srgbClr val="C00000"/>
              </a:solidFill>
              <a:latin typeface="+mn-lt"/>
            </a:endParaRP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54267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358)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14</a:t>
            </a:r>
            <a:r>
              <a:rPr lang="en-GB" altLang="en-US" b="1" dirty="0" smtClean="0"/>
              <a:t> </a:t>
            </a:r>
            <a:r>
              <a:rPr lang="en-US" sz="1200" dirty="0" smtClean="0">
                <a:solidFill>
                  <a:srgbClr val="C00000"/>
                </a:solidFill>
                <a:latin typeface="+mn-lt"/>
              </a:rPr>
              <a:t>The presiding minister says to the newly-appointed presbyter or probationer for </a:t>
            </a:r>
            <a:r>
              <a:rPr lang="en-US" sz="1200" dirty="0" err="1" smtClean="0">
                <a:solidFill>
                  <a:srgbClr val="C00000"/>
                </a:solidFill>
                <a:latin typeface="+mn-lt"/>
              </a:rPr>
              <a:t>presbyteral</a:t>
            </a:r>
            <a:r>
              <a:rPr lang="en-US" sz="1200" dirty="0" smtClean="0">
                <a:solidFill>
                  <a:srgbClr val="C00000"/>
                </a:solidFill>
                <a:latin typeface="+mn-lt"/>
              </a:rPr>
              <a:t> ministry:</a:t>
            </a:r>
            <a:endParaRPr lang="en-GB" sz="1200" dirty="0" smtClean="0">
              <a:solidFill>
                <a:srgbClr val="C00000"/>
              </a:solidFill>
              <a:latin typeface="+mn-lt"/>
            </a:endParaRPr>
          </a:p>
          <a:p>
            <a:endParaRPr lang="en-US" alt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(* This line is omitted for a probationer unless the Conference has granted an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Authorisation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preside at the Lord’s Supper. When necessary, this question is put separately to such a probationer.)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08081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358)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14</a:t>
            </a:r>
            <a:r>
              <a:rPr lang="en-GB" altLang="en-US" b="1" dirty="0" smtClean="0"/>
              <a:t> </a:t>
            </a:r>
            <a:r>
              <a:rPr lang="en-US" sz="1200" dirty="0" smtClean="0">
                <a:solidFill>
                  <a:srgbClr val="C00000"/>
                </a:solidFill>
                <a:latin typeface="+mn-lt"/>
              </a:rPr>
              <a:t>The presiding minister says to the newly-appointed presbyter or probationer for </a:t>
            </a:r>
            <a:r>
              <a:rPr lang="en-US" sz="1200" dirty="0" err="1" smtClean="0">
                <a:solidFill>
                  <a:srgbClr val="C00000"/>
                </a:solidFill>
                <a:latin typeface="+mn-lt"/>
              </a:rPr>
              <a:t>presbyteral</a:t>
            </a:r>
            <a:r>
              <a:rPr lang="en-US" sz="1200" dirty="0" smtClean="0">
                <a:solidFill>
                  <a:srgbClr val="C00000"/>
                </a:solidFill>
                <a:latin typeface="+mn-lt"/>
              </a:rPr>
              <a:t> ministry:</a:t>
            </a:r>
            <a:endParaRPr lang="en-GB" sz="1200" dirty="0" smtClean="0">
              <a:solidFill>
                <a:srgbClr val="C00000"/>
              </a:solidFill>
              <a:latin typeface="+mn-lt"/>
            </a:endParaRP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69521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359)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14</a:t>
            </a:r>
            <a:r>
              <a:rPr lang="en-GB" altLang="en-US" b="1" dirty="0" smtClean="0"/>
              <a:t> </a:t>
            </a:r>
            <a:r>
              <a:rPr lang="en-US" sz="1200" dirty="0" smtClean="0">
                <a:solidFill>
                  <a:srgbClr val="C00000"/>
                </a:solidFill>
                <a:latin typeface="+mn-lt"/>
              </a:rPr>
              <a:t>The presiding minister says to the newly-appointed presbyter or probationer for </a:t>
            </a:r>
            <a:r>
              <a:rPr lang="en-US" sz="1200" dirty="0" err="1" smtClean="0">
                <a:solidFill>
                  <a:srgbClr val="C00000"/>
                </a:solidFill>
                <a:latin typeface="+mn-lt"/>
              </a:rPr>
              <a:t>presbyteral</a:t>
            </a:r>
            <a:r>
              <a:rPr lang="en-US" sz="1200" dirty="0" smtClean="0">
                <a:solidFill>
                  <a:srgbClr val="C00000"/>
                </a:solidFill>
                <a:latin typeface="+mn-lt"/>
              </a:rPr>
              <a:t> ministry:</a:t>
            </a:r>
            <a:endParaRPr lang="en-GB" sz="1200" dirty="0" smtClean="0">
              <a:solidFill>
                <a:srgbClr val="C00000"/>
              </a:solidFill>
              <a:latin typeface="+mn-lt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167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359)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14</a:t>
            </a:r>
            <a:r>
              <a:rPr lang="en-GB" altLang="en-US" b="1" dirty="0" smtClean="0"/>
              <a:t> </a:t>
            </a:r>
            <a:r>
              <a:rPr lang="en-US" sz="1200" dirty="0" smtClean="0">
                <a:solidFill>
                  <a:srgbClr val="C00000"/>
                </a:solidFill>
                <a:latin typeface="+mn-lt"/>
              </a:rPr>
              <a:t>The presiding minister says to the newly-appointed presbyter or probationer for </a:t>
            </a:r>
            <a:r>
              <a:rPr lang="en-US" sz="1200" dirty="0" err="1" smtClean="0">
                <a:solidFill>
                  <a:srgbClr val="C00000"/>
                </a:solidFill>
                <a:latin typeface="+mn-lt"/>
              </a:rPr>
              <a:t>presbyteral</a:t>
            </a:r>
            <a:r>
              <a:rPr lang="en-US" sz="1200" dirty="0" smtClean="0">
                <a:solidFill>
                  <a:srgbClr val="C00000"/>
                </a:solidFill>
                <a:latin typeface="+mn-lt"/>
              </a:rPr>
              <a:t> ministry:</a:t>
            </a:r>
            <a:endParaRPr lang="en-GB" sz="1200" dirty="0" smtClean="0">
              <a:solidFill>
                <a:srgbClr val="C00000"/>
              </a:solidFill>
              <a:latin typeface="+mn-lt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63519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359)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14</a:t>
            </a:r>
            <a:r>
              <a:rPr lang="en-GB" altLang="en-US" b="1" dirty="0" smtClean="0"/>
              <a:t> </a:t>
            </a:r>
            <a:r>
              <a:rPr lang="en-US" sz="1200" dirty="0" smtClean="0">
                <a:solidFill>
                  <a:srgbClr val="C00000"/>
                </a:solidFill>
                <a:latin typeface="+mn-lt"/>
              </a:rPr>
              <a:t>The presiding minister says to the newly-appointed presbyter or probationer for </a:t>
            </a:r>
            <a:r>
              <a:rPr lang="en-US" sz="1200" dirty="0" err="1" smtClean="0">
                <a:solidFill>
                  <a:srgbClr val="C00000"/>
                </a:solidFill>
                <a:latin typeface="+mn-lt"/>
              </a:rPr>
              <a:t>presbyteral</a:t>
            </a:r>
            <a:r>
              <a:rPr lang="en-US" sz="1200" dirty="0" smtClean="0">
                <a:solidFill>
                  <a:srgbClr val="C00000"/>
                </a:solidFill>
                <a:latin typeface="+mn-lt"/>
              </a:rPr>
              <a:t> ministry:</a:t>
            </a:r>
            <a:endParaRPr lang="en-GB" sz="1200" dirty="0" smtClean="0">
              <a:solidFill>
                <a:srgbClr val="C00000"/>
              </a:solidFill>
              <a:latin typeface="+mn-lt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07301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359)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14</a:t>
            </a:r>
            <a:r>
              <a:rPr lang="en-GB" altLang="en-US" b="1" dirty="0" smtClean="0"/>
              <a:t> </a:t>
            </a:r>
            <a:r>
              <a:rPr lang="en-US" sz="1200" dirty="0" smtClean="0">
                <a:solidFill>
                  <a:srgbClr val="C00000"/>
                </a:solidFill>
                <a:latin typeface="+mn-lt"/>
              </a:rPr>
              <a:t>The presiding minister says to the newly-appointed presbyter or probationer for </a:t>
            </a:r>
            <a:r>
              <a:rPr lang="en-US" sz="1200" dirty="0" err="1" smtClean="0">
                <a:solidFill>
                  <a:srgbClr val="C00000"/>
                </a:solidFill>
                <a:latin typeface="+mn-lt"/>
              </a:rPr>
              <a:t>presbyteral</a:t>
            </a:r>
            <a:r>
              <a:rPr lang="en-US" sz="1200" dirty="0" smtClean="0">
                <a:solidFill>
                  <a:srgbClr val="C00000"/>
                </a:solidFill>
                <a:latin typeface="+mn-lt"/>
              </a:rPr>
              <a:t> ministry:</a:t>
            </a:r>
            <a:endParaRPr lang="en-GB" sz="1200" dirty="0" smtClean="0">
              <a:solidFill>
                <a:srgbClr val="C00000"/>
              </a:solidFill>
              <a:latin typeface="+mn-lt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81215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359)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15</a:t>
            </a:r>
            <a:r>
              <a:rPr lang="en-GB" altLang="en-US" b="1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a newly-appointed presbyter is the new Superintendent, the presiding minister says to her/him: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75904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359)</a:t>
            </a:r>
            <a:r>
              <a:rPr lang="en-US" altLang="en-US" b="1" i="1" dirty="0" smtClean="0"/>
              <a:t>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 </a:t>
            </a:r>
            <a:r>
              <a:rPr lang="en-US" sz="1200" dirty="0" smtClean="0">
                <a:solidFill>
                  <a:srgbClr val="C00000"/>
                </a:solidFill>
                <a:latin typeface="+mn-lt"/>
              </a:rPr>
              <a:t>The new Superintendent replies:</a:t>
            </a: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18925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360)</a:t>
            </a:r>
            <a:r>
              <a:rPr lang="en-US" altLang="en-US" b="1" i="1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DEACONS AND PROBATIONERS FOR DIACONAL MINISTRY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All stand.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presiding minister says to the people: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579960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360)</a:t>
            </a:r>
            <a:r>
              <a:rPr lang="en-US" altLang="en-US" b="1" i="1" dirty="0" smtClean="0"/>
              <a:t>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presiding minister says to the newly-appointed deacon or probationer for diaconal ministry: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56639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360)</a:t>
            </a:r>
            <a:r>
              <a:rPr lang="en-US" altLang="en-US" b="1" i="1" dirty="0" smtClean="0"/>
              <a:t>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presiding minister says to the newly-appointed deacon or probationer for diaconal ministry: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983764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360)</a:t>
            </a:r>
            <a:r>
              <a:rPr lang="en-US" altLang="en-US" b="1" i="1" dirty="0" smtClean="0"/>
              <a:t>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presiding minister says to the newly-appointed deacon or probationer for diaconal ministry: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319354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360)</a:t>
            </a:r>
            <a:r>
              <a:rPr lang="en-US" altLang="en-US" b="1" i="1" dirty="0" smtClean="0"/>
              <a:t>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presiding minister says to the newly-appointed deacon or probationer for diaconal ministry: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750617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361)</a:t>
            </a:r>
            <a:r>
              <a:rPr lang="en-US" altLang="en-US" b="1" i="1" dirty="0" smtClean="0"/>
              <a:t>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presiding minister says to the newly-appointed deacon or probationer for diaconal ministry: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300587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361)</a:t>
            </a:r>
            <a:r>
              <a:rPr lang="en-US" altLang="en-US" b="1" i="1" dirty="0" smtClean="0"/>
              <a:t>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presiding minister says to the newly-appointed deacon or probationer for diaconal ministry: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56698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361)</a:t>
            </a:r>
            <a:r>
              <a:rPr lang="en-US" altLang="en-US" b="1" i="1" dirty="0" smtClean="0"/>
              <a:t>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Circuit Steward says to the people: 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506677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361)</a:t>
            </a:r>
            <a:r>
              <a:rPr lang="en-US" altLang="en-US" b="1" i="1" dirty="0" smtClean="0"/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dirty="0" smtClean="0">
                <a:solidFill>
                  <a:srgbClr val="C00000"/>
                </a:solidFill>
                <a:latin typeface="+mn-lt"/>
              </a:rPr>
              <a:t>Welcomes may then be given by circuit and ecumenical representatives, civic leaders, and other appropriate persons.</a:t>
            </a:r>
          </a:p>
          <a:p>
            <a:pPr lvl="0"/>
            <a:endParaRPr lang="en-GB" sz="1200" dirty="0" smtClean="0">
              <a:solidFill>
                <a:srgbClr val="C00000"/>
              </a:solidFill>
              <a:latin typeface="+mn-lt"/>
            </a:endParaRPr>
          </a:p>
          <a:p>
            <a:r>
              <a:rPr lang="en-US" sz="1200" dirty="0" smtClean="0">
                <a:solidFill>
                  <a:srgbClr val="C00000"/>
                </a:solidFill>
                <a:latin typeface="+mn-lt"/>
              </a:rPr>
              <a:t>Each newly-appointed presbyter, deacon or probationer may reply briefly in her/his own words and/or as follows:</a:t>
            </a: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230150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361)</a:t>
            </a:r>
            <a:r>
              <a:rPr lang="en-US" altLang="en-US" b="1" i="1" dirty="0" smtClean="0"/>
              <a:t> </a:t>
            </a:r>
            <a:r>
              <a:rPr lang="en-US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Hymn</a:t>
            </a:r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194693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361)</a:t>
            </a:r>
            <a:r>
              <a:rPr lang="en-US" altLang="en-US" b="1" i="1" dirty="0" smtClean="0"/>
              <a:t> </a:t>
            </a:r>
            <a:r>
              <a:rPr lang="en-US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These or some other prayers of intercession: </a:t>
            </a:r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750782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361)</a:t>
            </a:r>
            <a:r>
              <a:rPr lang="en-US" altLang="en-US" b="1" i="1" dirty="0" smtClean="0"/>
              <a:t> </a:t>
            </a:r>
            <a:r>
              <a:rPr lang="en-US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These or some other prayers of intercession: </a:t>
            </a:r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666144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362)</a:t>
            </a:r>
            <a:r>
              <a:rPr lang="en-US" altLang="en-US" b="1" i="1" dirty="0" smtClean="0"/>
              <a:t> </a:t>
            </a:r>
            <a:r>
              <a:rPr lang="en-US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These or some other prayers of intercession: </a:t>
            </a:r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156561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362)</a:t>
            </a:r>
            <a:r>
              <a:rPr lang="en-US" altLang="en-US" b="1" i="1" dirty="0" smtClean="0"/>
              <a:t> </a:t>
            </a:r>
            <a:r>
              <a:rPr lang="en-US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These or some other prayers of intercession: </a:t>
            </a:r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019384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362)</a:t>
            </a:r>
            <a:r>
              <a:rPr lang="en-US" altLang="en-US" b="1" i="1" dirty="0" smtClean="0"/>
              <a:t> </a:t>
            </a:r>
            <a:r>
              <a:rPr lang="en-US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These or some other prayers of intercession: </a:t>
            </a:r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94312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363)</a:t>
            </a:r>
            <a:r>
              <a:rPr lang="en-US" altLang="en-US" b="1" i="1" dirty="0" smtClean="0"/>
              <a:t> </a:t>
            </a:r>
            <a:r>
              <a:rPr lang="en-US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These or some other prayers of intercession: </a:t>
            </a:r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12072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i="1" dirty="0" smtClean="0"/>
              <a:t>(p. 363) </a:t>
            </a:r>
            <a:r>
              <a:rPr lang="en-US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22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Lord’s Prayer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EITHER: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i="1" dirty="0" smtClean="0"/>
              <a:t>Please delete the slides for whichever version of the Lord's Prayer is not being used.</a:t>
            </a:r>
          </a:p>
          <a:p>
            <a:endParaRPr lang="en-US" alt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first version of the Lord’s Prayer is from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Praying Together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© 1988 by the English Language Liturgical Consultation (ELLC).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11162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D6F01F-0750-4A9C-B349-D2A174DD1CC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336080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i="1" dirty="0" smtClean="0"/>
              <a:t>(p. 363) </a:t>
            </a:r>
            <a:r>
              <a:rPr lang="en-US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22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Lord’s Prayer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EITHER: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i="1" dirty="0" smtClean="0"/>
              <a:t>Please delete the slides for whichever version of the Lord's Prayer is not being used.</a:t>
            </a:r>
            <a:endParaRPr lang="en-US" altLang="en-US" i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i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first version of the Lord’s Prayer is from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Praying Together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© 1988 by the English Language Liturgical Consultation (ELLC).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altLang="en-US" i="1" dirty="0" smtClean="0"/>
          </a:p>
        </p:txBody>
      </p:sp>
      <p:sp>
        <p:nvSpPr>
          <p:cNvPr id="11162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D6F01F-0750-4A9C-B349-D2A174DD1CC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029214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i="1" dirty="0" smtClean="0"/>
              <a:t>(p. 363) </a:t>
            </a:r>
            <a:r>
              <a:rPr lang="en-US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22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Lord’s Prayer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OR: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i="1" dirty="0" smtClean="0"/>
              <a:t>Please delete the slides for whichever version of the Lord's Prayer is not being used.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  <a:endParaRPr lang="en-US" altLang="en-US" dirty="0" smtClean="0"/>
          </a:p>
        </p:txBody>
      </p:sp>
      <p:sp>
        <p:nvSpPr>
          <p:cNvPr id="11162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D6F01F-0750-4A9C-B349-D2A174DD1CC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33132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i="1" dirty="0" smtClean="0"/>
              <a:t>(p. 363) </a:t>
            </a:r>
            <a:r>
              <a:rPr lang="en-US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22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Lord’s Prayer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OR: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i="1" dirty="0" smtClean="0"/>
              <a:t>Please delete the slides for whichever version of the Lord's Prayer is not being used.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  <a:endParaRPr lang="en-US" altLang="en-US" dirty="0" smtClean="0"/>
          </a:p>
        </p:txBody>
      </p:sp>
      <p:sp>
        <p:nvSpPr>
          <p:cNvPr id="11162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D6F01F-0750-4A9C-B349-D2A174DD1CC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611621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364)</a:t>
            </a:r>
            <a:r>
              <a:rPr lang="en-US" altLang="en-US" b="1" i="1" dirty="0" smtClean="0"/>
              <a:t> </a:t>
            </a:r>
            <a:r>
              <a:rPr lang="en-US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23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dirty="0" smtClean="0">
                <a:solidFill>
                  <a:srgbClr val="C00000"/>
                </a:solidFill>
                <a:latin typeface="+mn-lt"/>
              </a:rPr>
              <a:t>The Peace. All stand.</a:t>
            </a:r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065150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364)</a:t>
            </a:r>
            <a:r>
              <a:rPr lang="en-US" altLang="en-US" b="1" i="1" dirty="0" smtClean="0"/>
              <a:t> </a:t>
            </a:r>
            <a:r>
              <a:rPr lang="en-US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23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dirty="0" smtClean="0">
                <a:solidFill>
                  <a:srgbClr val="C00000"/>
                </a:solidFill>
                <a:latin typeface="+mn-lt"/>
              </a:rPr>
              <a:t>The Peace. All stand.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24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the Lord’s Supper follows, the service continues from the Preparation of the Gifts. Any appropriate order may be used, but that for </a:t>
            </a:r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Day of Pentecost and Times of Renewal in the Life of the Church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(page 174) is especially suitable.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Lord’s Supper is not celebrated, the service concludes as follows: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25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Offering and prayer of dedication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US" sz="1200" dirty="0" smtClean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086982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364)</a:t>
            </a:r>
            <a:r>
              <a:rPr lang="en-US" altLang="en-US" b="1" i="1" dirty="0" smtClean="0"/>
              <a:t> </a:t>
            </a:r>
            <a:r>
              <a:rPr lang="en-US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26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dirty="0" smtClean="0">
                <a:solidFill>
                  <a:srgbClr val="C00000"/>
                </a:solidFill>
                <a:latin typeface="+mn-lt"/>
              </a:rPr>
              <a:t>This or some other prayer of thanksgiving:</a:t>
            </a:r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163550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364)</a:t>
            </a:r>
            <a:r>
              <a:rPr lang="en-US" altLang="en-US" b="1" i="1" dirty="0" smtClean="0"/>
              <a:t> </a:t>
            </a:r>
            <a:r>
              <a:rPr lang="en-US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26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dirty="0" smtClean="0">
                <a:solidFill>
                  <a:srgbClr val="C00000"/>
                </a:solidFill>
                <a:latin typeface="+mn-lt"/>
              </a:rPr>
              <a:t>This or some other prayer of thanksgiving:</a:t>
            </a:r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750944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365)</a:t>
            </a:r>
            <a:r>
              <a:rPr lang="en-US" altLang="en-US" b="1" i="1" dirty="0" smtClean="0"/>
              <a:t> </a:t>
            </a:r>
            <a:r>
              <a:rPr lang="en-US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26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dirty="0" smtClean="0">
                <a:solidFill>
                  <a:srgbClr val="C00000"/>
                </a:solidFill>
                <a:latin typeface="+mn-lt"/>
              </a:rPr>
              <a:t>This or some other prayer of thanksgiving:</a:t>
            </a:r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014050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365)</a:t>
            </a:r>
            <a:r>
              <a:rPr lang="en-US" altLang="en-US" b="1" i="1" dirty="0" smtClean="0"/>
              <a:t> </a:t>
            </a:r>
            <a:r>
              <a:rPr lang="en-US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26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dirty="0" smtClean="0">
                <a:solidFill>
                  <a:srgbClr val="C00000"/>
                </a:solidFill>
                <a:latin typeface="+mn-lt"/>
              </a:rPr>
              <a:t>This or some other prayer of thanksgiving:</a:t>
            </a:r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428608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365)</a:t>
            </a:r>
            <a:r>
              <a:rPr lang="en-US" altLang="en-US" b="1" i="1" dirty="0" smtClean="0"/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27</a:t>
            </a:r>
            <a:endParaRPr lang="en-US" sz="1200" dirty="0" smtClean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55794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365)</a:t>
            </a:r>
            <a:r>
              <a:rPr lang="en-US" altLang="en-US" b="1" i="1" dirty="0" smtClean="0"/>
              <a:t> </a:t>
            </a:r>
            <a:r>
              <a:rPr lang="en-US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dirty="0" smtClean="0">
                <a:solidFill>
                  <a:srgbClr val="C00000"/>
                </a:solidFill>
                <a:latin typeface="+mn-lt"/>
              </a:rPr>
              <a:t>The presiding minister says:</a:t>
            </a:r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72532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365)</a:t>
            </a:r>
            <a:r>
              <a:rPr lang="en-US" altLang="en-US" b="1" i="1" dirty="0" smtClean="0"/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APPENDIX</a:t>
            </a:r>
            <a:endParaRPr lang="en-GB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Welcome of a Minister already stationed in a Circuit and now appointed as the Superintendent</a:t>
            </a:r>
            <a:endParaRPr lang="en-GB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presiding minister says to the people: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694381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366)</a:t>
            </a:r>
            <a:r>
              <a:rPr lang="en-US" altLang="en-US" b="1" i="1" dirty="0" smtClean="0"/>
              <a:t>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presiding minister says to the new Superintendent: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413581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366)</a:t>
            </a:r>
            <a:r>
              <a:rPr lang="en-US" altLang="en-US" b="1" i="1" dirty="0" smtClean="0"/>
              <a:t>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presiding minister says to the new Superintendent: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263484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1508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87367E-FB66-4F56-869F-FFEA6028378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868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OF THE SERVICE</a:t>
            </a:r>
            <a:endParaRPr lang="en-US" altLang="en-US" sz="12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84511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43EE33-7185-0E4B-A5F2-862C8A362AF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35750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GATHERING OF THE PEOPLE OF GOD</a:t>
            </a:r>
            <a:endParaRPr lang="en-US" altLang="en-US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69320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MINISTRY OF THE WORD</a:t>
            </a:r>
            <a:endParaRPr lang="en-US" altLang="en-US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76281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449EFD-D7B6-2B4D-B9A1-DEB16903FE7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LORD’S SUPPER</a:t>
            </a:r>
            <a:endParaRPr lang="en-US" altLang="en-US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39617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FD2AF7-289F-B34A-9B30-AE86E8645E1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PRAYERS AND DISMISSAL</a:t>
            </a:r>
            <a:endParaRPr lang="en-US" altLang="en-US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762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Title slid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3A9B2-5B05-614A-9BCF-86F92F85CF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45776"/>
            <a:ext cx="12192000" cy="1735609"/>
          </a:xfrm>
          <a:prstGeom prst="rect">
            <a:avLst/>
          </a:prstGeom>
        </p:spPr>
        <p:txBody>
          <a:bodyPr anchor="b"/>
          <a:lstStyle>
            <a:lvl1pPr algn="ctr">
              <a:defRPr sz="6000" b="0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62642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Section slid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CB5D3CC-E2E9-324C-9EB4-FD5288B32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2" y="0"/>
            <a:ext cx="9983787" cy="6489700"/>
          </a:xfrm>
          <a:prstGeom prst="rect">
            <a:avLst/>
          </a:prstGeom>
        </p:spPr>
        <p:txBody>
          <a:bodyPr anchor="ctr"/>
          <a:lstStyle>
            <a:lvl1pPr algn="l">
              <a:defRPr sz="4800" b="0" i="0" baseline="0">
                <a:solidFill>
                  <a:srgbClr val="C0000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82134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tex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68628-BD3D-FF48-B52C-8C93F1DC1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702" y="1902229"/>
            <a:ext cx="10515600" cy="458381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580132E-FBA5-B349-97EE-08796CD9BD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13699"/>
            <a:ext cx="9612312" cy="635435"/>
          </a:xfrm>
          <a:prstGeom prst="rect">
            <a:avLst/>
          </a:prstGeom>
        </p:spPr>
        <p:txBody>
          <a:bodyPr anchor="b"/>
          <a:lstStyle>
            <a:lvl1pPr algn="ctr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95713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PART OF THE SERVICE</a:t>
            </a:r>
            <a:endParaRPr lang="en-US" altLang="en-US" sz="1200" dirty="0" smtClean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15790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43EE33-7185-0E4B-A5F2-862C8A362AF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3533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PREPARATION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223965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REQUEST FOR BAPTISM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795494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4" y="6311900"/>
            <a:ext cx="3500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MINISTRY OF THE WORD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11970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AFFIRMATION OF FAITH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7775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BAPTISM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693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BAPTISMAL PROMISES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713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MC text Ad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4" y="6311900"/>
            <a:ext cx="401088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PRESENTATION, PROMISES AND WELCOME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940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RECEPTION</a:t>
            </a:r>
            <a:r>
              <a:rPr lang="en-GB" altLang="en-US" sz="1200" baseline="0" dirty="0" smtClean="0">
                <a:solidFill>
                  <a:srgbClr val="C00000"/>
                </a:solidFill>
                <a:latin typeface="Arial" panose="020B0604020202020204" pitchFamily="34" charset="0"/>
              </a:rPr>
              <a:t> AND WELCOME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4307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4" y="6311900"/>
            <a:ext cx="39120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PROMISES OF THOSE NEWLY-CONFIRMED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1249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4" y="6311900"/>
            <a:ext cx="39120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PROMISE</a:t>
            </a:r>
            <a:r>
              <a:rPr lang="en-GB" altLang="en-US" sz="1200" baseline="0" dirty="0" smtClean="0">
                <a:solidFill>
                  <a:srgbClr val="C00000"/>
                </a:solidFill>
                <a:latin typeface="Arial" panose="020B0604020202020204" pitchFamily="34" charset="0"/>
              </a:rPr>
              <a:t> OF THE PEOPLE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754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449EFD-D7B6-2B4D-B9A1-DEB16903FE7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LORD’S SUPPER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704766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FD2AF7-289F-B34A-9B30-AE86E8645E1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PRAYERS AND DISMISSAL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772532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PART OF THE SERVICE</a:t>
            </a:r>
            <a:endParaRPr lang="en-US" altLang="en-US" sz="1200" dirty="0" smtClean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427355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43EE33-7185-0E4B-A5F2-862C8A362AF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3533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PREPARATION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09575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REQUEST FOR BAPTISM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2140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4" y="6311900"/>
            <a:ext cx="3500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MINISTRY OF THE WORD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03839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AFFIRMATION OF FAITH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480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BAPTISM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402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BAPTISMAL PROMISES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076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MC text Ad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COMMISSIONING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122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RECEPTION</a:t>
            </a:r>
            <a:r>
              <a:rPr lang="en-GB" altLang="en-US" sz="1200" baseline="0" dirty="0" smtClean="0">
                <a:solidFill>
                  <a:srgbClr val="C00000"/>
                </a:solidFill>
                <a:latin typeface="Arial" panose="020B0604020202020204" pitchFamily="34" charset="0"/>
              </a:rPr>
              <a:t> AND WELCOME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1332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4" y="6311900"/>
            <a:ext cx="39120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PROMISES OF THOSE NEWLY-CONFIRMED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9960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4" y="6311900"/>
            <a:ext cx="39120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PROMISE</a:t>
            </a:r>
            <a:r>
              <a:rPr lang="en-GB" altLang="en-US" sz="1200" baseline="0" dirty="0" smtClean="0">
                <a:solidFill>
                  <a:srgbClr val="C00000"/>
                </a:solidFill>
                <a:latin typeface="Arial" panose="020B0604020202020204" pitchFamily="34" charset="0"/>
              </a:rPr>
              <a:t> OF THE PEOPLE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3783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449EFD-D7B6-2B4D-B9A1-DEB16903FE7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LORD’S SUPPER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032271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FD2AF7-289F-B34A-9B30-AE86E8645E1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PRAYERS AND DISMISSAL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21005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9252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7122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7504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1096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8" r:id="rId4"/>
    <p:sldLayoutId id="2147483677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75" r:id="rId12"/>
    <p:sldLayoutId id="2147483676" r:id="rId1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4158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93738" y="556593"/>
            <a:ext cx="11206162" cy="462947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welcome of ministers, deacons and probationers</a:t>
            </a:r>
            <a:r>
              <a:rPr lang="en-GB" altLang="en-US" b="1" dirty="0"/>
              <a:t/>
            </a:r>
            <a:br>
              <a:rPr lang="en-GB" altLang="en-US" b="1" dirty="0"/>
            </a:b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Please feel free to amend, add or delete slides as necessary.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rubric for the service is given in the notes for each slide.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notes also indicate the relevant page number in 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Methodist Worship Book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numbers in bold in the notes of the slide represent the numbers for each item in the rubric. </a:t>
            </a:r>
            <a:endParaRPr kumimoji="0" lang="en-GB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Words in italics can be changed as appropriate to reflect the number of preachers being admitted.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may wish to add in the names/numbers of the hymns on the appropriate slides, or to insert slides containing the words of the hymns if your church has the relevant </a:t>
            </a: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permissions</a:t>
            </a:r>
            <a:r>
              <a:rPr lang="en-GB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also to add the text of the Scripture readings.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 the Presentation, Promises</a:t>
            </a:r>
            <a:r>
              <a:rPr kumimoji="0" lang="en-GB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and Welcome section,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Nos. 13 and 14 (and, when appropriate, no. 15) are used for presbyters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Nos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13 and 14 are used for probationers for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presbyteral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ministry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Nos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16 and 17 are used for deacons or probationers for diaconal ministry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There is an appendix which is for the welcome of a minister already stationed in a Circuit and now appointed as the Superintendent. </a:t>
            </a:r>
            <a:endParaRPr kumimoji="0" lang="en-GB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 eaLnBrk="0" fontAlgn="base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 typeface="Symbol" panose="05050102010706020507" pitchFamily="18" charset="2"/>
              <a:buChar char=""/>
              <a:defRPr/>
            </a:pPr>
            <a:r>
              <a:rPr lang="en-GB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material except where otherwise stated is </a:t>
            </a:r>
            <a:r>
              <a:rPr lang="en-GB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Trustees for Methodist Church Purposes, 1999.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Please hide or delete this slide before you use this presentation in a service.</a:t>
            </a:r>
          </a:p>
        </p:txBody>
      </p:sp>
    </p:spTree>
    <p:extLst>
      <p:ext uri="{BB962C8B-B14F-4D97-AF65-F5344CB8AC3E}">
        <p14:creationId xmlns:p14="http://schemas.microsoft.com/office/powerpoint/2010/main" val="234615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8214" y="2409825"/>
            <a:ext cx="8424618" cy="1735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4400" b="1" dirty="0"/>
              <a:t>THE WELCOME OF MINISTERS, DEACONS </a:t>
            </a:r>
            <a:r>
              <a:rPr lang="en-US" sz="4400" b="1" dirty="0" smtClean="0"/>
              <a:t/>
            </a:r>
            <a:br>
              <a:rPr lang="en-US" sz="4400" b="1" dirty="0" smtClean="0"/>
            </a:br>
            <a:r>
              <a:rPr lang="en-US" sz="4400" b="1" dirty="0" smtClean="0"/>
              <a:t>AND </a:t>
            </a:r>
            <a:r>
              <a:rPr lang="en-US" sz="4400" b="1" dirty="0"/>
              <a:t>PROBATIONERS</a:t>
            </a:r>
            <a:endParaRPr lang="en-GB" sz="4400" b="1" dirty="0"/>
          </a:p>
        </p:txBody>
      </p:sp>
    </p:spTree>
    <p:extLst>
      <p:ext uri="{BB962C8B-B14F-4D97-AF65-F5344CB8AC3E}">
        <p14:creationId xmlns:p14="http://schemas.microsoft.com/office/powerpoint/2010/main" val="394415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8213" y="2046288"/>
            <a:ext cx="9983787" cy="17351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altLang="en-US" b="1" dirty="0" smtClean="0"/>
              <a:t>THE GATHERING OF THE PEOPLE OF GOD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0867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7"/>
          <p:cNvSpPr txBox="1">
            <a:spLocks noChangeArrowheads="1"/>
          </p:cNvSpPr>
          <p:nvPr/>
        </p:nvSpPr>
        <p:spPr bwMode="auto">
          <a:xfrm>
            <a:off x="2130077" y="2133391"/>
            <a:ext cx="910063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3600" dirty="0">
                <a:latin typeface="+mn-lt"/>
              </a:rPr>
              <a:t>Grace and peace to you from God our Father and the Lord Jesus Christ. </a:t>
            </a:r>
            <a:r>
              <a:rPr lang="en-US" sz="3600" b="1" dirty="0">
                <a:latin typeface="+mn-lt"/>
              </a:rPr>
              <a:t>Amen</a:t>
            </a:r>
            <a:r>
              <a:rPr lang="en-US" sz="3600" dirty="0">
                <a:latin typeface="+mn-lt"/>
              </a:rPr>
              <a:t>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289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1991336" y="2438889"/>
            <a:ext cx="78168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Hymn</a:t>
            </a:r>
          </a:p>
        </p:txBody>
      </p:sp>
    </p:spTree>
    <p:extLst>
      <p:ext uri="{BB962C8B-B14F-4D97-AF65-F5344CB8AC3E}">
        <p14:creationId xmlns:p14="http://schemas.microsoft.com/office/powerpoint/2010/main" val="58536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7"/>
          <p:cNvSpPr txBox="1">
            <a:spLocks noChangeArrowheads="1"/>
          </p:cNvSpPr>
          <p:nvPr/>
        </p:nvSpPr>
        <p:spPr bwMode="auto">
          <a:xfrm>
            <a:off x="2176968" y="515606"/>
            <a:ext cx="9700183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3600" dirty="0">
                <a:latin typeface="+mn-lt"/>
              </a:rPr>
              <a:t>Let us pray</a:t>
            </a:r>
            <a:r>
              <a:rPr lang="en-US" sz="3600" dirty="0" smtClean="0">
                <a:latin typeface="+mn-lt"/>
              </a:rPr>
              <a:t>.</a:t>
            </a:r>
          </a:p>
          <a:p>
            <a:pPr lvl="0"/>
            <a:endParaRPr lang="en-GB" sz="3200" dirty="0">
              <a:latin typeface="+mn-lt"/>
            </a:endParaRPr>
          </a:p>
          <a:p>
            <a:r>
              <a:rPr lang="en-US" sz="3600" dirty="0">
                <a:latin typeface="+mn-lt"/>
              </a:rPr>
              <a:t>God of truth,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you are worthy of higher praise than we can </a:t>
            </a:r>
            <a:r>
              <a:rPr lang="en-US" sz="3600" dirty="0" smtClean="0">
                <a:latin typeface="+mn-lt"/>
              </a:rPr>
              <a:t>	offer</a:t>
            </a:r>
            <a:r>
              <a:rPr lang="en-US" sz="3600" dirty="0">
                <a:latin typeface="+mn-lt"/>
              </a:rPr>
              <a:t>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and </a:t>
            </a:r>
            <a:r>
              <a:rPr lang="en-US" sz="3600" dirty="0">
                <a:latin typeface="+mn-lt"/>
              </a:rPr>
              <a:t>of purer worship than we can imagine</a:t>
            </a:r>
            <a:r>
              <a:rPr lang="en-US" sz="3600" dirty="0" smtClean="0">
                <a:latin typeface="+mn-lt"/>
              </a:rPr>
              <a:t>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4466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7"/>
          <p:cNvSpPr txBox="1">
            <a:spLocks noChangeArrowheads="1"/>
          </p:cNvSpPr>
          <p:nvPr/>
        </p:nvSpPr>
        <p:spPr bwMode="auto">
          <a:xfrm>
            <a:off x="2176968" y="515606"/>
            <a:ext cx="9700183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By </a:t>
            </a:r>
            <a:r>
              <a:rPr lang="en-US" sz="3600" dirty="0">
                <a:latin typeface="+mn-lt"/>
              </a:rPr>
              <a:t>your Holy Spirit,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assist </a:t>
            </a:r>
            <a:r>
              <a:rPr lang="en-US" sz="3600" dirty="0">
                <a:latin typeface="+mn-lt"/>
              </a:rPr>
              <a:t>us in our prayers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and </a:t>
            </a:r>
            <a:r>
              <a:rPr lang="en-US" sz="3600" dirty="0">
                <a:latin typeface="+mn-lt"/>
              </a:rPr>
              <a:t>draw us to yourself,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so </a:t>
            </a:r>
            <a:r>
              <a:rPr lang="en-US" sz="3600" dirty="0">
                <a:latin typeface="+mn-lt"/>
              </a:rPr>
              <a:t>that what is lacking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in our thoughts and actions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and </a:t>
            </a:r>
            <a:r>
              <a:rPr lang="en-US" sz="3600" dirty="0">
                <a:latin typeface="+mn-lt"/>
              </a:rPr>
              <a:t>in our words and music,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may be supplied by your overflowing love;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through Jesus Christ our Lord. </a:t>
            </a:r>
            <a:r>
              <a:rPr lang="en-US" sz="3600" b="1" dirty="0">
                <a:latin typeface="+mn-lt"/>
              </a:rPr>
              <a:t>Amen</a:t>
            </a:r>
            <a:r>
              <a:rPr lang="en-US" sz="3600" dirty="0" smtClean="0">
                <a:latin typeface="+mn-lt"/>
              </a:rPr>
              <a:t>.</a:t>
            </a:r>
          </a:p>
          <a:p>
            <a:endParaRPr lang="en-US" sz="2400" dirty="0" smtClean="0">
              <a:solidFill>
                <a:srgbClr val="C00000"/>
              </a:solidFill>
              <a:latin typeface="+mn-lt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Silence</a:t>
            </a:r>
            <a:endParaRPr lang="en-US" sz="2400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2664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7"/>
          <p:cNvSpPr txBox="1">
            <a:spLocks noChangeArrowheads="1"/>
          </p:cNvSpPr>
          <p:nvPr/>
        </p:nvSpPr>
        <p:spPr bwMode="auto">
          <a:xfrm>
            <a:off x="2176968" y="515606"/>
            <a:ext cx="9700183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3600" dirty="0">
                <a:latin typeface="+mn-lt"/>
              </a:rPr>
              <a:t>Gracious God,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when we do not listen for your word in the </a:t>
            </a:r>
            <a:r>
              <a:rPr lang="en-US" sz="3600" dirty="0" smtClean="0">
                <a:latin typeface="+mn-lt"/>
              </a:rPr>
              <a:t>	words </a:t>
            </a:r>
            <a:r>
              <a:rPr lang="en-US" sz="3600" dirty="0">
                <a:latin typeface="+mn-lt"/>
              </a:rPr>
              <a:t>of others,</a:t>
            </a:r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forgive and renew us.</a:t>
            </a:r>
            <a:endParaRPr lang="en-GB" sz="3600" dirty="0">
              <a:latin typeface="+mn-lt"/>
            </a:endParaRPr>
          </a:p>
          <a:p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When </a:t>
            </a:r>
            <a:r>
              <a:rPr lang="en-US" sz="3600" dirty="0">
                <a:latin typeface="+mn-lt"/>
              </a:rPr>
              <a:t>we do not use the gifts you have </a:t>
            </a:r>
            <a:r>
              <a:rPr lang="en-US" sz="3600" dirty="0" smtClean="0">
                <a:latin typeface="+mn-lt"/>
              </a:rPr>
              <a:t>	bestowed </a:t>
            </a:r>
            <a:r>
              <a:rPr lang="en-US" sz="3600" dirty="0">
                <a:latin typeface="+mn-lt"/>
              </a:rPr>
              <a:t>on us,</a:t>
            </a:r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forgive and renew us</a:t>
            </a:r>
            <a:r>
              <a:rPr lang="en-US" sz="3600" b="1" dirty="0" smtClean="0">
                <a:latin typeface="+mn-lt"/>
              </a:rPr>
              <a:t>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779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7"/>
          <p:cNvSpPr txBox="1">
            <a:spLocks noChangeArrowheads="1"/>
          </p:cNvSpPr>
          <p:nvPr/>
        </p:nvSpPr>
        <p:spPr bwMode="auto">
          <a:xfrm>
            <a:off x="2176968" y="515606"/>
            <a:ext cx="9700183" cy="698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When </a:t>
            </a:r>
            <a:r>
              <a:rPr lang="en-US" sz="3600" dirty="0">
                <a:latin typeface="+mn-lt"/>
              </a:rPr>
              <a:t>we do not love one another as sisters </a:t>
            </a:r>
            <a:r>
              <a:rPr lang="en-US" sz="3600" dirty="0" smtClean="0">
                <a:latin typeface="+mn-lt"/>
              </a:rPr>
              <a:t>	and </a:t>
            </a:r>
            <a:r>
              <a:rPr lang="en-US" sz="3600" dirty="0">
                <a:latin typeface="+mn-lt"/>
              </a:rPr>
              <a:t>brothers in Christ,</a:t>
            </a:r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forgive and renew us</a:t>
            </a:r>
            <a:r>
              <a:rPr lang="en-US" sz="3600" b="1" dirty="0" smtClean="0">
                <a:latin typeface="+mn-lt"/>
              </a:rPr>
              <a:t>.</a:t>
            </a:r>
          </a:p>
          <a:p>
            <a:endParaRPr lang="en-GB" sz="2400" dirty="0">
              <a:latin typeface="+mn-lt"/>
            </a:endParaRPr>
          </a:p>
          <a:p>
            <a:r>
              <a:rPr lang="en-US" sz="3600" dirty="0">
                <a:latin typeface="+mn-lt"/>
              </a:rPr>
              <a:t>When we do not serve our </a:t>
            </a:r>
            <a:r>
              <a:rPr lang="en-US" sz="3600" dirty="0" err="1">
                <a:latin typeface="+mn-lt"/>
              </a:rPr>
              <a:t>neighbours</a:t>
            </a:r>
            <a:r>
              <a:rPr lang="en-US" sz="3600" dirty="0">
                <a:latin typeface="+mn-lt"/>
              </a:rPr>
              <a:t> in their </a:t>
            </a:r>
            <a:r>
              <a:rPr lang="en-US" sz="3600" dirty="0" smtClean="0">
                <a:latin typeface="+mn-lt"/>
              </a:rPr>
              <a:t>	need</a:t>
            </a:r>
            <a:r>
              <a:rPr lang="en-US" sz="3600" dirty="0">
                <a:latin typeface="+mn-lt"/>
              </a:rPr>
              <a:t>,</a:t>
            </a:r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forgive and renew us</a:t>
            </a:r>
            <a:r>
              <a:rPr lang="en-US" sz="3600" b="1" dirty="0" smtClean="0">
                <a:latin typeface="+mn-lt"/>
              </a:rPr>
              <a:t>.</a:t>
            </a:r>
          </a:p>
          <a:p>
            <a:endParaRPr lang="en-GB" sz="2400" dirty="0">
              <a:latin typeface="+mn-lt"/>
            </a:endParaRPr>
          </a:p>
          <a:p>
            <a:r>
              <a:rPr lang="en-US" sz="3600" dirty="0">
                <a:latin typeface="+mn-lt"/>
              </a:rPr>
              <a:t>When we do not share the Good News with </a:t>
            </a:r>
            <a:r>
              <a:rPr lang="en-US" sz="3600" dirty="0" smtClean="0">
                <a:latin typeface="+mn-lt"/>
              </a:rPr>
              <a:t>	those </a:t>
            </a:r>
            <a:r>
              <a:rPr lang="en-US" sz="3600" dirty="0">
                <a:latin typeface="+mn-lt"/>
              </a:rPr>
              <a:t>around us,</a:t>
            </a:r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forgive and renew us.</a:t>
            </a:r>
            <a:endParaRPr lang="en-GB" sz="3600" dirty="0">
              <a:latin typeface="+mn-lt"/>
            </a:endParaRPr>
          </a:p>
          <a:p>
            <a:endParaRPr lang="en-US" sz="3600" dirty="0" smtClean="0">
              <a:solidFill>
                <a:srgbClr val="C00000"/>
              </a:solidFill>
              <a:latin typeface="+mn-lt"/>
            </a:endParaRPr>
          </a:p>
          <a:p>
            <a:endParaRPr lang="en-GB" sz="3600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447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7"/>
          <p:cNvSpPr txBox="1">
            <a:spLocks noChangeArrowheads="1"/>
          </p:cNvSpPr>
          <p:nvPr/>
        </p:nvSpPr>
        <p:spPr bwMode="auto">
          <a:xfrm>
            <a:off x="2176968" y="515606"/>
            <a:ext cx="9700183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Silence</a:t>
            </a:r>
          </a:p>
          <a:p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3600" dirty="0">
                <a:latin typeface="+mn-lt"/>
              </a:rPr>
              <a:t>God calls us to serve,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forgives </a:t>
            </a:r>
            <a:r>
              <a:rPr lang="en-US" sz="3600" dirty="0">
                <a:latin typeface="+mn-lt"/>
              </a:rPr>
              <a:t>us in Christ,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renews us by the Spirit.</a:t>
            </a:r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Amen. Thanks be to God.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2128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7"/>
          <p:cNvSpPr txBox="1">
            <a:spLocks noChangeArrowheads="1"/>
          </p:cNvSpPr>
          <p:nvPr/>
        </p:nvSpPr>
        <p:spPr bwMode="auto">
          <a:xfrm>
            <a:off x="2176968" y="515606"/>
            <a:ext cx="9700183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3600" dirty="0">
                <a:latin typeface="+mn-lt"/>
              </a:rPr>
              <a:t>God of all grace,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you call your Church to be a holy people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to </a:t>
            </a:r>
            <a:r>
              <a:rPr lang="en-US" sz="3600" dirty="0">
                <a:latin typeface="+mn-lt"/>
              </a:rPr>
              <a:t>the praise of your name.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In the power of your Spirit,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fill </a:t>
            </a:r>
            <a:r>
              <a:rPr lang="en-US" sz="3600" dirty="0">
                <a:latin typeface="+mn-lt"/>
              </a:rPr>
              <a:t>our hearts with your love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and </a:t>
            </a:r>
            <a:r>
              <a:rPr lang="en-US" sz="3600" dirty="0">
                <a:latin typeface="+mn-lt"/>
              </a:rPr>
              <a:t>our lives with your glory;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through Jesus Christ our Lord. </a:t>
            </a:r>
            <a:r>
              <a:rPr lang="en-US" sz="3600" b="1" dirty="0">
                <a:latin typeface="+mn-lt"/>
              </a:rPr>
              <a:t>Amen</a:t>
            </a:r>
            <a:r>
              <a:rPr lang="en-US" sz="3600" dirty="0">
                <a:latin typeface="+mn-lt"/>
              </a:rPr>
              <a:t>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9654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1991336" y="2438889"/>
            <a:ext cx="78168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Hymn</a:t>
            </a:r>
          </a:p>
        </p:txBody>
      </p:sp>
    </p:spTree>
    <p:extLst>
      <p:ext uri="{BB962C8B-B14F-4D97-AF65-F5344CB8AC3E}">
        <p14:creationId xmlns:p14="http://schemas.microsoft.com/office/powerpoint/2010/main" val="253247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8213" y="2046288"/>
            <a:ext cx="9983787" cy="17351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altLang="en-US" b="1" dirty="0" smtClean="0"/>
              <a:t>THE MINISTRY OF THE WORD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396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148985" y="2479361"/>
            <a:ext cx="1035979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/>
            <a:r>
              <a:rPr lang="en-GB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Old Testament reading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3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5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148985" y="2479361"/>
            <a:ext cx="1035979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/>
            <a:r>
              <a:rPr lang="en-GB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Psalm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3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56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148985" y="2479361"/>
            <a:ext cx="1035979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/>
            <a:r>
              <a:rPr lang="en-GB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New Testament reading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3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21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148985" y="2479361"/>
            <a:ext cx="1035979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/>
            <a:r>
              <a:rPr lang="en-GB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Hymn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3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25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160708" y="521608"/>
            <a:ext cx="1035979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3600" dirty="0">
                <a:latin typeface="+mn-lt"/>
              </a:rPr>
              <a:t>A reading from the Gospel according to . . . </a:t>
            </a:r>
            <a:endParaRPr lang="en-US" sz="3600" dirty="0" smtClean="0">
              <a:latin typeface="+mn-lt"/>
            </a:endParaRPr>
          </a:p>
          <a:p>
            <a:pPr lvl="0"/>
            <a:endParaRPr lang="en-US" sz="3600" dirty="0" smtClean="0">
              <a:latin typeface="+mn-lt"/>
            </a:endParaRPr>
          </a:p>
          <a:p>
            <a:pPr lvl="0"/>
            <a:r>
              <a:rPr lang="en-US" sz="3600" dirty="0" smtClean="0">
                <a:latin typeface="+mn-lt"/>
              </a:rPr>
              <a:t>Hear </a:t>
            </a:r>
            <a:r>
              <a:rPr lang="en-US" sz="3600" dirty="0">
                <a:latin typeface="+mn-lt"/>
              </a:rPr>
              <a:t>the Gospel of Christ.</a:t>
            </a:r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Glory to Christ our </a:t>
            </a:r>
            <a:r>
              <a:rPr lang="en-US" sz="3600" b="1" dirty="0" err="1">
                <a:latin typeface="+mn-lt"/>
              </a:rPr>
              <a:t>Saviour</a:t>
            </a:r>
            <a:r>
              <a:rPr lang="en-US" sz="3600" b="1" dirty="0">
                <a:latin typeface="+mn-lt"/>
              </a:rPr>
              <a:t>.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 </a:t>
            </a:r>
            <a:endParaRPr lang="en-US" sz="3600" dirty="0" smtClean="0">
              <a:latin typeface="+mn-lt"/>
            </a:endParaRPr>
          </a:p>
          <a:p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This is the Gospel of Christ.</a:t>
            </a:r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Praise to Christ our Lord.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451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148985" y="2479361"/>
            <a:ext cx="1035979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/>
            <a:r>
              <a:rPr lang="en-GB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Sermon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3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47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8213" y="2046288"/>
            <a:ext cx="8612187" cy="17351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altLang="en-US" b="1" dirty="0" smtClean="0"/>
              <a:t>THE PRESENTATION, PROMISES AND WELCOME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4307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4" y="671690"/>
            <a:ext cx="9465694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2400" dirty="0">
                <a:solidFill>
                  <a:srgbClr val="C00000"/>
                </a:solidFill>
                <a:latin typeface="+mn-lt"/>
              </a:rPr>
              <a:t>All stand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.</a:t>
            </a:r>
          </a:p>
          <a:p>
            <a:pPr lvl="0"/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2400" dirty="0">
                <a:solidFill>
                  <a:srgbClr val="C00000"/>
                </a:solidFill>
                <a:latin typeface="+mn-lt"/>
              </a:rPr>
              <a:t>The presiding minister says to the people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:</a:t>
            </a:r>
          </a:p>
          <a:p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3600" dirty="0">
                <a:latin typeface="+mn-lt"/>
              </a:rPr>
              <a:t>Sisters and brothers, I present to you </a:t>
            </a:r>
            <a:r>
              <a:rPr lang="en-US" sz="3600" i="1" dirty="0">
                <a:latin typeface="+mn-lt"/>
              </a:rPr>
              <a:t>N</a:t>
            </a:r>
            <a:r>
              <a:rPr lang="en-US" sz="3600" dirty="0">
                <a:latin typeface="+mn-lt"/>
              </a:rPr>
              <a:t>, whom the Conference has appointed to serve in this Circuit.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415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10438709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2400" dirty="0">
                <a:solidFill>
                  <a:srgbClr val="C00000"/>
                </a:solidFill>
                <a:latin typeface="+mn-lt"/>
              </a:rPr>
              <a:t>The presiding minister says to the newly-appointed presbyter or 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/>
            </a:r>
            <a:br>
              <a:rPr lang="en-US" sz="2400" dirty="0" smtClean="0">
                <a:solidFill>
                  <a:srgbClr val="C00000"/>
                </a:solidFill>
                <a:latin typeface="+mn-lt"/>
              </a:rPr>
            </a:b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probationer 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for </a:t>
            </a:r>
            <a:r>
              <a:rPr lang="en-US" sz="2400" dirty="0" err="1">
                <a:solidFill>
                  <a:srgbClr val="C00000"/>
                </a:solidFill>
                <a:latin typeface="+mn-lt"/>
              </a:rPr>
              <a:t>presbyteral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 ministry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:</a:t>
            </a:r>
          </a:p>
          <a:p>
            <a:pPr lvl="0"/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3600" i="1" dirty="0">
                <a:latin typeface="+mn-lt"/>
              </a:rPr>
              <a:t>N</a:t>
            </a:r>
            <a:r>
              <a:rPr lang="en-US" sz="3600" dirty="0">
                <a:latin typeface="+mn-lt"/>
              </a:rPr>
              <a:t>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will you hold before us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the story of God’s love and mercy,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above all, the Gospel of our </a:t>
            </a:r>
            <a:r>
              <a:rPr lang="en-US" sz="3600" dirty="0" err="1">
                <a:latin typeface="+mn-lt"/>
              </a:rPr>
              <a:t>Saviour</a:t>
            </a:r>
            <a:r>
              <a:rPr lang="en-US" sz="3600" dirty="0">
                <a:latin typeface="+mn-lt"/>
              </a:rPr>
              <a:t> Jesus Christ,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and </a:t>
            </a:r>
            <a:r>
              <a:rPr lang="en-US" sz="3600" dirty="0">
                <a:latin typeface="+mn-lt"/>
              </a:rPr>
              <a:t>will you be among </a:t>
            </a:r>
            <a:r>
              <a:rPr lang="en-US" sz="3600" dirty="0" smtClean="0">
                <a:latin typeface="+mn-lt"/>
              </a:rPr>
              <a:t>us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0447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10438709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as </a:t>
            </a:r>
            <a:r>
              <a:rPr lang="en-US" sz="3600" dirty="0">
                <a:latin typeface="+mn-lt"/>
              </a:rPr>
              <a:t>one who preaches the word of God, administers Baptism,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*presides at the Lord’s Supper,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teaches </a:t>
            </a:r>
            <a:r>
              <a:rPr lang="en-US" sz="3600" dirty="0">
                <a:latin typeface="+mn-lt"/>
              </a:rPr>
              <a:t>the faith,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cares for the flock?</a:t>
            </a:r>
            <a:endParaRPr lang="en-GB" sz="3600" dirty="0">
              <a:latin typeface="+mn-lt"/>
            </a:endParaRPr>
          </a:p>
          <a:p>
            <a:endParaRPr lang="en-US" sz="2400" dirty="0" smtClean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1790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10520771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Answer: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smtClean="0">
                <a:latin typeface="+mn-lt"/>
              </a:rPr>
              <a:t>	I </a:t>
            </a:r>
            <a:r>
              <a:rPr lang="en-US" sz="3600" dirty="0">
                <a:latin typeface="+mn-lt"/>
              </a:rPr>
              <a:t>will.</a:t>
            </a:r>
            <a:endParaRPr lang="en-GB" sz="3600" dirty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		I </a:t>
            </a:r>
            <a:r>
              <a:rPr lang="en-US" sz="3600" dirty="0">
                <a:latin typeface="+mn-lt"/>
              </a:rPr>
              <a:t>ask God to help me,</a:t>
            </a:r>
            <a:endParaRPr lang="en-GB" sz="3600" dirty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		and </a:t>
            </a:r>
            <a:r>
              <a:rPr lang="en-US" sz="3600" dirty="0">
                <a:latin typeface="+mn-lt"/>
              </a:rPr>
              <a:t>I invite you all to join with me</a:t>
            </a:r>
            <a:endParaRPr lang="en-GB" sz="3600" dirty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		in </a:t>
            </a:r>
            <a:r>
              <a:rPr lang="en-US" sz="3600" dirty="0">
                <a:latin typeface="+mn-lt"/>
              </a:rPr>
              <a:t>proclaiming the Gospel of life and </a:t>
            </a:r>
            <a:r>
              <a:rPr lang="en-US" sz="3600" dirty="0" smtClean="0">
                <a:latin typeface="+mn-lt"/>
              </a:rPr>
              <a:t>			hope</a:t>
            </a:r>
            <a:r>
              <a:rPr lang="en-US" sz="3600" dirty="0">
                <a:latin typeface="+mn-lt"/>
              </a:rPr>
              <a:t>.</a:t>
            </a:r>
            <a:endParaRPr lang="en-GB" sz="3600" dirty="0">
              <a:latin typeface="+mn-lt"/>
            </a:endParaRPr>
          </a:p>
          <a:p>
            <a:endParaRPr lang="en-US" sz="3600" b="1" dirty="0" smtClean="0">
              <a:latin typeface="+mn-lt"/>
            </a:endParaRPr>
          </a:p>
          <a:p>
            <a:r>
              <a:rPr lang="en-US" sz="3600" b="1" dirty="0" smtClean="0">
                <a:latin typeface="+mn-lt"/>
              </a:rPr>
              <a:t>Through </a:t>
            </a:r>
            <a:r>
              <a:rPr lang="en-US" sz="3600" b="1" dirty="0">
                <a:latin typeface="+mn-lt"/>
              </a:rPr>
              <a:t>Christ, we have Good News to share.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3899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21528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>
                <a:latin typeface="+mn-lt"/>
              </a:rPr>
              <a:t>Will you hold before us God’s call to holy living and be among us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as one who awakens the careless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strengthens the faithful?</a:t>
            </a:r>
            <a:endParaRPr lang="en-GB" sz="3600" dirty="0">
              <a:latin typeface="+mn-lt"/>
            </a:endParaRPr>
          </a:p>
          <a:p>
            <a:endParaRPr lang="en-US" sz="2400" dirty="0" smtClean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659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215289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Answer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:</a:t>
            </a:r>
            <a:r>
              <a:rPr lang="en-US" sz="3600" dirty="0">
                <a:latin typeface="+mn-lt"/>
              </a:rPr>
              <a:t>	I will.</a:t>
            </a:r>
            <a:endParaRPr lang="en-GB" sz="3600" dirty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		I </a:t>
            </a:r>
            <a:r>
              <a:rPr lang="en-US" sz="3600" dirty="0">
                <a:latin typeface="+mn-lt"/>
              </a:rPr>
              <a:t>ask God to help me,</a:t>
            </a:r>
            <a:endParaRPr lang="en-GB" sz="3600" dirty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		and </a:t>
            </a:r>
            <a:r>
              <a:rPr lang="en-US" sz="3600" dirty="0">
                <a:latin typeface="+mn-lt"/>
              </a:rPr>
              <a:t>I invite you all to join with me</a:t>
            </a:r>
            <a:endParaRPr lang="en-GB" sz="3600" dirty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		in </a:t>
            </a:r>
            <a:r>
              <a:rPr lang="en-US" sz="3600" dirty="0">
                <a:latin typeface="+mn-lt"/>
              </a:rPr>
              <a:t>commitment to the way of Christ</a:t>
            </a:r>
            <a:r>
              <a:rPr lang="en-US" sz="3600" dirty="0" smtClean="0">
                <a:latin typeface="+mn-lt"/>
              </a:rPr>
              <a:t>.</a:t>
            </a:r>
          </a:p>
          <a:p>
            <a:endParaRPr lang="en-US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May we reveal Christ’s way </a:t>
            </a:r>
            <a:endParaRPr lang="en-US" sz="3600" b="1" dirty="0" smtClean="0">
              <a:latin typeface="+mn-lt"/>
            </a:endParaRPr>
          </a:p>
          <a:p>
            <a:r>
              <a:rPr lang="en-US" sz="3600" b="1" dirty="0" smtClean="0">
                <a:latin typeface="+mn-lt"/>
              </a:rPr>
              <a:t>through </a:t>
            </a:r>
            <a:r>
              <a:rPr lang="en-US" sz="3600" b="1" dirty="0">
                <a:latin typeface="+mn-lt"/>
              </a:rPr>
              <a:t>our words and example</a:t>
            </a:r>
            <a:r>
              <a:rPr lang="en-US" sz="3600" b="1" dirty="0" smtClean="0">
                <a:latin typeface="+mn-lt"/>
              </a:rPr>
              <a:t>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2345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215289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>
                <a:latin typeface="+mj-lt"/>
              </a:rPr>
              <a:t>Will you hold before us</a:t>
            </a:r>
            <a:endParaRPr lang="en-GB" sz="3600" dirty="0">
              <a:latin typeface="+mj-lt"/>
            </a:endParaRPr>
          </a:p>
          <a:p>
            <a:r>
              <a:rPr lang="en-US" sz="3600" dirty="0">
                <a:latin typeface="+mj-lt"/>
              </a:rPr>
              <a:t>God’s commitment to human community, </a:t>
            </a:r>
            <a:endParaRPr lang="en-US" sz="3600" dirty="0" smtClean="0">
              <a:latin typeface="+mj-lt"/>
            </a:endParaRPr>
          </a:p>
          <a:p>
            <a:r>
              <a:rPr lang="en-US" sz="3600" dirty="0" smtClean="0">
                <a:latin typeface="+mj-lt"/>
              </a:rPr>
              <a:t>to </a:t>
            </a:r>
            <a:r>
              <a:rPr lang="en-US" sz="3600" dirty="0">
                <a:latin typeface="+mj-lt"/>
              </a:rPr>
              <a:t>our </a:t>
            </a:r>
            <a:r>
              <a:rPr lang="en-US" sz="3600" dirty="0" err="1">
                <a:latin typeface="+mj-lt"/>
              </a:rPr>
              <a:t>neighbourhoods</a:t>
            </a:r>
            <a:endParaRPr lang="en-GB" sz="3600" dirty="0">
              <a:latin typeface="+mj-lt"/>
            </a:endParaRPr>
          </a:p>
          <a:p>
            <a:r>
              <a:rPr lang="en-US" sz="3600" dirty="0">
                <a:latin typeface="+mj-lt"/>
              </a:rPr>
              <a:t>and all who live within them,</a:t>
            </a:r>
            <a:endParaRPr lang="en-GB" sz="3600" dirty="0">
              <a:latin typeface="+mj-lt"/>
            </a:endParaRPr>
          </a:p>
          <a:p>
            <a:r>
              <a:rPr lang="en-US" sz="3600" dirty="0">
                <a:latin typeface="+mj-lt"/>
              </a:rPr>
              <a:t>and to the world that God has made</a:t>
            </a:r>
            <a:r>
              <a:rPr lang="en-US" sz="3600" dirty="0" smtClean="0">
                <a:latin typeface="+mj-lt"/>
              </a:rPr>
              <a:t>?</a:t>
            </a:r>
            <a:endParaRPr lang="en-GB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8032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215289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2400" dirty="0" smtClean="0">
                <a:solidFill>
                  <a:srgbClr val="C00000"/>
                </a:solidFill>
                <a:latin typeface="+mj-lt"/>
              </a:rPr>
              <a:t>Answer</a:t>
            </a:r>
            <a:r>
              <a:rPr lang="en-US" sz="2400" dirty="0">
                <a:solidFill>
                  <a:srgbClr val="C00000"/>
                </a:solidFill>
                <a:latin typeface="+mj-lt"/>
              </a:rPr>
              <a:t>:</a:t>
            </a:r>
            <a:r>
              <a:rPr lang="en-US" sz="3600" dirty="0">
                <a:latin typeface="+mj-lt"/>
              </a:rPr>
              <a:t>	I will.</a:t>
            </a:r>
            <a:endParaRPr lang="en-GB" sz="3600" dirty="0">
              <a:latin typeface="+mj-lt"/>
            </a:endParaRPr>
          </a:p>
          <a:p>
            <a:r>
              <a:rPr lang="en-US" sz="3600" dirty="0" smtClean="0">
                <a:latin typeface="+mj-lt"/>
              </a:rPr>
              <a:t>		I </a:t>
            </a:r>
            <a:r>
              <a:rPr lang="en-US" sz="3600" dirty="0">
                <a:latin typeface="+mj-lt"/>
              </a:rPr>
              <a:t>ask God to help me,</a:t>
            </a:r>
            <a:endParaRPr lang="en-GB" sz="3600" dirty="0">
              <a:latin typeface="+mj-lt"/>
            </a:endParaRPr>
          </a:p>
          <a:p>
            <a:r>
              <a:rPr lang="en-US" sz="3600" dirty="0" smtClean="0">
                <a:latin typeface="+mj-lt"/>
              </a:rPr>
              <a:t>		and </a:t>
            </a:r>
            <a:r>
              <a:rPr lang="en-US" sz="3600" dirty="0">
                <a:latin typeface="+mj-lt"/>
              </a:rPr>
              <a:t>I invite you all to join with me </a:t>
            </a:r>
            <a:endParaRPr lang="en-US" sz="3600" dirty="0" smtClean="0">
              <a:latin typeface="+mj-lt"/>
            </a:endParaRPr>
          </a:p>
          <a:p>
            <a:r>
              <a:rPr lang="en-US" sz="3600" dirty="0">
                <a:latin typeface="+mj-lt"/>
              </a:rPr>
              <a:t>	</a:t>
            </a:r>
            <a:r>
              <a:rPr lang="en-US" sz="3600" dirty="0" smtClean="0">
                <a:latin typeface="+mj-lt"/>
              </a:rPr>
              <a:t>	in sharing </a:t>
            </a:r>
            <a:r>
              <a:rPr lang="en-US" sz="3600" dirty="0">
                <a:latin typeface="+mj-lt"/>
              </a:rPr>
              <a:t>God’s all-embracing </a:t>
            </a:r>
            <a:r>
              <a:rPr lang="en-US" sz="3600" dirty="0" smtClean="0">
                <a:latin typeface="+mj-lt"/>
              </a:rPr>
              <a:t>			love</a:t>
            </a:r>
            <a:r>
              <a:rPr lang="en-US" sz="3600" dirty="0">
                <a:latin typeface="+mj-lt"/>
              </a:rPr>
              <a:t>.</a:t>
            </a:r>
            <a:endParaRPr lang="en-GB" sz="3600" dirty="0">
              <a:latin typeface="+mj-lt"/>
            </a:endParaRPr>
          </a:p>
          <a:p>
            <a:endParaRPr lang="en-US" sz="3600" b="1" dirty="0" smtClean="0">
              <a:latin typeface="+mj-lt"/>
            </a:endParaRPr>
          </a:p>
          <a:p>
            <a:r>
              <a:rPr lang="en-US" sz="3600" b="1" dirty="0" smtClean="0">
                <a:latin typeface="+mj-lt"/>
              </a:rPr>
              <a:t>May </a:t>
            </a:r>
            <a:r>
              <a:rPr lang="en-US" sz="3600" b="1" dirty="0">
                <a:latin typeface="+mj-lt"/>
              </a:rPr>
              <a:t>we respond to Christ in all we meet.</a:t>
            </a:r>
            <a:endParaRPr lang="en-GB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8258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215289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2400" dirty="0">
                <a:solidFill>
                  <a:srgbClr val="C00000"/>
                </a:solidFill>
                <a:latin typeface="+mn-lt"/>
              </a:rPr>
              <a:t>If a newly-appointed presbyter is the new Superintendent, the presiding minister says to her/him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:</a:t>
            </a:r>
          </a:p>
          <a:p>
            <a:pPr lvl="0"/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3600" i="1" dirty="0">
                <a:latin typeface="+mn-lt"/>
              </a:rPr>
              <a:t>N, </a:t>
            </a:r>
            <a:r>
              <a:rPr lang="en-US" sz="3600" dirty="0">
                <a:latin typeface="+mn-lt"/>
              </a:rPr>
              <a:t>to you is committed the responsibility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for </a:t>
            </a:r>
            <a:r>
              <a:rPr lang="en-US" sz="3600" dirty="0">
                <a:latin typeface="+mn-lt"/>
              </a:rPr>
              <a:t>the life and work of this Circuit.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Will you, with your colleagues, lay and </a:t>
            </a:r>
            <a:r>
              <a:rPr lang="en-US" sz="3600" dirty="0" smtClean="0">
                <a:latin typeface="+mn-lt"/>
              </a:rPr>
              <a:t>	ordained</a:t>
            </a:r>
            <a:r>
              <a:rPr lang="en-US" sz="3600" dirty="0">
                <a:latin typeface="+mn-lt"/>
              </a:rPr>
              <a:t>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care </a:t>
            </a:r>
            <a:r>
              <a:rPr lang="en-US" sz="3600" dirty="0">
                <a:latin typeface="+mn-lt"/>
              </a:rPr>
              <a:t>for its people,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inspire its witness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watch over its life in the name of Christ?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1056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80566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2400" dirty="0">
                <a:solidFill>
                  <a:srgbClr val="C00000"/>
                </a:solidFill>
                <a:latin typeface="+mn-lt"/>
              </a:rPr>
              <a:t>The new Superintendent replies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:</a:t>
            </a:r>
          </a:p>
          <a:p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3600" dirty="0">
                <a:latin typeface="+mn-lt"/>
              </a:rPr>
              <a:t>I will, and I ask God to help me.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9967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805663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2400" dirty="0">
                <a:solidFill>
                  <a:srgbClr val="C00000"/>
                </a:solidFill>
                <a:latin typeface="+mn-lt"/>
              </a:rPr>
              <a:t>All stand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.</a:t>
            </a:r>
          </a:p>
          <a:p>
            <a:pPr lvl="0"/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2400" dirty="0">
                <a:solidFill>
                  <a:srgbClr val="C00000"/>
                </a:solidFill>
                <a:latin typeface="+mn-lt"/>
              </a:rPr>
              <a:t>The presiding minister says to the people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:</a:t>
            </a:r>
          </a:p>
          <a:p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3600" dirty="0">
                <a:latin typeface="+mn-lt"/>
              </a:rPr>
              <a:t>Sisters and brothers, I present to you </a:t>
            </a:r>
            <a:r>
              <a:rPr lang="en-US" sz="3600" i="1" dirty="0">
                <a:latin typeface="+mn-lt"/>
              </a:rPr>
              <a:t>N</a:t>
            </a:r>
            <a:r>
              <a:rPr lang="en-US" sz="3600" dirty="0">
                <a:latin typeface="+mn-lt"/>
              </a:rPr>
              <a:t>, whom the Conference has appointed to serve in this Circuit.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3632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805663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2400" dirty="0">
                <a:solidFill>
                  <a:srgbClr val="C00000"/>
                </a:solidFill>
                <a:latin typeface="+mn-lt"/>
              </a:rPr>
              <a:t>The presiding minister says to the newly-appointed deacon or probationer for diaconal ministry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:</a:t>
            </a:r>
          </a:p>
          <a:p>
            <a:pPr lvl="0"/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3600" i="1" dirty="0">
                <a:latin typeface="+mn-lt"/>
              </a:rPr>
              <a:t>N</a:t>
            </a:r>
            <a:r>
              <a:rPr lang="en-US" sz="3600" dirty="0">
                <a:latin typeface="+mn-lt"/>
              </a:rPr>
              <a:t>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will you hold before us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the story of God’s love and mercy,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above all, the Gospel of our </a:t>
            </a:r>
            <a:r>
              <a:rPr lang="en-US" sz="3600" dirty="0" err="1">
                <a:latin typeface="+mn-lt"/>
              </a:rPr>
              <a:t>Saviour</a:t>
            </a:r>
            <a:r>
              <a:rPr lang="en-US" sz="3600" dirty="0">
                <a:latin typeface="+mn-lt"/>
              </a:rPr>
              <a:t> Jesus Christ, and will you be among us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as one who makes known the Good News,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by deeds of loving service</a:t>
            </a:r>
            <a:r>
              <a:rPr lang="en-US" sz="3600" dirty="0" smtClean="0">
                <a:latin typeface="+mn-lt"/>
              </a:rPr>
              <a:t>?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5898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2" y="671690"/>
            <a:ext cx="10567664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Answer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:	</a:t>
            </a:r>
            <a:r>
              <a:rPr lang="en-US" sz="3600" dirty="0">
                <a:latin typeface="+mn-lt"/>
              </a:rPr>
              <a:t>I will.</a:t>
            </a:r>
            <a:endParaRPr lang="en-GB" sz="3600" dirty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		I </a:t>
            </a:r>
            <a:r>
              <a:rPr lang="en-US" sz="3600" dirty="0">
                <a:latin typeface="+mn-lt"/>
              </a:rPr>
              <a:t>ask God to help me,</a:t>
            </a:r>
            <a:endParaRPr lang="en-GB" sz="3600" dirty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		and </a:t>
            </a:r>
            <a:r>
              <a:rPr lang="en-US" sz="3600" dirty="0">
                <a:latin typeface="+mn-lt"/>
              </a:rPr>
              <a:t>I invite you all to join with me</a:t>
            </a:r>
            <a:endParaRPr lang="en-GB" sz="3600" dirty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		in </a:t>
            </a:r>
            <a:r>
              <a:rPr lang="en-US" sz="3600" dirty="0">
                <a:latin typeface="+mn-lt"/>
              </a:rPr>
              <a:t>proclaiming the Gospel of life and hope.</a:t>
            </a:r>
            <a:endParaRPr lang="en-GB" sz="3600" dirty="0">
              <a:latin typeface="+mn-lt"/>
            </a:endParaRPr>
          </a:p>
          <a:p>
            <a:endParaRPr lang="en-US" sz="3600" b="1" dirty="0" smtClean="0">
              <a:latin typeface="+mn-lt"/>
            </a:endParaRPr>
          </a:p>
          <a:p>
            <a:r>
              <a:rPr lang="en-US" sz="3600" b="1" dirty="0" smtClean="0">
                <a:latin typeface="+mn-lt"/>
              </a:rPr>
              <a:t>Through </a:t>
            </a:r>
            <a:r>
              <a:rPr lang="en-US" sz="3600" b="1" dirty="0">
                <a:latin typeface="+mn-lt"/>
              </a:rPr>
              <a:t>Christ, we have Good News to share.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6748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805663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>
                <a:latin typeface="+mn-lt"/>
              </a:rPr>
              <a:t>Will you hold before us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God’s call to serve the needs of others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and </a:t>
            </a:r>
            <a:r>
              <a:rPr lang="en-US" sz="3600" dirty="0">
                <a:latin typeface="+mn-lt"/>
              </a:rPr>
              <a:t>be among us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as one who ministers Christ’s love and </a:t>
            </a:r>
            <a:r>
              <a:rPr lang="en-US" sz="3600" dirty="0" smtClean="0">
                <a:latin typeface="+mn-lt"/>
              </a:rPr>
              <a:t>	compassion?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3459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805663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Answer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:</a:t>
            </a:r>
            <a:r>
              <a:rPr lang="en-US" sz="3600" dirty="0">
                <a:latin typeface="+mn-lt"/>
              </a:rPr>
              <a:t>	I will.</a:t>
            </a:r>
            <a:endParaRPr lang="en-GB" sz="3600" dirty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		I </a:t>
            </a:r>
            <a:r>
              <a:rPr lang="en-US" sz="3600" dirty="0">
                <a:latin typeface="+mn-lt"/>
              </a:rPr>
              <a:t>ask God to help me,</a:t>
            </a:r>
            <a:endParaRPr lang="en-GB" sz="3600" dirty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		and </a:t>
            </a:r>
            <a:r>
              <a:rPr lang="en-US" sz="3600" dirty="0">
                <a:latin typeface="+mn-lt"/>
              </a:rPr>
              <a:t>I invite you all to join with me in </a:t>
            </a:r>
            <a:r>
              <a:rPr lang="en-US" sz="3600" dirty="0" smtClean="0">
                <a:latin typeface="+mn-lt"/>
              </a:rPr>
              <a:t>		commitment </a:t>
            </a:r>
            <a:r>
              <a:rPr lang="en-US" sz="3600" dirty="0">
                <a:latin typeface="+mn-lt"/>
              </a:rPr>
              <a:t>to the way of Christ.</a:t>
            </a:r>
            <a:endParaRPr lang="en-GB" sz="3600" dirty="0">
              <a:latin typeface="+mn-lt"/>
            </a:endParaRPr>
          </a:p>
          <a:p>
            <a:endParaRPr lang="en-US" sz="3600" b="1" dirty="0" smtClean="0">
              <a:latin typeface="+mn-lt"/>
            </a:endParaRPr>
          </a:p>
          <a:p>
            <a:r>
              <a:rPr lang="en-US" sz="3600" b="1" dirty="0" smtClean="0">
                <a:latin typeface="+mn-lt"/>
              </a:rPr>
              <a:t>May </a:t>
            </a:r>
            <a:r>
              <a:rPr lang="en-US" sz="3600" b="1" dirty="0">
                <a:latin typeface="+mn-lt"/>
              </a:rPr>
              <a:t>we reveal Christ’s way through our words and example.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737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805663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>
                <a:latin typeface="+mn-lt"/>
              </a:rPr>
              <a:t>Will you hold before us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God’s commitment to human community,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to </a:t>
            </a:r>
            <a:r>
              <a:rPr lang="en-US" sz="3600" dirty="0">
                <a:latin typeface="+mn-lt"/>
              </a:rPr>
              <a:t>our </a:t>
            </a:r>
            <a:r>
              <a:rPr lang="en-US" sz="3600" dirty="0" err="1">
                <a:latin typeface="+mn-lt"/>
              </a:rPr>
              <a:t>neighbourhoods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all who live within them,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to the world that God has made</a:t>
            </a:r>
            <a:r>
              <a:rPr lang="en-US" sz="3600" dirty="0" smtClean="0">
                <a:latin typeface="+mn-lt"/>
              </a:rPr>
              <a:t>?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389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805663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Answer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:</a:t>
            </a:r>
            <a:r>
              <a:rPr lang="en-US" sz="3600" dirty="0">
                <a:latin typeface="+mn-lt"/>
              </a:rPr>
              <a:t>	I will.</a:t>
            </a:r>
            <a:endParaRPr lang="en-GB" sz="3600" dirty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		I </a:t>
            </a:r>
            <a:r>
              <a:rPr lang="en-US" sz="3600" dirty="0">
                <a:latin typeface="+mn-lt"/>
              </a:rPr>
              <a:t>ask God to help me,</a:t>
            </a:r>
            <a:endParaRPr lang="en-GB" sz="3600" dirty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		and </a:t>
            </a:r>
            <a:r>
              <a:rPr lang="en-US" sz="3600" dirty="0">
                <a:latin typeface="+mn-lt"/>
              </a:rPr>
              <a:t>I invite you all to join with me </a:t>
            </a:r>
            <a:endParaRPr lang="en-US" sz="3600" dirty="0" smtClean="0">
              <a:latin typeface="+mn-lt"/>
            </a:endParaRPr>
          </a:p>
          <a:p>
            <a:r>
              <a:rPr lang="en-US" sz="3600" dirty="0">
                <a:latin typeface="+mn-lt"/>
              </a:rPr>
              <a:t>	</a:t>
            </a:r>
            <a:r>
              <a:rPr lang="en-US" sz="3600" dirty="0" smtClean="0">
                <a:latin typeface="+mn-lt"/>
              </a:rPr>
              <a:t>	in </a:t>
            </a:r>
            <a:r>
              <a:rPr lang="en-US" sz="3600" dirty="0">
                <a:latin typeface="+mn-lt"/>
              </a:rPr>
              <a:t>sharing God’s all-embracing love.</a:t>
            </a:r>
            <a:endParaRPr lang="en-GB" sz="3600" dirty="0">
              <a:latin typeface="+mn-lt"/>
            </a:endParaRPr>
          </a:p>
          <a:p>
            <a:endParaRPr lang="en-US" sz="3600" b="1" dirty="0" smtClean="0">
              <a:latin typeface="+mn-lt"/>
            </a:endParaRPr>
          </a:p>
          <a:p>
            <a:r>
              <a:rPr lang="en-US" sz="3600" b="1" dirty="0" smtClean="0">
                <a:latin typeface="+mn-lt"/>
              </a:rPr>
              <a:t>May </a:t>
            </a:r>
            <a:r>
              <a:rPr lang="en-US" sz="3600" b="1" dirty="0">
                <a:latin typeface="+mn-lt"/>
              </a:rPr>
              <a:t>we respond to Christ in all we meet.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451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805663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2400" dirty="0">
                <a:solidFill>
                  <a:srgbClr val="C00000"/>
                </a:solidFill>
                <a:latin typeface="+mn-lt"/>
              </a:rPr>
              <a:t>A Circuit Steward says to the people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:</a:t>
            </a:r>
          </a:p>
          <a:p>
            <a:pPr lvl="0"/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 </a:t>
            </a:r>
          </a:p>
          <a:p>
            <a:pPr lvl="0"/>
            <a:r>
              <a:rPr lang="en-US" sz="3600" dirty="0" smtClean="0">
                <a:latin typeface="+mn-lt"/>
              </a:rPr>
              <a:t>Sisters </a:t>
            </a:r>
            <a:r>
              <a:rPr lang="en-US" sz="3600" dirty="0">
                <a:latin typeface="+mn-lt"/>
              </a:rPr>
              <a:t>and brothers,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will you welcome </a:t>
            </a:r>
            <a:r>
              <a:rPr lang="en-US" sz="3600" i="1" dirty="0">
                <a:latin typeface="+mn-lt"/>
              </a:rPr>
              <a:t>N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will you offer </a:t>
            </a:r>
            <a:r>
              <a:rPr lang="en-US" sz="3600" i="1" dirty="0">
                <a:latin typeface="+mn-lt"/>
              </a:rPr>
              <a:t>her/him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your friendship, support and prayers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as </a:t>
            </a:r>
            <a:r>
              <a:rPr lang="en-US" sz="3600" dirty="0">
                <a:latin typeface="+mn-lt"/>
              </a:rPr>
              <a:t>we join together in the work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to which God has called us</a:t>
            </a:r>
            <a:r>
              <a:rPr lang="en-US" sz="3600" dirty="0" smtClean="0">
                <a:latin typeface="+mn-lt"/>
              </a:rPr>
              <a:t>?</a:t>
            </a:r>
          </a:p>
          <a:p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With God’s help, we will.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552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2" y="715108"/>
            <a:ext cx="1039181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2400" dirty="0">
                <a:solidFill>
                  <a:srgbClr val="C00000"/>
                </a:solidFill>
                <a:latin typeface="+mn-lt"/>
              </a:rPr>
              <a:t>Welcomes may then be given by circuit and ecumenical representatives, civic leaders, and other appropriate persons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.</a:t>
            </a:r>
          </a:p>
          <a:p>
            <a:pPr lvl="0"/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2400" dirty="0">
                <a:solidFill>
                  <a:srgbClr val="C00000"/>
                </a:solidFill>
                <a:latin typeface="+mn-lt"/>
              </a:rPr>
              <a:t>Each newly-appointed presbyter, deacon or probationer 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may reply 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briefly in her/his own words and/or as follows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:</a:t>
            </a:r>
          </a:p>
          <a:p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3600" dirty="0">
                <a:latin typeface="+mn-lt"/>
              </a:rPr>
              <a:t>I thank you for your welcome.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I will work with you and pray for you.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5716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756828" y="2766646"/>
            <a:ext cx="103918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GB" sz="3600" b="1" dirty="0" smtClean="0">
                <a:latin typeface="+mn-lt"/>
              </a:rPr>
              <a:t>Hymn</a:t>
            </a:r>
            <a:endParaRPr lang="en-US" sz="3600" b="1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6797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2" y="715108"/>
            <a:ext cx="10391817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2400" dirty="0">
                <a:solidFill>
                  <a:srgbClr val="C00000"/>
                </a:solidFill>
                <a:latin typeface="+mn-lt"/>
              </a:rPr>
              <a:t>These or some other prayers of intercession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:</a:t>
            </a:r>
          </a:p>
          <a:p>
            <a:pPr lvl="0"/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 </a:t>
            </a:r>
          </a:p>
          <a:p>
            <a:pPr lvl="0"/>
            <a:r>
              <a:rPr lang="en-US" sz="3600" dirty="0" smtClean="0">
                <a:latin typeface="+mn-lt"/>
              </a:rPr>
              <a:t>Let </a:t>
            </a:r>
            <a:r>
              <a:rPr lang="en-US" sz="3600" dirty="0">
                <a:latin typeface="+mn-lt"/>
              </a:rPr>
              <a:t>us pray.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In faith we pray to God,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who is more ready to hear than we are to ask</a:t>
            </a:r>
            <a:r>
              <a:rPr lang="en-US" sz="3600" dirty="0" smtClean="0">
                <a:latin typeface="+mn-lt"/>
              </a:rPr>
              <a:t>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4961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2" y="715108"/>
            <a:ext cx="10391817" cy="544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3600" dirty="0" smtClean="0">
                <a:latin typeface="+mn-lt"/>
              </a:rPr>
              <a:t>Let </a:t>
            </a:r>
            <a:r>
              <a:rPr lang="en-US" sz="3600" dirty="0">
                <a:latin typeface="+mn-lt"/>
              </a:rPr>
              <a:t>us pray for the whole Church of God,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that</a:t>
            </a:r>
            <a:r>
              <a:rPr lang="en-US" sz="3600" dirty="0">
                <a:latin typeface="+mn-lt"/>
              </a:rPr>
              <a:t>, rejoicing in our richness and variety,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we </a:t>
            </a:r>
            <a:r>
              <a:rPr lang="en-US" sz="3600" dirty="0">
                <a:latin typeface="+mn-lt"/>
              </a:rPr>
              <a:t>may seek peace and unity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be constantly renewed for mission and </a:t>
            </a:r>
            <a:r>
              <a:rPr lang="en-US" sz="3600" dirty="0" smtClean="0">
                <a:latin typeface="+mn-lt"/>
              </a:rPr>
              <a:t>	service</a:t>
            </a:r>
            <a:r>
              <a:rPr lang="en-US" sz="3600" dirty="0">
                <a:latin typeface="+mn-lt"/>
              </a:rPr>
              <a:t>.</a:t>
            </a:r>
            <a:endParaRPr lang="en-GB" sz="3600" dirty="0">
              <a:latin typeface="+mn-lt"/>
            </a:endParaRPr>
          </a:p>
          <a:p>
            <a:endParaRPr lang="en-US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Silence</a:t>
            </a:r>
          </a:p>
          <a:p>
            <a:endParaRPr lang="en-US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3600" dirty="0">
                <a:latin typeface="+mn-lt"/>
              </a:rPr>
              <a:t>The Lord hears our prayer.</a:t>
            </a:r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Thanks be to God.</a:t>
            </a:r>
            <a:endParaRPr lang="en-GB" sz="3600" dirty="0">
              <a:latin typeface="+mn-lt"/>
            </a:endParaRPr>
          </a:p>
          <a:p>
            <a:endParaRPr lang="en-GB" sz="2400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8683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2" y="715108"/>
            <a:ext cx="10391817" cy="544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>
                <a:latin typeface="+mn-lt"/>
              </a:rPr>
              <a:t>Let us pray for the churches of our Circuit and </a:t>
            </a:r>
            <a:r>
              <a:rPr lang="en-US" sz="3600" dirty="0" smtClean="0">
                <a:latin typeface="+mn-lt"/>
              </a:rPr>
              <a:t>	District </a:t>
            </a:r>
          </a:p>
          <a:p>
            <a:r>
              <a:rPr lang="en-US" sz="3600" dirty="0" smtClean="0">
                <a:latin typeface="+mn-lt"/>
              </a:rPr>
              <a:t>and </a:t>
            </a:r>
            <a:r>
              <a:rPr lang="en-US" sz="3600" dirty="0">
                <a:latin typeface="+mn-lt"/>
              </a:rPr>
              <a:t>for other churches in this area,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that, rejoicing in our common heritage,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we may strengthen each other and be built up in </a:t>
            </a:r>
            <a:r>
              <a:rPr lang="en-US" sz="3600" dirty="0" smtClean="0">
                <a:latin typeface="+mn-lt"/>
              </a:rPr>
              <a:t>	love</a:t>
            </a:r>
            <a:r>
              <a:rPr lang="en-US" sz="3600" dirty="0">
                <a:latin typeface="+mn-lt"/>
              </a:rPr>
              <a:t>.</a:t>
            </a:r>
            <a:endParaRPr lang="en-GB" sz="3600" dirty="0">
              <a:latin typeface="+mn-lt"/>
            </a:endParaRPr>
          </a:p>
          <a:p>
            <a:endParaRPr lang="en-US" dirty="0" smtClean="0">
              <a:solidFill>
                <a:srgbClr val="C00000"/>
              </a:solidFill>
              <a:latin typeface="+mn-lt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Silence</a:t>
            </a:r>
          </a:p>
          <a:p>
            <a:endParaRPr lang="en-GB" dirty="0">
              <a:solidFill>
                <a:srgbClr val="C00000"/>
              </a:solidFill>
              <a:latin typeface="+mn-lt"/>
            </a:endParaRPr>
          </a:p>
          <a:p>
            <a:r>
              <a:rPr lang="en-US" sz="3600" dirty="0">
                <a:latin typeface="+mn-lt"/>
              </a:rPr>
              <a:t>The Lord hears our prayer.</a:t>
            </a:r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Thanks be to God</a:t>
            </a:r>
            <a:r>
              <a:rPr lang="en-US" sz="3600" b="1" dirty="0" smtClean="0">
                <a:latin typeface="+mn-lt"/>
              </a:rPr>
              <a:t>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95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2" y="715108"/>
            <a:ext cx="10391817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Let </a:t>
            </a:r>
            <a:r>
              <a:rPr lang="en-US" sz="3600" dirty="0">
                <a:latin typeface="+mn-lt"/>
              </a:rPr>
              <a:t>us pray for the life of the world,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that</a:t>
            </a:r>
            <a:r>
              <a:rPr lang="en-US" sz="3600" dirty="0">
                <a:latin typeface="+mn-lt"/>
              </a:rPr>
              <a:t>, rejoicing in our common humanity,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we may reject the ways of war and conflict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work together for justice and peace.</a:t>
            </a:r>
            <a:endParaRPr lang="en-GB" sz="3600" dirty="0">
              <a:latin typeface="+mn-lt"/>
            </a:endParaRPr>
          </a:p>
          <a:p>
            <a:endParaRPr lang="en-US" sz="2400" dirty="0" smtClean="0">
              <a:solidFill>
                <a:srgbClr val="C00000"/>
              </a:solidFill>
              <a:latin typeface="+mn-lt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Silence</a:t>
            </a:r>
          </a:p>
          <a:p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3600" dirty="0">
                <a:latin typeface="+mn-lt"/>
              </a:rPr>
              <a:t>The Lord hears our prayer.</a:t>
            </a:r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Thanks be to God</a:t>
            </a:r>
            <a:r>
              <a:rPr lang="en-US" sz="3600" b="1" dirty="0" smtClean="0">
                <a:latin typeface="+mn-lt"/>
              </a:rPr>
              <a:t>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2814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2" y="715108"/>
            <a:ext cx="10391817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Let </a:t>
            </a:r>
            <a:r>
              <a:rPr lang="en-US" sz="3600" dirty="0">
                <a:latin typeface="+mn-lt"/>
              </a:rPr>
              <a:t>us rejoice in the communion of saints,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that</a:t>
            </a:r>
            <a:r>
              <a:rPr lang="en-US" sz="3600" dirty="0">
                <a:latin typeface="+mn-lt"/>
              </a:rPr>
              <a:t>, strengthened by their faithful example,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we </a:t>
            </a:r>
            <a:r>
              <a:rPr lang="en-US" sz="3600" dirty="0">
                <a:latin typeface="+mn-lt"/>
              </a:rPr>
              <a:t>may follow the way of Christ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live to God’s praise and glory.</a:t>
            </a:r>
            <a:endParaRPr lang="en-GB" sz="3600" dirty="0">
              <a:latin typeface="+mn-lt"/>
            </a:endParaRPr>
          </a:p>
          <a:p>
            <a:endParaRPr lang="en-US" sz="2400" dirty="0" smtClean="0">
              <a:solidFill>
                <a:srgbClr val="C00000"/>
              </a:solidFill>
              <a:latin typeface="+mn-lt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Silence</a:t>
            </a:r>
          </a:p>
          <a:p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3600" dirty="0" smtClean="0">
                <a:latin typeface="+mn-lt"/>
              </a:rPr>
              <a:t>The </a:t>
            </a:r>
            <a:r>
              <a:rPr lang="en-US" sz="3600" dirty="0">
                <a:latin typeface="+mn-lt"/>
              </a:rPr>
              <a:t>Lord hears our prayer.</a:t>
            </a:r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Thanks be to God</a:t>
            </a:r>
            <a:r>
              <a:rPr lang="en-US" sz="3600" b="1" dirty="0" smtClean="0">
                <a:latin typeface="+mn-lt"/>
              </a:rPr>
              <a:t>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8489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2" y="715108"/>
            <a:ext cx="1039181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Give </a:t>
            </a:r>
            <a:r>
              <a:rPr lang="en-US" sz="3600" dirty="0">
                <a:latin typeface="+mn-lt"/>
              </a:rPr>
              <a:t>us wisdom, Lord, to know your will,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and </a:t>
            </a:r>
            <a:r>
              <a:rPr lang="en-US" sz="3600" dirty="0">
                <a:latin typeface="+mn-lt"/>
              </a:rPr>
              <a:t>courage to do it.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May our words declare your love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may our compassion give substance to our </a:t>
            </a:r>
            <a:r>
              <a:rPr lang="en-US" sz="3600" dirty="0" smtClean="0">
                <a:latin typeface="+mn-lt"/>
              </a:rPr>
              <a:t>	words</a:t>
            </a:r>
            <a:r>
              <a:rPr lang="en-US" sz="3600" dirty="0">
                <a:latin typeface="+mn-lt"/>
              </a:rPr>
              <a:t>;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through </a:t>
            </a:r>
            <a:r>
              <a:rPr lang="en-US" sz="3600" dirty="0">
                <a:latin typeface="+mn-lt"/>
              </a:rPr>
              <a:t>Jesus Christ our Lord. </a:t>
            </a:r>
            <a:r>
              <a:rPr lang="en-US" sz="3600" b="1" dirty="0">
                <a:latin typeface="+mn-lt"/>
              </a:rPr>
              <a:t>Amen</a:t>
            </a:r>
            <a:r>
              <a:rPr lang="en-US" sz="3600" dirty="0">
                <a:latin typeface="+mn-lt"/>
              </a:rPr>
              <a:t>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1164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it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2579688" y="328613"/>
            <a:ext cx="9612312" cy="512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dirty="0"/>
              <a:t>We say together the prayer that Jesus 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dirty="0"/>
              <a:t>gave us:	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endParaRPr lang="en-GB" altLang="en-US" sz="3600" b="1" dirty="0"/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Our Father in heaven,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hallowed be your Name,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your kingdom come,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your will be done,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on earth as in heaven.</a:t>
            </a:r>
          </a:p>
        </p:txBody>
      </p:sp>
    </p:spTree>
    <p:extLst>
      <p:ext uri="{BB962C8B-B14F-4D97-AF65-F5344CB8AC3E}">
        <p14:creationId xmlns:p14="http://schemas.microsoft.com/office/powerpoint/2010/main" val="47927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it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2579688" y="328613"/>
            <a:ext cx="9612312" cy="512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Give us today our daily bread.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Forgive us our sins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as we forgive those who sin against us.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Save us from the time of trial	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and deliver us from evil.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For the kingdom, the power and the glory </a:t>
            </a:r>
            <a:br>
              <a:rPr lang="en-GB" altLang="en-US" sz="3600" b="1" dirty="0"/>
            </a:br>
            <a:r>
              <a:rPr lang="en-GB" altLang="en-US" sz="3600" b="1" dirty="0"/>
              <a:t>	are yours,		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now and for ever. Amen. </a:t>
            </a:r>
            <a:endParaRPr lang="en-US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29799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it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2579688" y="328613"/>
            <a:ext cx="9612312" cy="512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dirty="0"/>
              <a:t>As our Saviour taught his disciples, we pray: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/>
            </a:r>
            <a:br>
              <a:rPr lang="en-GB" altLang="en-US" sz="3600" b="1" dirty="0"/>
            </a:br>
            <a:r>
              <a:rPr lang="en-GB" altLang="en-US" sz="3600" b="1" dirty="0"/>
              <a:t>Our Father, who art in heaven,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hallowed be thy Name;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thy kingdom come;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thy will be done;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on earth as it is in heaven.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endParaRPr lang="en-US" altLang="en-US" sz="3600" dirty="0"/>
          </a:p>
        </p:txBody>
      </p:sp>
    </p:spTree>
    <p:extLst>
      <p:ext uri="{BB962C8B-B14F-4D97-AF65-F5344CB8AC3E}">
        <p14:creationId xmlns:p14="http://schemas.microsoft.com/office/powerpoint/2010/main" val="406132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it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2579688" y="328613"/>
            <a:ext cx="9612312" cy="512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Give us this day our daily bread.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And forgive us our trespasses,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as we forgive those who trespass 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	against us.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And lead us not into temptation;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but deliver us from evil.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For thine is the kingdom, the power, </a:t>
            </a:r>
            <a:br>
              <a:rPr lang="en-GB" altLang="en-US" sz="3600" b="1" dirty="0"/>
            </a:br>
            <a:r>
              <a:rPr lang="en-GB" altLang="en-US" sz="3600" b="1" dirty="0"/>
              <a:t>	and the glory,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for ever and ever. Amen.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endParaRPr lang="en-US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59266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2" y="715108"/>
            <a:ext cx="10391817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2400" dirty="0">
                <a:solidFill>
                  <a:srgbClr val="C00000"/>
                </a:solidFill>
                <a:latin typeface="+mn-lt"/>
              </a:rPr>
              <a:t>The 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Peace</a:t>
            </a:r>
          </a:p>
          <a:p>
            <a:pPr lvl="0"/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 </a:t>
            </a:r>
          </a:p>
          <a:p>
            <a:pPr lvl="0"/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All 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stand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.</a:t>
            </a:r>
          </a:p>
          <a:p>
            <a:pPr lvl="0"/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3600" dirty="0">
                <a:latin typeface="+mn-lt"/>
              </a:rPr>
              <a:t>We are the Body of Christ.</a:t>
            </a:r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In the one Spirit</a:t>
            </a:r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we were all baptized into one body.</a:t>
            </a:r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Let us therefore keep the unity of the Spirit </a:t>
            </a:r>
            <a:endParaRPr lang="en-US" sz="3600" b="1" dirty="0" smtClean="0">
              <a:latin typeface="+mn-lt"/>
            </a:endParaRPr>
          </a:p>
          <a:p>
            <a:r>
              <a:rPr lang="en-US" sz="3600" b="1" dirty="0" smtClean="0">
                <a:latin typeface="+mn-lt"/>
              </a:rPr>
              <a:t>in </a:t>
            </a:r>
            <a:r>
              <a:rPr lang="en-US" sz="3600" b="1" dirty="0">
                <a:latin typeface="+mn-lt"/>
              </a:rPr>
              <a:t>the bond of peace.</a:t>
            </a:r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 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282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2" y="715108"/>
            <a:ext cx="1039181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The </a:t>
            </a:r>
            <a:r>
              <a:rPr lang="en-US" sz="3600" dirty="0">
                <a:latin typeface="+mn-lt"/>
              </a:rPr>
              <a:t>peace of the Lord be always with you.</a:t>
            </a:r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And also with you.</a:t>
            </a:r>
            <a:endParaRPr lang="en-GB" sz="3600" dirty="0">
              <a:latin typeface="+mn-lt"/>
            </a:endParaRPr>
          </a:p>
          <a:p>
            <a:endParaRPr lang="en-US" sz="2400" dirty="0" smtClean="0">
              <a:solidFill>
                <a:srgbClr val="C00000"/>
              </a:solidFill>
              <a:latin typeface="+mn-lt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The 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people may greet one another in the name of Christ.</a:t>
            </a:r>
            <a:endParaRPr lang="en-GB" sz="2400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6504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2" y="715108"/>
            <a:ext cx="10391817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2400" dirty="0">
                <a:solidFill>
                  <a:srgbClr val="C00000"/>
                </a:solidFill>
                <a:latin typeface="+mn-lt"/>
              </a:rPr>
              <a:t>This or some other prayer of thanksgiving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:</a:t>
            </a:r>
          </a:p>
          <a:p>
            <a:pPr lvl="0"/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 </a:t>
            </a:r>
          </a:p>
          <a:p>
            <a:pPr lvl="0"/>
            <a:r>
              <a:rPr lang="en-US" sz="3600" dirty="0" smtClean="0">
                <a:latin typeface="+mn-lt"/>
              </a:rPr>
              <a:t>Let </a:t>
            </a:r>
            <a:r>
              <a:rPr lang="en-US" sz="3600" dirty="0">
                <a:latin typeface="+mn-lt"/>
              </a:rPr>
              <a:t>us pray</a:t>
            </a:r>
            <a:r>
              <a:rPr lang="en-US" sz="3600" dirty="0" smtClean="0">
                <a:latin typeface="+mn-lt"/>
              </a:rPr>
              <a:t>.</a:t>
            </a:r>
          </a:p>
          <a:p>
            <a:pPr lvl="0"/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Gracious God,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we thank you that in every generation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you </a:t>
            </a:r>
            <a:r>
              <a:rPr lang="en-US" sz="3600" dirty="0">
                <a:latin typeface="+mn-lt"/>
              </a:rPr>
              <a:t>reveal your love for the world,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and </a:t>
            </a:r>
            <a:r>
              <a:rPr lang="en-US" sz="3600" dirty="0">
                <a:latin typeface="+mn-lt"/>
              </a:rPr>
              <a:t>set before your people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your word of life and hope</a:t>
            </a:r>
            <a:r>
              <a:rPr lang="en-US" sz="3600" dirty="0" smtClean="0">
                <a:latin typeface="+mn-lt"/>
              </a:rPr>
              <a:t>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342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2" y="715108"/>
            <a:ext cx="10391817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We </a:t>
            </a:r>
            <a:r>
              <a:rPr lang="en-US" sz="3600" dirty="0">
                <a:latin typeface="+mn-lt"/>
              </a:rPr>
              <a:t>thank you for Jesus Christ your Son,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in </a:t>
            </a:r>
            <a:r>
              <a:rPr lang="en-US" sz="3600" dirty="0">
                <a:latin typeface="+mn-lt"/>
              </a:rPr>
              <a:t>whom you have made known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your way of perfect love,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in whose dying and rising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we see your final purpose</a:t>
            </a:r>
            <a:r>
              <a:rPr lang="en-US" sz="3600" dirty="0" smtClean="0">
                <a:latin typeface="+mn-lt"/>
              </a:rPr>
              <a:t>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177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2" y="715108"/>
            <a:ext cx="1039181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We </a:t>
            </a:r>
            <a:r>
              <a:rPr lang="en-US" sz="3600" dirty="0">
                <a:latin typeface="+mn-lt"/>
              </a:rPr>
              <a:t>thank you for your Holy Spirit,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who </a:t>
            </a:r>
            <a:r>
              <a:rPr lang="en-US" sz="3600" dirty="0">
                <a:latin typeface="+mn-lt"/>
              </a:rPr>
              <a:t>leads your people into all truth;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for the service and witness of your Church;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and </a:t>
            </a:r>
            <a:r>
              <a:rPr lang="en-US" sz="3600" dirty="0">
                <a:latin typeface="+mn-lt"/>
              </a:rPr>
              <a:t>for the preaching of the word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the celebration of the sacraments,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through </a:t>
            </a:r>
            <a:r>
              <a:rPr lang="en-US" sz="3600" dirty="0">
                <a:latin typeface="+mn-lt"/>
              </a:rPr>
              <a:t>which you renew and strengthen us</a:t>
            </a:r>
            <a:r>
              <a:rPr lang="en-US" sz="3600" dirty="0" smtClean="0">
                <a:latin typeface="+mn-lt"/>
              </a:rPr>
              <a:t>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185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2" y="715108"/>
            <a:ext cx="1039181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b="1" dirty="0" smtClean="0">
                <a:latin typeface="+mn-lt"/>
              </a:rPr>
              <a:t>All </a:t>
            </a:r>
            <a:r>
              <a:rPr lang="en-US" sz="3600" b="1" dirty="0" err="1">
                <a:latin typeface="+mn-lt"/>
              </a:rPr>
              <a:t>honour</a:t>
            </a:r>
            <a:r>
              <a:rPr lang="en-US" sz="3600" b="1" dirty="0">
                <a:latin typeface="+mn-lt"/>
              </a:rPr>
              <a:t> and glory be yours, </a:t>
            </a:r>
            <a:endParaRPr lang="en-US" sz="3600" b="1" dirty="0" smtClean="0">
              <a:latin typeface="+mn-lt"/>
            </a:endParaRPr>
          </a:p>
          <a:p>
            <a:r>
              <a:rPr lang="en-US" sz="3600" b="1" dirty="0" smtClean="0">
                <a:latin typeface="+mn-lt"/>
              </a:rPr>
              <a:t>in </a:t>
            </a:r>
            <a:r>
              <a:rPr lang="en-US" sz="3600" b="1" dirty="0">
                <a:latin typeface="+mn-lt"/>
              </a:rPr>
              <a:t>the Church and in the world, </a:t>
            </a:r>
            <a:endParaRPr lang="en-US" sz="3600" b="1" dirty="0" smtClean="0">
              <a:latin typeface="+mn-lt"/>
            </a:endParaRPr>
          </a:p>
          <a:p>
            <a:r>
              <a:rPr lang="en-US" sz="3600" b="1" dirty="0" smtClean="0">
                <a:latin typeface="+mn-lt"/>
              </a:rPr>
              <a:t>in </a:t>
            </a:r>
            <a:r>
              <a:rPr lang="en-US" sz="3600" b="1" dirty="0">
                <a:latin typeface="+mn-lt"/>
              </a:rPr>
              <a:t>time and in eternity;</a:t>
            </a:r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through Jesus Christ our Lord. Amen.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804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791997" y="2532185"/>
            <a:ext cx="103918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GB" sz="3600" b="1" dirty="0" smtClean="0">
                <a:latin typeface="+mn-lt"/>
              </a:rPr>
              <a:t>Hymn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615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2" y="715108"/>
            <a:ext cx="10391817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2400" dirty="0">
                <a:solidFill>
                  <a:srgbClr val="C00000"/>
                </a:solidFill>
                <a:latin typeface="+mn-lt"/>
              </a:rPr>
              <a:t>The presiding minister says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:</a:t>
            </a:r>
          </a:p>
          <a:p>
            <a:pPr lvl="0"/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3600" dirty="0">
                <a:latin typeface="+mn-lt"/>
              </a:rPr>
              <a:t>May the God of love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stir up in us the gifts of his grace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and </a:t>
            </a:r>
            <a:r>
              <a:rPr lang="en-US" sz="3600" dirty="0">
                <a:latin typeface="+mn-lt"/>
              </a:rPr>
              <a:t>sustain each of us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in our discipleship and service;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and </a:t>
            </a:r>
            <a:r>
              <a:rPr lang="en-US" sz="3600" dirty="0">
                <a:latin typeface="+mn-lt"/>
              </a:rPr>
              <a:t>the blessing of God,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the Father, the Son and the Holy Spirit,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remain </a:t>
            </a:r>
            <a:r>
              <a:rPr lang="en-US" sz="3600" dirty="0">
                <a:latin typeface="+mn-lt"/>
              </a:rPr>
              <a:t>with </a:t>
            </a:r>
            <a:r>
              <a:rPr lang="en-US" sz="3600" i="1" dirty="0">
                <a:latin typeface="+mn-lt"/>
              </a:rPr>
              <a:t>you/us </a:t>
            </a:r>
            <a:r>
              <a:rPr lang="en-US" sz="3600" dirty="0">
                <a:latin typeface="+mn-lt"/>
              </a:rPr>
              <a:t>for ever. </a:t>
            </a:r>
            <a:r>
              <a:rPr lang="en-US" sz="3600" b="1" dirty="0">
                <a:latin typeface="+mn-lt"/>
              </a:rPr>
              <a:t>Amen.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8303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2" y="715108"/>
            <a:ext cx="10391817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2400" dirty="0">
                <a:solidFill>
                  <a:srgbClr val="C00000"/>
                </a:solidFill>
                <a:latin typeface="+mn-lt"/>
              </a:rPr>
              <a:t>The presiding minister says to the people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:</a:t>
            </a:r>
          </a:p>
          <a:p>
            <a:pPr lvl="0"/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3600" dirty="0">
                <a:latin typeface="+mn-lt"/>
              </a:rPr>
              <a:t>Sisters and brothers, I present to you </a:t>
            </a:r>
            <a:r>
              <a:rPr lang="en-US" sz="3600" i="1" dirty="0">
                <a:latin typeface="+mn-lt"/>
              </a:rPr>
              <a:t>N</a:t>
            </a:r>
            <a:r>
              <a:rPr lang="en-US" sz="3600" dirty="0">
                <a:latin typeface="+mn-lt"/>
              </a:rPr>
              <a:t>, who serves as a minister in this Circuit. The Circuit Meeting has shown its confidence in </a:t>
            </a:r>
            <a:r>
              <a:rPr lang="en-US" sz="3600" i="1" dirty="0">
                <a:latin typeface="+mn-lt"/>
              </a:rPr>
              <a:t>her/his </a:t>
            </a:r>
            <a:r>
              <a:rPr lang="en-US" sz="3600" dirty="0">
                <a:latin typeface="+mn-lt"/>
              </a:rPr>
              <a:t>ministry by inviting </a:t>
            </a:r>
            <a:r>
              <a:rPr lang="en-US" sz="3600" i="1" dirty="0">
                <a:latin typeface="+mn-lt"/>
              </a:rPr>
              <a:t>her/him </a:t>
            </a:r>
            <a:r>
              <a:rPr lang="en-US" sz="3600" dirty="0">
                <a:latin typeface="+mn-lt"/>
              </a:rPr>
              <a:t>to serve as Superintendent, and the Conference has so appointed </a:t>
            </a:r>
            <a:r>
              <a:rPr lang="en-US" sz="3600" i="1" dirty="0">
                <a:latin typeface="+mn-lt"/>
              </a:rPr>
              <a:t>her/him</a:t>
            </a:r>
            <a:r>
              <a:rPr lang="en-US" sz="3600" dirty="0">
                <a:latin typeface="+mn-lt"/>
              </a:rPr>
              <a:t>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4085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2" y="715108"/>
            <a:ext cx="10391817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2400" dirty="0">
                <a:solidFill>
                  <a:srgbClr val="C00000"/>
                </a:solidFill>
                <a:latin typeface="+mn-lt"/>
              </a:rPr>
              <a:t>The presiding minister says to the new Superintendent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:</a:t>
            </a:r>
          </a:p>
          <a:p>
            <a:pPr lvl="0"/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3600" i="1" dirty="0">
                <a:latin typeface="+mn-lt"/>
              </a:rPr>
              <a:t>N</a:t>
            </a:r>
            <a:r>
              <a:rPr lang="en-US" sz="3600" dirty="0">
                <a:latin typeface="+mn-lt"/>
              </a:rPr>
              <a:t>, to you is committed the responsibility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for </a:t>
            </a:r>
            <a:r>
              <a:rPr lang="en-US" sz="3600" dirty="0">
                <a:latin typeface="+mn-lt"/>
              </a:rPr>
              <a:t>the life and work of this Circuit.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Will you, with your colleagues, lay and ordained, care for its people,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inspire its witness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watch over its life in the name of Christ</a:t>
            </a:r>
            <a:r>
              <a:rPr lang="en-US" sz="3600" dirty="0" smtClean="0">
                <a:latin typeface="+mn-lt"/>
              </a:rPr>
              <a:t>?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9854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2" y="715108"/>
            <a:ext cx="10391817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The 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new Superintendent replies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:</a:t>
            </a:r>
          </a:p>
          <a:p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3600" dirty="0">
                <a:latin typeface="+mn-lt"/>
              </a:rPr>
              <a:t>I will, and I ask God to help me.</a:t>
            </a:r>
            <a:endParaRPr lang="en-GB" sz="3600" dirty="0">
              <a:latin typeface="+mn-lt"/>
            </a:endParaRPr>
          </a:p>
          <a:p>
            <a:endParaRPr lang="en-US" sz="2400" dirty="0" smtClean="0">
              <a:solidFill>
                <a:srgbClr val="C00000"/>
              </a:solidFill>
              <a:latin typeface="+mn-lt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The 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people say to the new Superintendent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:</a:t>
            </a:r>
          </a:p>
          <a:p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3600" b="1" dirty="0">
                <a:latin typeface="+mn-lt"/>
              </a:rPr>
              <a:t>We receive you as our Superintendent.</a:t>
            </a:r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We pray that God’s blessing will rest upon you. Amen.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667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8214" y="2409825"/>
            <a:ext cx="8424618" cy="1735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4400" b="1" dirty="0"/>
              <a:t>THE WELCOME OF MINISTERS, DEACONS </a:t>
            </a:r>
            <a:r>
              <a:rPr lang="en-US" sz="4400" b="1" dirty="0" smtClean="0"/>
              <a:t/>
            </a:r>
            <a:br>
              <a:rPr lang="en-US" sz="4400" b="1" dirty="0" smtClean="0"/>
            </a:br>
            <a:r>
              <a:rPr lang="en-US" sz="4400" b="1" dirty="0" smtClean="0"/>
              <a:t>AND </a:t>
            </a:r>
            <a:r>
              <a:rPr lang="en-US" sz="4400" b="1" dirty="0"/>
              <a:t>PROBATIONERS</a:t>
            </a:r>
            <a:endParaRPr lang="en-GB" sz="4400" b="1" dirty="0"/>
          </a:p>
        </p:txBody>
      </p:sp>
    </p:spTree>
    <p:extLst>
      <p:ext uri="{BB962C8B-B14F-4D97-AF65-F5344CB8AC3E}">
        <p14:creationId xmlns:p14="http://schemas.microsoft.com/office/powerpoint/2010/main" val="304835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C tex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7" id="{71F1F844-DA78-4447-A108-FEABDF8FC45F}" vid="{236811AE-EF1F-EB4B-BD5C-5C399254EF90}"/>
    </a:ext>
  </a:extLst>
</a:theme>
</file>

<file path=ppt/theme/theme2.xml><?xml version="1.0" encoding="utf-8"?>
<a:theme xmlns:a="http://schemas.openxmlformats.org/drawingml/2006/main" name="3573 MC Powerpoint – new bra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573 MC Powerpoint – new brand" id="{40FA8D40-8179-FD41-B856-9BC021558B60}" vid="{7A99158A-A386-0941-A99B-D287FA80D4AC}"/>
    </a:ext>
  </a:extLst>
</a:theme>
</file>

<file path=ppt/theme/theme3.xml><?xml version="1.0" encoding="utf-8"?>
<a:theme xmlns:a="http://schemas.openxmlformats.org/drawingml/2006/main" name="MC Section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7" id="{71F1F844-DA78-4447-A108-FEABDF8FC45F}" vid="{7E88D43A-807D-3441-BDA7-18E05E2EA618}"/>
    </a:ext>
  </a:extLst>
</a:theme>
</file>

<file path=ppt/theme/theme4.xml><?xml version="1.0" encoding="utf-8"?>
<a:theme xmlns:a="http://schemas.openxmlformats.org/drawingml/2006/main" name="MC tex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7" id="{71F1F844-DA78-4447-A108-FEABDF8FC45F}" vid="{236811AE-EF1F-EB4B-BD5C-5C399254EF90}"/>
    </a:ext>
  </a:extLst>
</a:theme>
</file>

<file path=ppt/theme/theme5.xml><?xml version="1.0" encoding="utf-8"?>
<a:theme xmlns:a="http://schemas.openxmlformats.org/drawingml/2006/main" name="2_MC tex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7" id="{71F1F844-DA78-4447-A108-FEABDF8FC45F}" vid="{236811AE-EF1F-EB4B-BD5C-5C399254EF90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674</TotalTime>
  <Words>3661</Words>
  <Application>Microsoft Office PowerPoint</Application>
  <PresentationFormat>Widescreen</PresentationFormat>
  <Paragraphs>501</Paragraphs>
  <Slides>62</Slides>
  <Notes>62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62</vt:i4>
      </vt:variant>
    </vt:vector>
  </HeadingPairs>
  <TitlesOfParts>
    <vt:vector size="73" baseType="lpstr">
      <vt:lpstr>Arial</vt:lpstr>
      <vt:lpstr>Calibri</vt:lpstr>
      <vt:lpstr>Calibri Light</vt:lpstr>
      <vt:lpstr>Franklin Gothic Book</vt:lpstr>
      <vt:lpstr>Franklin Gothic Medium</vt:lpstr>
      <vt:lpstr>Symbol</vt:lpstr>
      <vt:lpstr>1_MC text slide</vt:lpstr>
      <vt:lpstr>3573 MC Powerpoint – new brand</vt:lpstr>
      <vt:lpstr>MC Section slide</vt:lpstr>
      <vt:lpstr>MC text slide</vt:lpstr>
      <vt:lpstr>2_MC text slide</vt:lpstr>
      <vt:lpstr>PowerPoint Presentation</vt:lpstr>
      <vt:lpstr>THE WELCOME OF MINISTERS, DEACONS  AND PROBATIONERS</vt:lpstr>
      <vt:lpstr>THE GATHERING OF THE PEOPLE OF GOD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MINISTRY OF THE WORD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PRESENTATION, PROMISES AND WELCOME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WELCOME OF MINISTERS, DEACONS  AND PROBATIONERS</vt:lpstr>
    </vt:vector>
  </TitlesOfParts>
  <Company>The Methodist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Morrell</dc:creator>
  <cp:lastModifiedBy>Rebecca Goldsmith</cp:lastModifiedBy>
  <cp:revision>47</cp:revision>
  <dcterms:created xsi:type="dcterms:W3CDTF">2022-11-15T14:42:56Z</dcterms:created>
  <dcterms:modified xsi:type="dcterms:W3CDTF">2023-09-11T12:34:03Z</dcterms:modified>
</cp:coreProperties>
</file>