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8" r:id="rId3"/>
    <p:sldMasterId id="2147483671" r:id="rId4"/>
    <p:sldMasterId id="2147483685" r:id="rId5"/>
  </p:sldMasterIdLst>
  <p:notesMasterIdLst>
    <p:notesMasterId r:id="rId49"/>
  </p:notesMasterIdLst>
  <p:sldIdLst>
    <p:sldId id="257" r:id="rId6"/>
    <p:sldId id="258" r:id="rId7"/>
    <p:sldId id="267" r:id="rId8"/>
    <p:sldId id="407" r:id="rId9"/>
    <p:sldId id="261" r:id="rId10"/>
    <p:sldId id="404" r:id="rId11"/>
    <p:sldId id="269" r:id="rId12"/>
    <p:sldId id="410" r:id="rId13"/>
    <p:sldId id="411" r:id="rId14"/>
    <p:sldId id="412" r:id="rId15"/>
    <p:sldId id="413" r:id="rId16"/>
    <p:sldId id="414" r:id="rId17"/>
    <p:sldId id="415" r:id="rId18"/>
    <p:sldId id="345" r:id="rId19"/>
    <p:sldId id="270" r:id="rId20"/>
    <p:sldId id="346" r:id="rId21"/>
    <p:sldId id="431" r:id="rId22"/>
    <p:sldId id="416" r:id="rId23"/>
    <p:sldId id="432" r:id="rId24"/>
    <p:sldId id="418" r:id="rId25"/>
    <p:sldId id="417" r:id="rId26"/>
    <p:sldId id="347" r:id="rId27"/>
    <p:sldId id="419" r:id="rId28"/>
    <p:sldId id="433" r:id="rId29"/>
    <p:sldId id="434" r:id="rId30"/>
    <p:sldId id="435" r:id="rId31"/>
    <p:sldId id="436" r:id="rId32"/>
    <p:sldId id="437" r:id="rId33"/>
    <p:sldId id="438" r:id="rId34"/>
    <p:sldId id="439" r:id="rId35"/>
    <p:sldId id="440" r:id="rId36"/>
    <p:sldId id="441" r:id="rId37"/>
    <p:sldId id="442" r:id="rId38"/>
    <p:sldId id="443" r:id="rId39"/>
    <p:sldId id="444" r:id="rId40"/>
    <p:sldId id="445" r:id="rId41"/>
    <p:sldId id="420" r:id="rId42"/>
    <p:sldId id="446" r:id="rId43"/>
    <p:sldId id="447" r:id="rId44"/>
    <p:sldId id="448" r:id="rId45"/>
    <p:sldId id="449" r:id="rId46"/>
    <p:sldId id="422" r:id="rId47"/>
    <p:sldId id="450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4" autoAdjust="0"/>
    <p:restoredTop sz="66543" autoAdjust="0"/>
  </p:normalViewPr>
  <p:slideViewPr>
    <p:cSldViewPr snapToGrid="0">
      <p:cViewPr varScale="1">
        <p:scale>
          <a:sx n="73" d="100"/>
          <a:sy n="73" d="100"/>
        </p:scale>
        <p:origin x="172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0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8" Type="http://schemas.openxmlformats.org/officeDocument/2006/relationships/slide" Target="slides/slide3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2958F-FE1E-47AC-B833-62CE24C2FF50}" type="datetimeFigureOut">
              <a:rPr lang="en-GB" smtClean="0"/>
              <a:t>11/09/2023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E52FD-F3D1-407A-8A2F-1C65D7654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5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version of the Lord’s Prayer is from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Praying Together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© 1988 by the English Language Liturgical Consultation (ELLC).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75498-5885-4883-BBBE-58CCA2503A4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5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INTRODUCTION</a:t>
            </a:r>
            <a:endParaRPr lang="en-GB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Lay Workers are appointed to a variety of ministries, remunerated or unremunerated, full-time or part-time, in Circuit or District appointments.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Commissioning Service is intended to be sufficiently adaptable for use in these varying circumstances.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NOTES</a:t>
            </a:r>
            <a:endParaRPr lang="en-GB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Commissioning of Lay Workers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should normally take place during a celebration of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Holy Communion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This service is intended for the Commissioning of a Lay Worker in a Circuit or District appointment. In the case of a District appointment, it will be necessary to adapt nos. 10, 12, 13 and 14.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61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336)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634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336)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</a:t>
            </a:r>
            <a:r>
              <a:rPr lang="en-GB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Hymn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535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336) </a:t>
            </a:r>
            <a:r>
              <a:rPr lang="en-US" altLang="en-US" b="1" i="0" dirty="0" smtClean="0"/>
              <a:t>2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collect, which may be preceded or followed by the collect of the day: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158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337)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77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3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the following or the Old Testament reading for the day: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Isaiah 55:6-13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Jeremiah 1:4-10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511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i="1" dirty="0" smtClean="0"/>
              <a:t>(p. 337)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4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Psalm or portion of a Psalm may be said or sung.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5210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5</a:t>
            </a:r>
            <a:r>
              <a:rPr lang="en-US" altLang="en-US" b="1" i="0" baseline="0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One of the following or the Epistle for the day: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Ephesians 4:7-16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Colossians 4:2-6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786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6</a:t>
            </a:r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767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337)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7</a:t>
            </a:r>
            <a:r>
              <a:rPr lang="en-US" altLang="en-US" b="1" i="0" baseline="0" dirty="0" smtClean="0"/>
              <a:t> </a:t>
            </a:r>
            <a:r>
              <a:rPr lang="en-US" sz="1200" dirty="0" smtClean="0">
                <a:latin typeface="+mn-lt"/>
              </a:rPr>
              <a:t>One of the following or the Gospel for the day is read:</a:t>
            </a:r>
            <a:endParaRPr lang="en-GB" sz="1200" dirty="0" smtClean="0">
              <a:latin typeface="+mn-lt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Luke 6:20-26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Luke 10:1-2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Luke 10:38-42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24692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8</a:t>
            </a:r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2644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9</a:t>
            </a:r>
            <a:endParaRPr lang="en-GB" altLang="en-US" dirty="0" smtClean="0"/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150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337)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355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337)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10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 stand.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 to the people: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06312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10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426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10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1182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11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0167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338)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11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7810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339)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12</a:t>
            </a:r>
            <a:r>
              <a:rPr lang="en-GB" altLang="en-US" b="1" dirty="0" smtClean="0"/>
              <a:t>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A </a:t>
            </a:r>
            <a:r>
              <a:rPr lang="en-US" sz="1200" i="1" dirty="0" smtClean="0">
                <a:solidFill>
                  <a:srgbClr val="C00000"/>
                </a:solidFill>
                <a:latin typeface="+mn-lt"/>
              </a:rPr>
              <a:t>Circuit Steward </a:t>
            </a:r>
            <a:r>
              <a:rPr lang="en-US" sz="1200" dirty="0" smtClean="0">
                <a:solidFill>
                  <a:srgbClr val="C00000"/>
                </a:solidFill>
                <a:latin typeface="+mn-lt"/>
              </a:rPr>
              <a:t>says to the people:</a:t>
            </a:r>
            <a:endParaRPr lang="en-GB" sz="1200" dirty="0" smtClean="0">
              <a:solidFill>
                <a:srgbClr val="C00000"/>
              </a:solidFill>
              <a:latin typeface="+mn-lt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07301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340)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13</a:t>
            </a:r>
            <a:r>
              <a:rPr lang="en-GB" altLang="en-US" b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representative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the local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church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 which the Lay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 be mainly involved may say: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Welcomes may then be given by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circuit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ecumenical representatives, civic leaders and other appropriate persons.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5904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340)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15</a:t>
            </a:r>
            <a:r>
              <a:rPr lang="en-US" altLang="en-US" b="1" i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Each newly-appointed Lay Worker may reply briefly in her/his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own words and/or as follows: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1892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339)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or some other prayers of intercession: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57996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339)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or some other prayers of intercession: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7729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340)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or some other prayers of intercession: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3012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340)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or some other prayers of intercession: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08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340)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or some other prayers of intercession: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4373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340)</a:t>
            </a:r>
            <a:r>
              <a:rPr lang="en-US" altLang="en-US" b="1" i="1" dirty="0" smtClean="0"/>
              <a:t> </a:t>
            </a:r>
            <a:r>
              <a:rPr lang="en-GB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These or some other prayers of intercession: 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49286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341)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endParaRPr lang="en-US" alt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version of the Lord’s Prayer is from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Praying Together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© 1988 by the English Language Liturgical Consultation (ELLC).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2588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341)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EITHER: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  <a:endParaRPr lang="en-US" altLang="en-US" i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i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first version of the Lord’s Prayer is from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Praying Together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© 1988 by the English Language Liturgical Consultation (ELLC).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altLang="en-US" i="1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7352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341)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963848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341) </a:t>
            </a:r>
            <a:r>
              <a:rPr lang="en-US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Lord’s Prayer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OR: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i="1" dirty="0" smtClean="0"/>
              <a:t>Please delete the slides for whichever version of the Lord's Prayer is not being used.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</a:t>
            </a:r>
            <a:endParaRPr lang="en-US" altLang="en-US" dirty="0" smtClean="0"/>
          </a:p>
        </p:txBody>
      </p:sp>
      <p:sp>
        <p:nvSpPr>
          <p:cNvPr id="11162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D6F01F-0750-4A9C-B349-D2A174DD1CC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423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341) </a:t>
            </a:r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6E3EF9-4115-4B6E-9B84-9B99CE066D85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98605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341) </a:t>
            </a:r>
            <a:r>
              <a:rPr lang="en-GB" altLang="en-US" b="1" dirty="0" smtClean="0"/>
              <a:t>18 </a:t>
            </a:r>
            <a:r>
              <a:rPr lang="en-GB" altLang="en-US" dirty="0" smtClean="0"/>
              <a:t>The Peace</a:t>
            </a:r>
          </a:p>
          <a:p>
            <a:endParaRPr lang="en-GB" altLang="en-US" dirty="0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BEAABD-38A4-479D-8465-AB53283FFA2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1838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341) </a:t>
            </a:r>
            <a:r>
              <a:rPr lang="en-GB" altLang="en-US" b="1" dirty="0" smtClean="0"/>
              <a:t>18 </a:t>
            </a:r>
            <a:r>
              <a:rPr lang="en-GB" altLang="en-US" dirty="0" smtClean="0"/>
              <a:t>The Peace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en-US" b="1" dirty="0" smtClean="0"/>
              <a:t>19</a:t>
            </a:r>
            <a:r>
              <a:rPr lang="en-GB" altLang="en-US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service continues from the Preparation of the Gifts. Any appropriate order may be used, but that for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Day of Pentecost and Times of Renewal in the Life of the Church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(page 174) is especially suitable.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altLang="en-US" dirty="0" smtClean="0"/>
          </a:p>
          <a:p>
            <a:endParaRPr lang="en-GB" altLang="en-US" dirty="0" smtClean="0"/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BEAABD-38A4-479D-8465-AB53283FFA2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26983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342)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 Lord’s Supper is not celebrated, the service concludes as follows: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Hymn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Offering and prayer of dedication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altLang="en-US" dirty="0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E23656-8C43-43B9-8C55-82BF0BC4F54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25194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342)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22</a:t>
            </a:r>
            <a:r>
              <a:rPr lang="en-US" altLang="en-US" b="1" i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or some other prayer of thanksgiving: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56639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342)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22</a:t>
            </a:r>
            <a:r>
              <a:rPr lang="en-US" altLang="en-US" b="1" i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or some other prayer of thanksgiving: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2495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342)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22</a:t>
            </a:r>
            <a:r>
              <a:rPr lang="en-US" altLang="en-US" b="1" i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or some other prayer of thanksgiving: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62916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342)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22</a:t>
            </a:r>
            <a:r>
              <a:rPr lang="en-US" altLang="en-US" b="1" i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or some other prayer of thanksgiving: </a:t>
            </a:r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2006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GB" altLang="en-US" i="1" dirty="0" smtClean="0"/>
              <a:t>(p. 343)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Hymn</a:t>
            </a:r>
          </a:p>
          <a:p>
            <a:pPr lvl="0"/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altLang="en-US" dirty="0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E23656-8C43-43B9-8C55-82BF0BC4F54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0911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i="1" dirty="0" smtClean="0"/>
              <a:t>(p. 343)</a:t>
            </a:r>
            <a:r>
              <a:rPr lang="en-US" altLang="en-US" b="1" i="1" dirty="0" smtClean="0"/>
              <a:t> </a:t>
            </a:r>
            <a:r>
              <a:rPr lang="en-US" altLang="en-US" b="1" i="0" dirty="0" smtClean="0"/>
              <a:t>24</a:t>
            </a:r>
            <a:r>
              <a:rPr lang="en-US" altLang="en-US" b="1" i="1" dirty="0" smtClean="0"/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presiding minister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319354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989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OF THE SERVICE</a:t>
            </a:r>
            <a:endParaRPr lang="en-US" altLang="en-US" sz="1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51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75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GATHERING OF THE PEOPLE OF GOD</a:t>
            </a:r>
            <a:endParaRPr lang="en-US" altLang="en-US" sz="1200" b="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320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MINISTRY OF THE WORD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628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LORD’S SUPPER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961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PRAYERS AND DISMISSAL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6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A9B2-5B05-614A-9BCF-86F92F85C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45776"/>
            <a:ext cx="12192000" cy="1735609"/>
          </a:xfrm>
          <a:prstGeom prst="rect">
            <a:avLst/>
          </a:prstGeom>
        </p:spPr>
        <p:txBody>
          <a:bodyPr anchor="b"/>
          <a:lstStyle>
            <a:lvl1pPr algn="ctr">
              <a:defRPr sz="6000" b="0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264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Section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CB5D3CC-E2E9-324C-9EB4-FD5288B32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2" y="0"/>
            <a:ext cx="9983787" cy="6489700"/>
          </a:xfrm>
          <a:prstGeom prst="rect">
            <a:avLst/>
          </a:prstGeom>
        </p:spPr>
        <p:txBody>
          <a:bodyPr anchor="ctr"/>
          <a:lstStyle>
            <a:lvl1pPr algn="l">
              <a:defRPr sz="4800" b="0" i="0" baseline="0">
                <a:solidFill>
                  <a:srgbClr val="C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213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8628-BD3D-FF48-B52C-8C93F1DC1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702" y="1902229"/>
            <a:ext cx="10515600" cy="45838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80132E-FBA5-B349-97EE-08796CD9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13699"/>
            <a:ext cx="9612312" cy="635435"/>
          </a:xfrm>
          <a:prstGeom prst="rect">
            <a:avLst/>
          </a:prstGeom>
        </p:spPr>
        <p:txBody>
          <a:bodyPr anchor="b"/>
          <a:lstStyle>
            <a:lvl1pPr algn="ctr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571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579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PREPARATION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2396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REQUEST FOR 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5494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970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AFFIRMATION OF FAITH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7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9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BAPTISMAL PROMISES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13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C text Admi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COMMISSIONING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94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RECEPTION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AND WELCOME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3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PROMISES OF THOSE NEWLY-CONFIRMED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24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OF THE PEOPLE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5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47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72532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60114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GATHERING OF THE PEOPLE OF GOD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93035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MINISTRY OF THE WORD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072925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COVENANT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4693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94501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4712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4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25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12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50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0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8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5" r:id="rId12"/>
    <p:sldLayoutId id="2147483676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343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3738" y="556593"/>
            <a:ext cx="11206162" cy="339836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admission of lay workers</a:t>
            </a:r>
            <a:r>
              <a:rPr lang="en-GB" altLang="en-US" b="1" dirty="0"/>
              <a:t/>
            </a:r>
            <a:br>
              <a:rPr lang="en-GB" altLang="en-US" b="1" dirty="0"/>
            </a:b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feel free to amend, add or delete slides as necessary.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rubric for the service is given in the notes for each slide.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notes also indicate the relevant page number in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Methodist Worship Book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numbers in bold in the notes of the slide represent the numbers for each item in the rubric. </a:t>
            </a: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wish to add in the names/numbers of the hymns on the appropriate slides, or to insert slides containing the words of the hymns if your church has the relevant 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permissions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also to add the text of the Scripture readings.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delete whichever version of 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Lord’s Prayer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not to be used.</a:t>
            </a:r>
          </a:p>
          <a:p>
            <a:pPr marL="342900" indent="-342900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Font typeface="Symbol" panose="05050102010706020507" pitchFamily="18" charset="2"/>
              <a:buChar char=""/>
              <a:defRPr/>
            </a:pP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material apart from where otherwise stated </a:t>
            </a: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GB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Trustees for Methodist Church Purposes, 1999.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hide or delete this slide before you use this presentation in a service.</a:t>
            </a:r>
          </a:p>
        </p:txBody>
      </p:sp>
    </p:spTree>
    <p:extLst>
      <p:ext uri="{BB962C8B-B14F-4D97-AF65-F5344CB8AC3E}">
        <p14:creationId xmlns:p14="http://schemas.microsoft.com/office/powerpoint/2010/main" val="23461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4400" b="1" dirty="0"/>
              <a:t>T</a:t>
            </a:r>
            <a:r>
              <a:rPr lang="en-US" sz="4400" b="1" dirty="0" smtClean="0"/>
              <a:t>HE ADMISSION OF </a:t>
            </a:r>
            <a:br>
              <a:rPr lang="en-US" sz="4400" b="1" dirty="0" smtClean="0"/>
            </a:br>
            <a:r>
              <a:rPr lang="en-US" sz="4400" b="1" dirty="0" smtClean="0"/>
              <a:t>LAY WORKERS</a:t>
            </a: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94415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GATHERING OF THE PEOPLE OF GOD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867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991336" y="2438889"/>
            <a:ext cx="7816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Hymn</a:t>
            </a:r>
          </a:p>
        </p:txBody>
      </p:sp>
    </p:spTree>
    <p:extLst>
      <p:ext uri="{BB962C8B-B14F-4D97-AF65-F5344CB8AC3E}">
        <p14:creationId xmlns:p14="http://schemas.microsoft.com/office/powerpoint/2010/main" val="58536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9" y="515606"/>
            <a:ext cx="9100632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Eternal God, in your love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 pour out upon us gifts of your Spirit 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 service of the Gospel: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look now on your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servant, 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whom we are to commission in your Name, that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she/he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all your people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may make your grace and glory known to the world; through Jesus Christ our Lord.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Amen.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89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MINISTRY OF THE WORD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396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Old Testament reading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59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Psalm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56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Testament reading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21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Hymn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25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60708" y="521608"/>
            <a:ext cx="1035979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A reading from the Gospel according to . . . </a:t>
            </a:r>
            <a:endParaRPr lang="en-US" sz="3600" dirty="0" smtClean="0">
              <a:latin typeface="+mn-lt"/>
            </a:endParaRPr>
          </a:p>
          <a:p>
            <a:pPr lvl="0"/>
            <a:endParaRPr lang="en-US" sz="3600" dirty="0" smtClean="0">
              <a:latin typeface="+mn-lt"/>
            </a:endParaRPr>
          </a:p>
          <a:p>
            <a:pPr lvl="0"/>
            <a:r>
              <a:rPr lang="en-US" sz="3600" dirty="0" smtClean="0">
                <a:latin typeface="+mn-lt"/>
              </a:rPr>
              <a:t>Hear </a:t>
            </a:r>
            <a:r>
              <a:rPr lang="en-US" sz="3600" dirty="0">
                <a:latin typeface="+mn-lt"/>
              </a:rPr>
              <a:t>the Gospel of Christ.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Glory to Christ our </a:t>
            </a:r>
            <a:r>
              <a:rPr lang="en-US" sz="3600" b="1" dirty="0" err="1">
                <a:latin typeface="+mn-lt"/>
              </a:rPr>
              <a:t>Saviour</a:t>
            </a:r>
            <a:r>
              <a:rPr lang="en-US" sz="3600" b="1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 </a:t>
            </a:r>
            <a:endParaRPr lang="en-US" sz="3600" dirty="0" smtClean="0">
              <a:latin typeface="+mn-lt"/>
            </a:endParaRPr>
          </a:p>
          <a:p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This is the Gospel of Christ.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Praise to Christ our Lord.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451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Sermon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47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148985" y="2479361"/>
            <a:ext cx="1035979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 algn="ctr"/>
            <a:r>
              <a:rPr lang="en-GB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Hymn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36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03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COMMISSIONING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4307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4" y="671690"/>
            <a:ext cx="9465694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All stand.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 to the people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Sisters and brothers, I present to you </a:t>
            </a:r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 who is to serve as a Lay </a:t>
            </a:r>
            <a:r>
              <a:rPr lang="en-US" sz="3600" i="1" dirty="0">
                <a:latin typeface="+mn-lt"/>
              </a:rPr>
              <a:t>Worker </a:t>
            </a:r>
            <a:r>
              <a:rPr lang="en-US" sz="3600" dirty="0">
                <a:latin typeface="+mn-lt"/>
              </a:rPr>
              <a:t>in this </a:t>
            </a:r>
            <a:r>
              <a:rPr lang="en-US" sz="3600" i="1" dirty="0">
                <a:latin typeface="+mn-lt"/>
              </a:rPr>
              <a:t>Circuit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/>
            </a:r>
            <a:br>
              <a:rPr lang="en-US" sz="3600" dirty="0">
                <a:latin typeface="+mn-lt"/>
              </a:rPr>
            </a:br>
            <a:r>
              <a:rPr lang="en-US" sz="3600" dirty="0">
                <a:latin typeface="+mn-lt"/>
              </a:rPr>
              <a:t>The work to which </a:t>
            </a:r>
            <a:r>
              <a:rPr lang="en-US" sz="3600" i="1" dirty="0">
                <a:latin typeface="+mn-lt"/>
              </a:rPr>
              <a:t>N </a:t>
            </a:r>
            <a:r>
              <a:rPr lang="en-US" sz="3600" dirty="0">
                <a:latin typeface="+mn-lt"/>
              </a:rPr>
              <a:t>is appointed is particularly concerned with . . 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Here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will indicate in a phrase the duties to be carried out by the Lay Worker.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15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 we rejoice that you are now to exercise </a:t>
            </a:r>
            <a:r>
              <a:rPr lang="en-US" sz="3600" i="1" dirty="0">
                <a:latin typeface="+mn-lt"/>
              </a:rPr>
              <a:t>this ministry </a:t>
            </a:r>
            <a:r>
              <a:rPr lang="en-US" sz="3600" dirty="0">
                <a:latin typeface="+mn-lt"/>
              </a:rPr>
              <a:t>within the life and mission of the Church. In your work you will be strengthened by the Holy Spirit.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Do you believe that you are called by God to serve as </a:t>
            </a:r>
            <a:r>
              <a:rPr lang="en-US" sz="3600" i="1" dirty="0">
                <a:latin typeface="+mn-lt"/>
              </a:rPr>
              <a:t>a </a:t>
            </a:r>
            <a:r>
              <a:rPr lang="en-US" sz="3600" dirty="0" smtClean="0">
                <a:latin typeface="+mn-lt"/>
              </a:rPr>
              <a:t>Lay </a:t>
            </a:r>
            <a:r>
              <a:rPr lang="en-US" sz="3600" i="1" dirty="0" smtClean="0">
                <a:latin typeface="+mn-lt"/>
              </a:rPr>
              <a:t>Worker </a:t>
            </a:r>
            <a:r>
              <a:rPr lang="en-US" sz="3600" dirty="0">
                <a:latin typeface="+mn-lt"/>
              </a:rPr>
              <a:t>in this </a:t>
            </a:r>
            <a:r>
              <a:rPr lang="en-US" sz="3600" i="1" dirty="0">
                <a:latin typeface="+mn-lt"/>
              </a:rPr>
              <a:t>Circuit</a:t>
            </a:r>
            <a:r>
              <a:rPr lang="en-US" sz="3600" dirty="0">
                <a:latin typeface="+mn-lt"/>
              </a:rPr>
              <a:t>?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>
                <a:latin typeface="+mn-lt"/>
              </a:rPr>
              <a:t>I do</a:t>
            </a:r>
            <a:r>
              <a:rPr lang="en-US" sz="3600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04479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Will </a:t>
            </a:r>
            <a:r>
              <a:rPr lang="en-US" sz="3600" dirty="0">
                <a:latin typeface="+mn-lt"/>
              </a:rPr>
              <a:t>you accept the discipline of the Church, and work </a:t>
            </a:r>
            <a:r>
              <a:rPr lang="en-US" sz="3600" dirty="0" smtClean="0">
                <a:latin typeface="+mn-lt"/>
              </a:rPr>
              <a:t>with us </a:t>
            </a:r>
            <a:r>
              <a:rPr lang="en-US" sz="3600" dirty="0">
                <a:latin typeface="+mn-lt"/>
              </a:rPr>
              <a:t>in its mission and ministry?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>
                <a:latin typeface="+mn-lt"/>
              </a:rPr>
              <a:t>With God’s help I will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Will you be faithful in worship, in prayer and in reading </a:t>
            </a:r>
            <a:r>
              <a:rPr lang="en-US" sz="3600" dirty="0" smtClean="0">
                <a:latin typeface="+mn-lt"/>
              </a:rPr>
              <a:t>the Holy </a:t>
            </a:r>
            <a:r>
              <a:rPr lang="en-US" sz="3600" dirty="0">
                <a:latin typeface="+mn-lt"/>
              </a:rPr>
              <a:t>Scriptures?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Answer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: </a:t>
            </a:r>
            <a:r>
              <a:rPr lang="en-US" sz="3600" dirty="0">
                <a:latin typeface="+mn-lt"/>
              </a:rPr>
              <a:t>With God’s help I will.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964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says: </a:t>
            </a:r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pPr lvl="0"/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pPr lvl="0"/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Faithful God, we thank you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that </a:t>
            </a:r>
            <a:r>
              <a:rPr lang="en-US" sz="3600" i="1" dirty="0">
                <a:latin typeface="+mn-lt"/>
              </a:rPr>
              <a:t>N </a:t>
            </a:r>
            <a:r>
              <a:rPr lang="en-US" sz="3600" dirty="0">
                <a:latin typeface="+mn-lt"/>
              </a:rPr>
              <a:t>has offered </a:t>
            </a:r>
            <a:r>
              <a:rPr lang="en-US" sz="3600" i="1" dirty="0">
                <a:latin typeface="+mn-lt"/>
              </a:rPr>
              <a:t>herself/himself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as </a:t>
            </a:r>
            <a:r>
              <a:rPr lang="en-US" sz="3600" i="1" dirty="0">
                <a:latin typeface="+mn-lt"/>
              </a:rPr>
              <a:t>a </a:t>
            </a:r>
            <a:r>
              <a:rPr lang="en-US" sz="3600" dirty="0">
                <a:latin typeface="+mn-lt"/>
              </a:rPr>
              <a:t>Lay </a:t>
            </a:r>
            <a:r>
              <a:rPr lang="en-US" sz="3600" i="1" dirty="0">
                <a:latin typeface="+mn-lt"/>
              </a:rPr>
              <a:t>Worker </a:t>
            </a:r>
            <a:r>
              <a:rPr lang="en-US" sz="3600" dirty="0">
                <a:latin typeface="+mn-lt"/>
              </a:rPr>
              <a:t>in your Church</a:t>
            </a:r>
            <a:r>
              <a:rPr lang="en-US" sz="3600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59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Uphold </a:t>
            </a:r>
            <a:r>
              <a:rPr lang="en-US" sz="3600" i="1" dirty="0">
                <a:latin typeface="+mn-lt"/>
              </a:rPr>
              <a:t>her/him </a:t>
            </a:r>
            <a:r>
              <a:rPr lang="en-US" sz="3600" dirty="0">
                <a:latin typeface="+mn-lt"/>
              </a:rPr>
              <a:t>by your love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enable </a:t>
            </a:r>
            <a:r>
              <a:rPr lang="en-US" sz="3600" i="1" dirty="0">
                <a:latin typeface="+mn-lt"/>
              </a:rPr>
              <a:t>her/him </a:t>
            </a:r>
            <a:r>
              <a:rPr lang="en-US" sz="3600" dirty="0">
                <a:latin typeface="+mn-lt"/>
              </a:rPr>
              <a:t>by your Spirit,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 </a:t>
            </a:r>
            <a:r>
              <a:rPr lang="en-US" sz="3600" dirty="0">
                <a:latin typeface="+mn-lt"/>
              </a:rPr>
              <a:t>through </a:t>
            </a:r>
            <a:r>
              <a:rPr lang="en-US" sz="3600" i="1" dirty="0">
                <a:latin typeface="+mn-lt"/>
              </a:rPr>
              <a:t>her/his </a:t>
            </a:r>
            <a:r>
              <a:rPr lang="en-US" sz="3600" dirty="0">
                <a:latin typeface="+mn-lt"/>
              </a:rPr>
              <a:t>ministry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your Church may be strengthened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your name may be glorified;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through Jesus Christ our Lord. </a:t>
            </a:r>
            <a:r>
              <a:rPr lang="en-US" sz="3600" b="1" dirty="0">
                <a:latin typeface="+mn-lt"/>
              </a:rPr>
              <a:t>Amen</a:t>
            </a:r>
            <a:r>
              <a:rPr lang="en-US" sz="3600" dirty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3373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A </a:t>
            </a:r>
            <a:r>
              <a:rPr lang="en-US" sz="2400" i="1" dirty="0">
                <a:solidFill>
                  <a:srgbClr val="C00000"/>
                </a:solidFill>
                <a:latin typeface="+mn-lt"/>
              </a:rPr>
              <a:t>Circuit Steward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says to the people: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>
                <a:latin typeface="+mn-lt"/>
              </a:rPr>
              <a:t> </a:t>
            </a:r>
            <a:endParaRPr lang="en-GB" sz="2400" dirty="0">
              <a:latin typeface="+mn-lt"/>
            </a:endParaRPr>
          </a:p>
          <a:p>
            <a:r>
              <a:rPr lang="en-US" sz="3600" dirty="0">
                <a:latin typeface="+mn-lt"/>
              </a:rPr>
              <a:t>Sisters and brothers, 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will you welcome </a:t>
            </a:r>
            <a:r>
              <a:rPr lang="en-US" sz="3600" i="1" dirty="0">
                <a:latin typeface="+mn-lt"/>
              </a:rPr>
              <a:t>N</a:t>
            </a:r>
            <a:r>
              <a:rPr lang="en-US" sz="3600" dirty="0">
                <a:latin typeface="+mn-lt"/>
              </a:rPr>
              <a:t>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will you offer </a:t>
            </a:r>
            <a:r>
              <a:rPr lang="en-US" sz="3600" i="1" dirty="0">
                <a:latin typeface="+mn-lt"/>
              </a:rPr>
              <a:t>her/him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your friendship, support and prayers as we join together in the work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to which God has called us</a:t>
            </a:r>
            <a:r>
              <a:rPr lang="en-US" sz="3600" dirty="0" smtClean="0">
                <a:latin typeface="+mn-lt"/>
              </a:rPr>
              <a:t>?</a:t>
            </a:r>
          </a:p>
          <a:p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With God’s help, we will.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032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21528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A </a:t>
            </a:r>
            <a:r>
              <a:rPr lang="en-US" sz="2400" i="1" dirty="0">
                <a:solidFill>
                  <a:srgbClr val="C00000"/>
                </a:solidFill>
                <a:latin typeface="+mn-lt"/>
              </a:rPr>
              <a:t>representative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of the local </a:t>
            </a:r>
            <a:r>
              <a:rPr lang="en-US" sz="2400" i="1" dirty="0">
                <a:solidFill>
                  <a:srgbClr val="C00000"/>
                </a:solidFill>
                <a:latin typeface="+mn-lt"/>
              </a:rPr>
              <a:t>church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with which the Lay </a:t>
            </a:r>
            <a:r>
              <a:rPr lang="en-US" sz="2400" i="1" dirty="0" smtClean="0">
                <a:solidFill>
                  <a:srgbClr val="C00000"/>
                </a:solidFill>
                <a:latin typeface="+mn-lt"/>
              </a:rPr>
              <a:t>Worker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will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be mainly involved may say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I welcome you in the name of . . . </a:t>
            </a:r>
            <a:r>
              <a:rPr lang="en-US" sz="3600" i="1" dirty="0">
                <a:latin typeface="+mn-lt"/>
              </a:rPr>
              <a:t>Church.</a:t>
            </a:r>
            <a:endParaRPr lang="en-GB" sz="3600" dirty="0">
              <a:latin typeface="+mn-lt"/>
            </a:endParaRPr>
          </a:p>
          <a:p>
            <a:pPr lvl="0"/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pPr lvl="0"/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Welcomes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may then be given by </a:t>
            </a:r>
            <a:r>
              <a:rPr lang="en-US" sz="2400" i="1" dirty="0">
                <a:solidFill>
                  <a:srgbClr val="C00000"/>
                </a:solidFill>
                <a:latin typeface="+mn-lt"/>
              </a:rPr>
              <a:t>circuit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and ecumenical representatives, civic leaders and other appropriate persons.</a:t>
            </a:r>
            <a:endParaRPr lang="en-GB" sz="2400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1056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Each newly-appointed Lay Worker may reply briefly in 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her/his own </a:t>
            </a:r>
            <a:r>
              <a:rPr lang="en-US" sz="2400" dirty="0">
                <a:solidFill>
                  <a:srgbClr val="C00000"/>
                </a:solidFill>
                <a:latin typeface="+mn-lt"/>
              </a:rPr>
              <a:t>words and/or as follows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I thank you for your welcome.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 will work with you and pray for you.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967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3600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These or some other prayers of intercession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pPr lvl="0"/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</a:t>
            </a:r>
            <a:r>
              <a:rPr lang="en-US" sz="3600" dirty="0" smtClean="0">
                <a:latin typeface="+mn-lt"/>
              </a:rPr>
              <a:t>.</a:t>
            </a:r>
          </a:p>
          <a:p>
            <a:pPr lvl="0"/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 faith we pray to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who is more ready to hear than we are to ask</a:t>
            </a:r>
            <a:r>
              <a:rPr lang="en-US" sz="3600" dirty="0" smtClean="0">
                <a:latin typeface="+mn-lt"/>
              </a:rPr>
              <a:t>.</a:t>
            </a:r>
          </a:p>
          <a:p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3632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for the whole Church of God,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</a:t>
            </a:r>
            <a:r>
              <a:rPr lang="en-US" sz="3600" dirty="0">
                <a:latin typeface="+mn-lt"/>
              </a:rPr>
              <a:t>, rejoicing in our richness and variety,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we </a:t>
            </a:r>
            <a:r>
              <a:rPr lang="en-US" sz="3600" dirty="0">
                <a:latin typeface="+mn-lt"/>
              </a:rPr>
              <a:t>may seek peace and unity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be constantly renewed for mission and service.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The Lord hears our prayer.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Thanks be to God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392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for the churches of our Circuit and District,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</a:t>
            </a:r>
            <a:r>
              <a:rPr lang="en-US" sz="3600" dirty="0">
                <a:latin typeface="+mn-lt"/>
              </a:rPr>
              <a:t>, rejoicing in our common heritage,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may strengthen each other and be built up in love.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The Lord hears our prayer.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Thanks be to God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6295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pray for the life of the world,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</a:t>
            </a:r>
            <a:r>
              <a:rPr lang="en-US" sz="3600" dirty="0">
                <a:latin typeface="+mn-lt"/>
              </a:rPr>
              <a:t>, rejoicing in our common humanity,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we may reject the ways of war and conflict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work together for justice and peace.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The Lord hears our prayer.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Thanks be to God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9745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Let </a:t>
            </a:r>
            <a:r>
              <a:rPr lang="en-US" sz="3600" dirty="0">
                <a:latin typeface="+mn-lt"/>
              </a:rPr>
              <a:t>us rejoice in the communion of saints, that, strengthened by their faithful example, we may follow the way of Christ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live to God’s praise and glory.</a:t>
            </a:r>
            <a:endParaRPr lang="en-GB" sz="3600" dirty="0">
              <a:latin typeface="+mn-lt"/>
            </a:endParaRPr>
          </a:p>
          <a:p>
            <a:endParaRPr lang="en-US" sz="2400" dirty="0" smtClean="0">
              <a:solidFill>
                <a:srgbClr val="C00000"/>
              </a:solidFill>
              <a:latin typeface="+mn-lt"/>
            </a:endParaRPr>
          </a:p>
          <a:p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Silence</a:t>
            </a:r>
          </a:p>
          <a:p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The Lord hears our prayer.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Thanks be to God</a:t>
            </a:r>
            <a:r>
              <a:rPr lang="en-US" sz="3600" b="1" dirty="0" smtClean="0">
                <a:latin typeface="+mn-lt"/>
              </a:rPr>
              <a:t>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376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Give </a:t>
            </a:r>
            <a:r>
              <a:rPr lang="en-US" sz="3600" dirty="0">
                <a:latin typeface="+mn-lt"/>
              </a:rPr>
              <a:t>us wisdom, Lord, to know your will,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courage to do it.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May our words declare your love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may our compassion give substance to our words;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through </a:t>
            </a:r>
            <a:r>
              <a:rPr lang="en-US" sz="3600" dirty="0">
                <a:latin typeface="+mn-lt"/>
              </a:rPr>
              <a:t>Jesus Christ our Lord. </a:t>
            </a:r>
            <a:r>
              <a:rPr lang="en-US" sz="3600" b="1" dirty="0">
                <a:latin typeface="+mn-lt"/>
              </a:rPr>
              <a:t>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667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We say together the prayer that Jesus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gave us: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GB" altLang="en-US" sz="3600" b="1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Our Father in heaven,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hallowed be your Name,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your kingdom come,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your will be done,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on earth as in heaven.</a:t>
            </a:r>
          </a:p>
        </p:txBody>
      </p:sp>
    </p:spTree>
    <p:extLst>
      <p:ext uri="{BB962C8B-B14F-4D97-AF65-F5344CB8AC3E}">
        <p14:creationId xmlns:p14="http://schemas.microsoft.com/office/powerpoint/2010/main" val="406006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Give us today our daily bread.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Forgive us our sins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as we forgive those who sin against us.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Save us from the time of trial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deliver us from evil.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the kingdom, the power and the glory </a:t>
            </a:r>
            <a:br>
              <a:rPr lang="en-GB" altLang="en-US" sz="3600" b="1" dirty="0"/>
            </a:br>
            <a:r>
              <a:rPr lang="en-GB" altLang="en-US" sz="3600" b="1" dirty="0"/>
              <a:t>	are yours,		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now and for ever. Amen. </a:t>
            </a:r>
            <a:endParaRPr lang="en-US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48494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dirty="0"/>
              <a:t>As our Saviour taught his disciples, we pray: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/>
            </a:r>
            <a:br>
              <a:rPr lang="en-GB" altLang="en-US" sz="3600" b="1" dirty="0"/>
            </a:br>
            <a:r>
              <a:rPr lang="en-GB" altLang="en-US" sz="3600" b="1" dirty="0"/>
              <a:t>Our Father, who art in heaven,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hallowed be thy Name;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thy kingdom come;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thy will be done;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on earth as it is in heaven.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50029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ubtitle 2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2579688" y="328613"/>
            <a:ext cx="9612312" cy="512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Give us this day our daily bread.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forgive us our trespasses,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as we forgive those who trespass 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	against us.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And lead us not into temptation;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but deliver us from evil.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thine is the kingdom, the power, </a:t>
            </a:r>
            <a:br>
              <a:rPr lang="en-GB" altLang="en-US" sz="3600" b="1" dirty="0"/>
            </a:br>
            <a:r>
              <a:rPr lang="en-GB" altLang="en-US" sz="3600" b="1" dirty="0"/>
              <a:t>	and the glory,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sz="3600" b="1" dirty="0"/>
              <a:t>for ever and ever. Amen.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buNone/>
            </a:pPr>
            <a:endParaRPr lang="en-US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97618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smtClean="0"/>
              <a:t>THE LORD’S SUPPER</a:t>
            </a:r>
          </a:p>
        </p:txBody>
      </p:sp>
    </p:spTree>
    <p:extLst>
      <p:ext uri="{BB962C8B-B14F-4D97-AF65-F5344CB8AC3E}">
        <p14:creationId xmlns:p14="http://schemas.microsoft.com/office/powerpoint/2010/main" val="2950163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4"/>
          <p:cNvSpPr>
            <a:spLocks noChangeArrowheads="1"/>
          </p:cNvSpPr>
          <p:nvPr/>
        </p:nvSpPr>
        <p:spPr bwMode="auto">
          <a:xfrm>
            <a:off x="2016125" y="852488"/>
            <a:ext cx="9283700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Peace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We are the Body of Christ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In the one Spirit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we were all baptized into one body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38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4"/>
          <p:cNvSpPr>
            <a:spLocks noChangeArrowheads="1"/>
          </p:cNvSpPr>
          <p:nvPr/>
        </p:nvSpPr>
        <p:spPr bwMode="auto">
          <a:xfrm>
            <a:off x="2016125" y="852488"/>
            <a:ext cx="9283700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Let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us therefore keep the unity of the Spirit </a:t>
            </a:r>
            <a:endParaRPr lang="en-US" sz="3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the bond of peace.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peace of the Lord be always with you.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And also with you.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en-GB" sz="36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people may greet one another in the name of Christ.</a:t>
            </a:r>
            <a:endParaRPr kumimoji="0" lang="en-GB" sz="24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91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ChangeArrowheads="1"/>
          </p:cNvSpPr>
          <p:nvPr/>
        </p:nvSpPr>
        <p:spPr bwMode="auto">
          <a:xfrm>
            <a:off x="5035550" y="2230438"/>
            <a:ext cx="18954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Hymn</a:t>
            </a:r>
          </a:p>
        </p:txBody>
      </p:sp>
    </p:spTree>
    <p:extLst>
      <p:ext uri="{BB962C8B-B14F-4D97-AF65-F5344CB8AC3E}">
        <p14:creationId xmlns:p14="http://schemas.microsoft.com/office/powerpoint/2010/main" val="146091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Let us pray</a:t>
            </a:r>
            <a:r>
              <a:rPr lang="en-US" sz="3600" dirty="0" smtClean="0">
                <a:latin typeface="+mn-lt"/>
              </a:rPr>
              <a:t>.</a:t>
            </a:r>
          </a:p>
          <a:p>
            <a:pPr lvl="0"/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Generous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from whom comes every good and perfect gift, we thank you for your mercies: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for your goodness that has created us,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your </a:t>
            </a:r>
            <a:r>
              <a:rPr lang="en-US" sz="3600" dirty="0">
                <a:latin typeface="+mn-lt"/>
              </a:rPr>
              <a:t>grace that has sustained us,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your patience that has borne with us,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your love that has redeemed us. </a:t>
            </a:r>
            <a:endParaRPr lang="en-US" sz="36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5898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We </a:t>
            </a:r>
            <a:r>
              <a:rPr lang="en-US" sz="3600" dirty="0">
                <a:latin typeface="+mn-lt"/>
              </a:rPr>
              <a:t>thank you for Jesus Christ your Son: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his humble birth and his holy life,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his </a:t>
            </a:r>
            <a:r>
              <a:rPr lang="en-US" sz="3600" dirty="0">
                <a:latin typeface="+mn-lt"/>
              </a:rPr>
              <a:t>ministry of love and care,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his suffering and death,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his resurrection, and his eternal reign</a:t>
            </a:r>
            <a:r>
              <a:rPr lang="en-US" sz="3600" dirty="0" smtClean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394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dirty="0" smtClean="0">
                <a:latin typeface="+mn-lt"/>
              </a:rPr>
              <a:t>We </a:t>
            </a:r>
            <a:r>
              <a:rPr lang="en-US" sz="3600" dirty="0">
                <a:latin typeface="+mn-lt"/>
              </a:rPr>
              <a:t>thank you for the Holy Spirit: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for the gifts of the Spirit poured out on the Church,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for </a:t>
            </a:r>
            <a:r>
              <a:rPr lang="en-US" sz="3600" dirty="0">
                <a:latin typeface="+mn-lt"/>
              </a:rPr>
              <a:t>our life together of worship and service,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our calling to make disciples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to serve Christ in our </a:t>
            </a:r>
            <a:r>
              <a:rPr lang="en-US" sz="3600" dirty="0" err="1">
                <a:latin typeface="+mn-lt"/>
              </a:rPr>
              <a:t>neighbours</a:t>
            </a:r>
            <a:r>
              <a:rPr lang="en-US" sz="3600" dirty="0" smtClean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2906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3600" b="1" dirty="0" smtClean="0">
                <a:latin typeface="+mn-lt"/>
              </a:rPr>
              <a:t>In </a:t>
            </a:r>
            <a:r>
              <a:rPr lang="en-US" sz="3600" b="1" dirty="0">
                <a:latin typeface="+mn-lt"/>
              </a:rPr>
              <a:t>the power of the Spirit,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we offer ourselves again to you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as a living sacrifice to your praise and glory;</a:t>
            </a:r>
            <a:endParaRPr lang="en-GB" sz="3600" dirty="0">
              <a:latin typeface="+mn-lt"/>
            </a:endParaRPr>
          </a:p>
          <a:p>
            <a:r>
              <a:rPr lang="en-US" sz="3600" b="1" dirty="0">
                <a:latin typeface="+mn-lt"/>
              </a:rPr>
              <a:t>through Jesus Christ our Lord. 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2234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ChangeArrowheads="1"/>
          </p:cNvSpPr>
          <p:nvPr/>
        </p:nvSpPr>
        <p:spPr bwMode="auto">
          <a:xfrm>
            <a:off x="5035550" y="2230438"/>
            <a:ext cx="18954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Hymn</a:t>
            </a:r>
          </a:p>
        </p:txBody>
      </p:sp>
    </p:spTree>
    <p:extLst>
      <p:ext uri="{BB962C8B-B14F-4D97-AF65-F5344CB8AC3E}">
        <p14:creationId xmlns:p14="http://schemas.microsoft.com/office/powerpoint/2010/main" val="356542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ChangeArrowheads="1"/>
          </p:cNvSpPr>
          <p:nvPr/>
        </p:nvSpPr>
        <p:spPr bwMode="auto">
          <a:xfrm>
            <a:off x="1342983" y="671690"/>
            <a:ext cx="980566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2400" dirty="0">
                <a:solidFill>
                  <a:srgbClr val="C00000"/>
                </a:solidFill>
                <a:latin typeface="+mn-lt"/>
              </a:rPr>
              <a:t>The presiding minister says</a:t>
            </a:r>
            <a:r>
              <a:rPr lang="en-US" sz="2400" dirty="0" smtClean="0">
                <a:solidFill>
                  <a:srgbClr val="C00000"/>
                </a:solidFill>
                <a:latin typeface="+mn-lt"/>
              </a:rPr>
              <a:t>:</a:t>
            </a:r>
          </a:p>
          <a:p>
            <a:pPr lvl="0"/>
            <a:endParaRPr lang="en-GB" sz="2400" dirty="0">
              <a:solidFill>
                <a:srgbClr val="C00000"/>
              </a:solidFill>
              <a:latin typeface="+mn-lt"/>
            </a:endParaRPr>
          </a:p>
          <a:p>
            <a:r>
              <a:rPr lang="en-US" sz="3600" dirty="0">
                <a:latin typeface="+mn-lt"/>
              </a:rPr>
              <a:t>May the God of love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stir up in us the gifts of his grace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sustain each of us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in our discipleship and service;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and </a:t>
            </a:r>
            <a:r>
              <a:rPr lang="en-US" sz="3600" dirty="0">
                <a:latin typeface="+mn-lt"/>
              </a:rPr>
              <a:t>the blessing of 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the Father, the Son and the Holy Spirit,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remain </a:t>
            </a:r>
            <a:r>
              <a:rPr lang="en-US" sz="3600" dirty="0">
                <a:latin typeface="+mn-lt"/>
              </a:rPr>
              <a:t>with </a:t>
            </a:r>
            <a:r>
              <a:rPr lang="en-US" sz="3600" i="1" dirty="0">
                <a:latin typeface="+mn-lt"/>
              </a:rPr>
              <a:t>you/us </a:t>
            </a:r>
            <a:r>
              <a:rPr lang="en-US" sz="3600" dirty="0">
                <a:latin typeface="+mn-lt"/>
              </a:rPr>
              <a:t>for ever. </a:t>
            </a:r>
            <a:r>
              <a:rPr lang="en-US" sz="3600" b="1" dirty="0">
                <a:latin typeface="+mn-lt"/>
              </a:rPr>
              <a:t>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459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4" y="2409825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4400" b="1" dirty="0"/>
              <a:t>T</a:t>
            </a:r>
            <a:r>
              <a:rPr lang="en-US" sz="4400" b="1" dirty="0" smtClean="0"/>
              <a:t>HE ADMISSION OF </a:t>
            </a:r>
            <a:br>
              <a:rPr lang="en-US" sz="4400" b="1" dirty="0" smtClean="0"/>
            </a:br>
            <a:r>
              <a:rPr lang="en-US" sz="4400" b="1" dirty="0" smtClean="0"/>
              <a:t>LAY WORKERS</a:t>
            </a:r>
            <a:endParaRPr lang="en-GB" altLang="en-US" sz="4400" dirty="0" smtClean="0"/>
          </a:p>
        </p:txBody>
      </p:sp>
    </p:spTree>
    <p:extLst>
      <p:ext uri="{BB962C8B-B14F-4D97-AF65-F5344CB8AC3E}">
        <p14:creationId xmlns:p14="http://schemas.microsoft.com/office/powerpoint/2010/main" val="350005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2.xml><?xml version="1.0" encoding="utf-8"?>
<a:theme xmlns:a="http://schemas.openxmlformats.org/drawingml/2006/main" name="3573 MC Powerpoint – new br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573 MC Powerpoint – new brand" id="{40FA8D40-8179-FD41-B856-9BC021558B60}" vid="{7A99158A-A386-0941-A99B-D287FA80D4AC}"/>
    </a:ext>
  </a:extLst>
</a:theme>
</file>

<file path=ppt/theme/theme3.xml><?xml version="1.0" encoding="utf-8"?>
<a:theme xmlns:a="http://schemas.openxmlformats.org/drawingml/2006/main" name="MC Section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7E88D43A-807D-3441-BDA7-18E05E2EA618}"/>
    </a:ext>
  </a:extLst>
</a:theme>
</file>

<file path=ppt/theme/theme4.xml><?xml version="1.0" encoding="utf-8"?>
<a:theme xmlns:a="http://schemas.openxmlformats.org/drawingml/2006/main" name="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5.xml><?xml version="1.0" encoding="utf-8"?>
<a:theme xmlns:a="http://schemas.openxmlformats.org/drawingml/2006/main" name="2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2256</Words>
  <Application>Microsoft Office PowerPoint</Application>
  <PresentationFormat>Widescreen</PresentationFormat>
  <Paragraphs>331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</vt:lpstr>
      <vt:lpstr>Calibri</vt:lpstr>
      <vt:lpstr>Calibri Light</vt:lpstr>
      <vt:lpstr>Franklin Gothic Book</vt:lpstr>
      <vt:lpstr>Franklin Gothic Medium</vt:lpstr>
      <vt:lpstr>Symbol</vt:lpstr>
      <vt:lpstr>1_MC text slide</vt:lpstr>
      <vt:lpstr>3573 MC Powerpoint – new brand</vt:lpstr>
      <vt:lpstr>MC Section slide</vt:lpstr>
      <vt:lpstr>MC text slide</vt:lpstr>
      <vt:lpstr>2_MC text slide</vt:lpstr>
      <vt:lpstr>PowerPoint Presentation</vt:lpstr>
      <vt:lpstr>THE ADMISSION OF  LAY WORKERS</vt:lpstr>
      <vt:lpstr>THE GATHERING OF THE PEOPLE OF GOD</vt:lpstr>
      <vt:lpstr>PowerPoint Presentation</vt:lpstr>
      <vt:lpstr>PowerPoint Presentation</vt:lpstr>
      <vt:lpstr>THE MINISTRY OF THE WORD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COMMISSIONING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LORD’S SUPPER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ADMISSION OF  LAY WORKERS</vt:lpstr>
    </vt:vector>
  </TitlesOfParts>
  <Company>The Methodist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Morrell</dc:creator>
  <cp:lastModifiedBy>Rebecca Goldsmith</cp:lastModifiedBy>
  <cp:revision>46</cp:revision>
  <dcterms:created xsi:type="dcterms:W3CDTF">2022-11-15T14:42:56Z</dcterms:created>
  <dcterms:modified xsi:type="dcterms:W3CDTF">2023-09-11T11:24:23Z</dcterms:modified>
</cp:coreProperties>
</file>