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A2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p:restoredTop sz="93925" autoAdjust="0"/>
  </p:normalViewPr>
  <p:slideViewPr>
    <p:cSldViewPr snapToGrid="0" snapToObjects="1" showGuides="1">
      <p:cViewPr varScale="1">
        <p:scale>
          <a:sx n="69" d="100"/>
          <a:sy n="69" d="100"/>
        </p:scale>
        <p:origin x="846" y="60"/>
      </p:cViewPr>
      <p:guideLst/>
    </p:cSldViewPr>
  </p:slideViewPr>
  <p:notesTextViewPr>
    <p:cViewPr>
      <p:scale>
        <a:sx n="1" d="1"/>
        <a:sy n="1" d="1"/>
      </p:scale>
      <p:origin x="0" y="-88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CD565-C819-41FD-905F-191039D10F77}" type="datetimeFigureOut">
              <a:rPr lang="en-GB" smtClean="0"/>
              <a:t>08/09/2021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4BEBF-31B6-4986-8DCC-00F049B542D2}" type="slidenum">
              <a:rPr lang="en-GB" smtClean="0"/>
              <a:t>‹#›</a:t>
            </a:fld>
            <a:endParaRPr lang="en-GB"/>
          </a:p>
        </p:txBody>
      </p:sp>
    </p:spTree>
    <p:extLst>
      <p:ext uri="{BB962C8B-B14F-4D97-AF65-F5344CB8AC3E}">
        <p14:creationId xmlns:p14="http://schemas.microsoft.com/office/powerpoint/2010/main" val="92445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thodist.org.uk/media/22811/conf-2021-cpd-vol-2.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ethodist.org.uk/about-us/the-methodist-church/marriage-and-relationships/archive-marriage-and-relationships-2019/managing-group-conversations-around-marriage-and-relationships/a-model-statement-on-living-with-contradictory-convic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b="1" dirty="0" smtClean="0">
                <a:solidFill>
                  <a:schemeClr val="tx1"/>
                </a:solidFill>
                <a:latin typeface="Arial" panose="020B0604020202020204" pitchFamily="34" charset="0"/>
                <a:ea typeface="Calibri" panose="020F0502020204030204" pitchFamily="34" charset="0"/>
              </a:rPr>
              <a:t>1990:</a:t>
            </a:r>
            <a:r>
              <a:rPr lang="en-GB" dirty="0" smtClean="0">
                <a:solidFill>
                  <a:schemeClr val="tx1"/>
                </a:solidFill>
                <a:latin typeface="Arial" panose="020B0604020202020204" pitchFamily="34" charset="0"/>
                <a:ea typeface="Calibri" panose="020F0502020204030204" pitchFamily="34" charset="0"/>
              </a:rPr>
              <a:t> </a:t>
            </a:r>
            <a:r>
              <a:rPr lang="en-GB" b="1" i="1" dirty="0" smtClean="0">
                <a:solidFill>
                  <a:schemeClr val="tx1"/>
                </a:solidFill>
                <a:latin typeface="Arial" panose="020B0604020202020204" pitchFamily="34" charset="0"/>
                <a:ea typeface="Calibri" panose="020F0502020204030204" pitchFamily="34" charset="0"/>
              </a:rPr>
              <a:t>Report of the Conference Commission on Human Sexuality</a:t>
            </a:r>
            <a:endParaRPr lang="en-GB" b="1" i="1" dirty="0" smtClean="0">
              <a:solidFill>
                <a:schemeClr val="tx1"/>
              </a:solidFill>
            </a:endParaRPr>
          </a:p>
          <a:p>
            <a:r>
              <a:rPr lang="en-GB" sz="1200" kern="1200" dirty="0" smtClean="0">
                <a:solidFill>
                  <a:schemeClr val="tx1"/>
                </a:solidFill>
                <a:effectLst/>
                <a:latin typeface="Arial" charset="0"/>
                <a:ea typeface="+mn-ea"/>
                <a:cs typeface="+mn-cs"/>
              </a:rPr>
              <a:t>The full terms of reference for the Commission are : </a:t>
            </a:r>
          </a:p>
          <a:p>
            <a:r>
              <a:rPr lang="en-GB" sz="1200" kern="1200" dirty="0" smtClean="0">
                <a:solidFill>
                  <a:schemeClr val="tx1"/>
                </a:solidFill>
                <a:effectLst/>
                <a:latin typeface="Arial" charset="0"/>
                <a:ea typeface="+mn-ea"/>
                <a:cs typeface="+mn-cs"/>
              </a:rPr>
              <a:t>to review the progress of the debate in the Conference and the connexion generally on the subject of human sexuality since 1976; </a:t>
            </a:r>
          </a:p>
          <a:p>
            <a:r>
              <a:rPr lang="en-GB" sz="1200" kern="1200" dirty="0" smtClean="0">
                <a:solidFill>
                  <a:schemeClr val="tx1"/>
                </a:solidFill>
                <a:effectLst/>
                <a:latin typeface="Arial" charset="0"/>
                <a:ea typeface="+mn-ea"/>
                <a:cs typeface="+mn-cs"/>
              </a:rPr>
              <a:t>to take account of studies conducted by other churches, and the results of recent biblical, historical and scientific research available on the subject; </a:t>
            </a:r>
          </a:p>
          <a:p>
            <a:r>
              <a:rPr lang="en-GB" sz="1200" kern="1200" dirty="0" smtClean="0">
                <a:solidFill>
                  <a:schemeClr val="tx1"/>
                </a:solidFill>
                <a:effectLst/>
                <a:latin typeface="Arial" charset="0"/>
                <a:ea typeface="+mn-ea"/>
                <a:cs typeface="+mn-cs"/>
              </a:rPr>
              <a:t>to consult widely in the connexion by whatever means seems appropriate; </a:t>
            </a:r>
          </a:p>
          <a:p>
            <a:r>
              <a:rPr lang="en-GB" sz="1200" kern="1200" dirty="0" smtClean="0">
                <a:solidFill>
                  <a:schemeClr val="tx1"/>
                </a:solidFill>
                <a:effectLst/>
                <a:latin typeface="Arial" charset="0"/>
                <a:ea typeface="+mn-ea"/>
                <a:cs typeface="+mn-cs"/>
              </a:rPr>
              <a:t>to determine what degree of diversity of opinion and practice may in Christian conscience be permissible; </a:t>
            </a:r>
          </a:p>
          <a:p>
            <a:r>
              <a:rPr lang="en-GB" sz="1200" kern="1200" dirty="0" smtClean="0">
                <a:solidFill>
                  <a:schemeClr val="tx1"/>
                </a:solidFill>
                <a:effectLst/>
                <a:latin typeface="Arial" charset="0"/>
                <a:ea typeface="+mn-ea"/>
                <a:cs typeface="+mn-cs"/>
              </a:rPr>
              <a:t>to make recommendations, as to personal lifestyle and corporate discipline, with reference to both members and those who hold office in the Church; </a:t>
            </a:r>
          </a:p>
          <a:p>
            <a:r>
              <a:rPr lang="en-GB" sz="1200" kern="1200" dirty="0" smtClean="0">
                <a:solidFill>
                  <a:schemeClr val="tx1"/>
                </a:solidFill>
                <a:effectLst/>
                <a:latin typeface="Arial" charset="0"/>
                <a:ea typeface="+mn-ea"/>
                <a:cs typeface="+mn-cs"/>
              </a:rPr>
              <a:t>to include consideration of heterosexual and homosexual relationships and practice; </a:t>
            </a:r>
          </a:p>
          <a:p>
            <a:r>
              <a:rPr lang="en-GB" sz="1200" kern="1200" dirty="0" smtClean="0">
                <a:solidFill>
                  <a:schemeClr val="tx1"/>
                </a:solidFill>
                <a:effectLst/>
                <a:latin typeface="Arial" charset="0"/>
                <a:ea typeface="+mn-ea"/>
                <a:cs typeface="+mn-cs"/>
              </a:rPr>
              <a:t>to report to the Conference of 1990. </a:t>
            </a:r>
          </a:p>
          <a:p>
            <a:endParaRPr lang="en-US"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b="1" dirty="0" smtClean="0">
                <a:solidFill>
                  <a:schemeClr val="tx1"/>
                </a:solidFill>
                <a:latin typeface="Arial" panose="020B0604020202020204" pitchFamily="34" charset="0"/>
                <a:ea typeface="Calibri" panose="020F0502020204030204" pitchFamily="34" charset="0"/>
              </a:rPr>
              <a:t>1992:</a:t>
            </a:r>
            <a:r>
              <a:rPr lang="en-GB" dirty="0" smtClean="0">
                <a:solidFill>
                  <a:schemeClr val="tx1"/>
                </a:solidFill>
                <a:latin typeface="Arial" panose="020B0604020202020204" pitchFamily="34" charset="0"/>
                <a:ea typeface="Calibri" panose="020F0502020204030204" pitchFamily="34" charset="0"/>
              </a:rPr>
              <a:t> </a:t>
            </a:r>
            <a:r>
              <a:rPr lang="en-GB" b="1" i="1" dirty="0" smtClean="0">
                <a:solidFill>
                  <a:schemeClr val="tx1"/>
                </a:solidFill>
                <a:latin typeface="Arial" panose="020B0604020202020204" pitchFamily="34" charset="0"/>
                <a:ea typeface="Calibri" panose="020F0502020204030204" pitchFamily="34" charset="0"/>
              </a:rPr>
              <a:t>The Conference Statement on a Christian understanding of Family Life, the Single Person and Marriage</a:t>
            </a:r>
            <a:endParaRPr lang="en-GB" b="1" i="1" dirty="0" smtClean="0">
              <a:solidFill>
                <a:schemeClr val="tx1"/>
              </a:solidFill>
            </a:endParaRPr>
          </a:p>
          <a:p>
            <a:r>
              <a:rPr lang="en-GB" sz="1200" kern="1200" dirty="0" smtClean="0">
                <a:solidFill>
                  <a:schemeClr val="tx1"/>
                </a:solidFill>
                <a:effectLst/>
                <a:latin typeface="Arial" charset="0"/>
                <a:ea typeface="+mn-ea"/>
                <a:cs typeface="+mn-cs"/>
              </a:rPr>
              <a:t>https://www.methodist.org.uk/media/2106/meth-statement-family-life-single-person-marriage-1992-0714.pdf</a:t>
            </a:r>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2</a:t>
            </a:fld>
            <a:endParaRPr lang="en-GB"/>
          </a:p>
        </p:txBody>
      </p:sp>
    </p:spTree>
    <p:extLst>
      <p:ext uri="{BB962C8B-B14F-4D97-AF65-F5344CB8AC3E}">
        <p14:creationId xmlns:p14="http://schemas.microsoft.com/office/powerpoint/2010/main" val="13468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https://www.methodist.org.uk/media/2089/7-1-1-sexual-orientation-homophobia-guidance.pdf </a:t>
            </a:r>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11</a:t>
            </a:fld>
            <a:endParaRPr lang="en-GB"/>
          </a:p>
        </p:txBody>
      </p:sp>
    </p:spTree>
    <p:extLst>
      <p:ext uri="{BB962C8B-B14F-4D97-AF65-F5344CB8AC3E}">
        <p14:creationId xmlns:p14="http://schemas.microsoft.com/office/powerpoint/2010/main" val="332242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The 2018 Conference directed the Marriage and Relationships Task Group to bring a report to the Conference in 2019 setting out a number of theological arguments and recommendations concerning the most pressing issues in the Church’s understanding of relationships and marriage.</a:t>
            </a:r>
          </a:p>
          <a:p>
            <a:r>
              <a:rPr lang="en-US" sz="1200" b="0" i="0" kern="1200" dirty="0" smtClean="0">
                <a:solidFill>
                  <a:schemeClr val="tx1"/>
                </a:solidFill>
                <a:effectLst/>
                <a:latin typeface="Arial" charset="0"/>
                <a:ea typeface="+mn-ea"/>
                <a:cs typeface="+mn-cs"/>
              </a:rPr>
              <a:t>The Conference also adopted a Notice of Motion which directed the Task Group to ensure that the recommendations to be brought to the Conference include options for “a way forward that is consistent with the existing commitment to live with contradictory convictions” and enable, amongst other things, “those who feel called by God to </a:t>
            </a:r>
            <a:r>
              <a:rPr lang="en-US" sz="1200" b="0" i="0" kern="1200" dirty="0" err="1" smtClean="0">
                <a:solidFill>
                  <a:schemeClr val="tx1"/>
                </a:solidFill>
                <a:effectLst/>
                <a:latin typeface="Arial" charset="0"/>
                <a:ea typeface="+mn-ea"/>
                <a:cs typeface="+mn-cs"/>
              </a:rPr>
              <a:t>solemnise</a:t>
            </a:r>
            <a:r>
              <a:rPr lang="en-US" sz="1200" b="0" i="0" kern="1200" dirty="0" smtClean="0">
                <a:solidFill>
                  <a:schemeClr val="tx1"/>
                </a:solidFill>
                <a:effectLst/>
                <a:latin typeface="Arial" charset="0"/>
                <a:ea typeface="+mn-ea"/>
                <a:cs typeface="+mn-cs"/>
              </a:rPr>
              <a:t> same sex marriages to do so” and “protection for ministers, probationers, members and churches prevented by conscience from participation in such services”.</a:t>
            </a:r>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12</a:t>
            </a:fld>
            <a:endParaRPr lang="en-GB"/>
          </a:p>
        </p:txBody>
      </p:sp>
    </p:spTree>
    <p:extLst>
      <p:ext uri="{BB962C8B-B14F-4D97-AF65-F5344CB8AC3E}">
        <p14:creationId xmlns:p14="http://schemas.microsoft.com/office/powerpoint/2010/main" val="66191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Conference confirmed provisional resolutions made in 2019, one</a:t>
            </a:r>
            <a:r>
              <a:rPr lang="en-US" baseline="0" dirty="0" smtClean="0"/>
              <a:t> of which regards </a:t>
            </a:r>
            <a:r>
              <a:rPr lang="en-US" baseline="0" dirty="0" err="1" smtClean="0"/>
              <a:t>cohabition</a:t>
            </a:r>
            <a:r>
              <a:rPr lang="en-US" baseline="0" dirty="0" smtClean="0"/>
              <a:t> and one regards same sex weddings </a:t>
            </a:r>
            <a:endParaRPr lang="en-US" dirty="0" smtClean="0"/>
          </a:p>
          <a:p>
            <a:endParaRPr lang="en-US" dirty="0" smtClean="0"/>
          </a:p>
          <a:p>
            <a:r>
              <a:rPr lang="en-US" dirty="0" smtClean="0"/>
              <a:t>The Conference affirms the following summary understanding of cohabitation: ● The Church </a:t>
            </a:r>
            <a:r>
              <a:rPr lang="en-US" dirty="0" err="1" smtClean="0"/>
              <a:t>recognises</a:t>
            </a:r>
            <a:r>
              <a:rPr lang="en-US" dirty="0" smtClean="0"/>
              <a:t> that the love of God is present within the love of human beings who are drawn to each other, and who enter freely into some form of life-enhancing committed relationship with each other, whether that be through informal cohabitation or a more formal commitment entered into publicly. ● As a Church we wish to celebrate that the love of God is present in these circumstances, even if that grace is not responded to or even discerned by the people concerned. ● The Church has an important calling, therefore, to point to the presence of God’s love within such relationships, and to encourage people to respond to it in the renewing and deepening (by whatever means) of their commitment. </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confirmation of the definitive statement text, s</a:t>
            </a:r>
            <a:r>
              <a:rPr lang="en-GB" sz="1200" kern="1200" dirty="0" err="1" smtClean="0">
                <a:solidFill>
                  <a:schemeClr val="tx1"/>
                </a:solidFill>
                <a:effectLst/>
                <a:latin typeface="+mn-lt"/>
                <a:ea typeface="+mn-ea"/>
                <a:cs typeface="+mn-cs"/>
              </a:rPr>
              <a:t>ee</a:t>
            </a:r>
            <a:r>
              <a:rPr lang="en-GB" sz="1200" kern="1200" smtClean="0">
                <a:solidFill>
                  <a:schemeClr val="tx1"/>
                </a:solidFill>
                <a:effectLst/>
                <a:latin typeface="+mn-lt"/>
                <a:ea typeface="+mn-ea"/>
                <a:cs typeface="+mn-cs"/>
              </a:rPr>
              <a:t> Book VII, Part 10 of CPD: </a:t>
            </a:r>
            <a:r>
              <a:rPr lang="en-GB" sz="1200" u="sng" kern="1200" smtClean="0">
                <a:solidFill>
                  <a:schemeClr val="tx1"/>
                </a:solidFill>
                <a:effectLst/>
                <a:latin typeface="+mn-lt"/>
                <a:ea typeface="+mn-ea"/>
                <a:cs typeface="+mn-cs"/>
                <a:hlinkClick r:id="rId3"/>
              </a:rPr>
              <a:t>conf-2021-cpd-vol-2.pdf (methodist.org.uk)</a:t>
            </a:r>
            <a:endParaRPr lang="en-GB" sz="1200" kern="120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13</a:t>
            </a:fld>
            <a:endParaRPr lang="en-GB"/>
          </a:p>
        </p:txBody>
      </p:sp>
    </p:spTree>
    <p:extLst>
      <p:ext uri="{BB962C8B-B14F-4D97-AF65-F5344CB8AC3E}">
        <p14:creationId xmlns:p14="http://schemas.microsoft.com/office/powerpoint/2010/main" val="361174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https://www.methodist.org.uk/about-us/news/latest-news/all-news/conference-confirms-resolutions-on-marriage-and-relationships/</a:t>
            </a:r>
          </a:p>
          <a:p>
            <a:endParaRPr lang="en-US" dirty="0" smtClean="0"/>
          </a:p>
          <a:p>
            <a:r>
              <a:rPr lang="en-US" dirty="0" smtClean="0"/>
              <a:t>Note: the language on the slide is the exact language in the report.</a:t>
            </a:r>
            <a:r>
              <a:rPr lang="en-US" baseline="0" dirty="0" smtClean="0"/>
              <a:t> The conference also accepted Notice of Motion from Scotland re language as it is not buildings that are registered in Scotland. (There are other differences in </a:t>
            </a:r>
            <a:r>
              <a:rPr lang="en-GB" sz="1200" kern="1200" dirty="0" smtClean="0">
                <a:solidFill>
                  <a:schemeClr val="tx1"/>
                </a:solidFill>
                <a:effectLst/>
                <a:latin typeface="Arial" charset="0"/>
                <a:ea typeface="+mn-ea"/>
                <a:cs typeface="+mn-cs"/>
              </a:rPr>
              <a:t>Isle of Man, Jersey and Guernsey). Therefore the language we are now using</a:t>
            </a:r>
            <a:r>
              <a:rPr lang="en-GB" sz="1200" kern="1200" baseline="0" dirty="0" smtClean="0">
                <a:solidFill>
                  <a:schemeClr val="tx1"/>
                </a:solidFill>
                <a:effectLst/>
                <a:latin typeface="Arial" charset="0"/>
                <a:ea typeface="+mn-ea"/>
                <a:cs typeface="+mn-cs"/>
              </a:rPr>
              <a:t> is to </a:t>
            </a:r>
            <a:r>
              <a:rPr lang="en-US" sz="1200" b="1" kern="1200" dirty="0" smtClean="0">
                <a:solidFill>
                  <a:schemeClr val="tx1"/>
                </a:solidFill>
                <a:effectLst/>
                <a:latin typeface="+mn-lt"/>
                <a:ea typeface="+mn-ea"/>
                <a:cs typeface="+mn-cs"/>
              </a:rPr>
              <a:t>register/make available premises for same-sex weddings </a:t>
            </a:r>
            <a:endParaRPr lang="en-GB"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Another thing</a:t>
            </a:r>
            <a:r>
              <a:rPr lang="en-US" sz="1200" kern="1200" baseline="0" dirty="0" smtClean="0">
                <a:solidFill>
                  <a:schemeClr val="tx1"/>
                </a:solidFill>
                <a:effectLst/>
                <a:latin typeface="Arial" charset="0"/>
                <a:ea typeface="+mn-ea"/>
                <a:cs typeface="+mn-cs"/>
              </a:rPr>
              <a:t> to note is that nothing agreed is a change to doctrine. Part C of the 2021 Report Methodist </a:t>
            </a:r>
            <a:r>
              <a:rPr lang="en-US" sz="1200" kern="1200" baseline="0" dirty="0" err="1" smtClean="0">
                <a:solidFill>
                  <a:schemeClr val="tx1"/>
                </a:solidFill>
                <a:effectLst/>
                <a:latin typeface="Arial" charset="0"/>
                <a:ea typeface="+mn-ea"/>
                <a:cs typeface="+mn-cs"/>
              </a:rPr>
              <a:t>Doctine</a:t>
            </a:r>
            <a:r>
              <a:rPr lang="en-US" sz="1200" kern="1200" baseline="0" dirty="0" smtClean="0">
                <a:solidFill>
                  <a:schemeClr val="tx1"/>
                </a:solidFill>
                <a:effectLst/>
                <a:latin typeface="Arial" charset="0"/>
                <a:ea typeface="+mn-ea"/>
                <a:cs typeface="+mn-cs"/>
              </a:rPr>
              <a:t> and Discipline makes clear that “The Methodist Conference has stated that the doctrinal standards are not articulated in a “finite and comprehensive </a:t>
            </a:r>
          </a:p>
          <a:p>
            <a:r>
              <a:rPr lang="en-US" sz="1200" kern="1200" baseline="0" dirty="0" smtClean="0">
                <a:solidFill>
                  <a:schemeClr val="tx1"/>
                </a:solidFill>
                <a:effectLst/>
                <a:latin typeface="Arial" charset="0"/>
                <a:ea typeface="+mn-ea"/>
                <a:cs typeface="+mn-cs"/>
              </a:rPr>
              <a:t>statement but are set out in Clause 4 of the Deed of Union” </a:t>
            </a:r>
          </a:p>
          <a:p>
            <a:endParaRPr lang="en-US" sz="1200" kern="1200" baseline="0" dirty="0" smtClean="0">
              <a:solidFill>
                <a:schemeClr val="tx1"/>
              </a:solidFill>
              <a:effectLst/>
              <a:latin typeface="Arial" charset="0"/>
              <a:ea typeface="+mn-ea"/>
              <a:cs typeface="+mn-cs"/>
            </a:endParaRPr>
          </a:p>
          <a:p>
            <a:r>
              <a:rPr lang="en-US" sz="1200" kern="1200" baseline="0" dirty="0" smtClean="0">
                <a:solidFill>
                  <a:schemeClr val="tx1"/>
                </a:solidFill>
                <a:effectLst/>
                <a:latin typeface="Arial" charset="0"/>
                <a:ea typeface="+mn-ea"/>
                <a:cs typeface="+mn-cs"/>
              </a:rPr>
              <a:t>Clause 4 says</a:t>
            </a:r>
          </a:p>
          <a:p>
            <a:r>
              <a:rPr lang="en-US" dirty="0" smtClean="0"/>
              <a:t>The doctrinal standards of the Methodist Church, as set out in Clause 4 of the Deed of Union are as follows:</a:t>
            </a:r>
          </a:p>
          <a:p>
            <a:r>
              <a:rPr lang="en-US" dirty="0" smtClean="0"/>
              <a:t>“The Methodist Church claims and cherishes its place in the Holy Catholic Church which is the Body of Christ. It rejoices in the inheritance of the apostolic faith and loyally accepts the fundamental principles of the historic creeds and of the Protestant Reformation. It ever remembers that in the providence of God Methodism was raised up to spread scriptural holiness through the land by the proclamation of the evangelical faith and declares its unfaltering resolve to be true to its divinely appointed mission.</a:t>
            </a:r>
          </a:p>
          <a:p>
            <a:r>
              <a:rPr lang="en-US" dirty="0" smtClean="0"/>
              <a:t>The doctrines of the evangelical faith which Methodism has held from the beginning and still holds are based upon the divine revelation recorded in the Holy Scriptures. The Methodist Church acknowledges this revelation as the supreme rule of faith and practice. These evangelical doctrines to which the preachers of the Methodist Church are pledged are contained in Wesley’s Notes on the New Testament and the first four volumes of his sermons.</a:t>
            </a:r>
          </a:p>
          <a:p>
            <a:r>
              <a:rPr lang="en-US" dirty="0" smtClean="0"/>
              <a:t>The Notes on the New Testament and the 44 Sermons are not intended to impose a system of formal or speculative theology on Methodist preachers, but to set up standards of preaching and belief which should secure loyalty to the fundamental truths of the gospel of redemption and ensure the continued witness of the Church to the realities of the Christian experience of salvation.”1</a:t>
            </a:r>
            <a:endParaRPr lang="en-GB" dirty="0" smtClean="0"/>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15</a:t>
            </a:fld>
            <a:endParaRPr lang="en-GB"/>
          </a:p>
        </p:txBody>
      </p:sp>
    </p:spTree>
    <p:extLst>
      <p:ext uri="{BB962C8B-B14F-4D97-AF65-F5344CB8AC3E}">
        <p14:creationId xmlns:p14="http://schemas.microsoft.com/office/powerpoint/2010/main" val="198228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https://www.methodist.org.uk/about-us/news/latest-news/all-news/methodist-conference-votes-on-banning-of-conversion-therapy/ </a:t>
            </a:r>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16</a:t>
            </a:fld>
            <a:endParaRPr lang="en-GB"/>
          </a:p>
        </p:txBody>
      </p:sp>
    </p:spTree>
    <p:extLst>
      <p:ext uri="{BB962C8B-B14F-4D97-AF65-F5344CB8AC3E}">
        <p14:creationId xmlns:p14="http://schemas.microsoft.com/office/powerpoint/2010/main" val="379134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17</a:t>
            </a:fld>
            <a:endParaRPr lang="en-GB"/>
          </a:p>
        </p:txBody>
      </p:sp>
    </p:spTree>
    <p:extLst>
      <p:ext uri="{BB962C8B-B14F-4D97-AF65-F5344CB8AC3E}">
        <p14:creationId xmlns:p14="http://schemas.microsoft.com/office/powerpoint/2010/main" val="1577705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a:t>
            </a:r>
            <a:r>
              <a:rPr lang="en-GB" sz="1200" b="1" kern="1200" dirty="0" smtClean="0">
                <a:solidFill>
                  <a:schemeClr val="tx1"/>
                </a:solidFill>
                <a:effectLst/>
                <a:latin typeface="Arial" charset="0"/>
                <a:ea typeface="+mn-ea"/>
                <a:cs typeface="+mn-cs"/>
              </a:rPr>
              <a:t>if any non-Methodist congregation uses a Methodist building for regular worship, then the non-Methodist congregation’s consent to the registration of the building (England)</a:t>
            </a:r>
            <a:r>
              <a:rPr lang="en-GB" sz="1200" b="1" kern="1200" baseline="0" dirty="0" smtClean="0">
                <a:solidFill>
                  <a:schemeClr val="tx1"/>
                </a:solidFill>
                <a:effectLst/>
                <a:latin typeface="Arial" charset="0"/>
                <a:ea typeface="+mn-ea"/>
                <a:cs typeface="+mn-cs"/>
              </a:rPr>
              <a:t> </a:t>
            </a:r>
            <a:r>
              <a:rPr lang="en-GB" sz="1200" b="1" kern="1200" dirty="0" smtClean="0">
                <a:solidFill>
                  <a:schemeClr val="tx1"/>
                </a:solidFill>
                <a:effectLst/>
                <a:latin typeface="Arial" charset="0"/>
                <a:ea typeface="+mn-ea"/>
                <a:cs typeface="+mn-cs"/>
              </a:rPr>
              <a:t>for same-sex marriage will also be required, even if that congregation does not intend using the building for that purpose.</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18</a:t>
            </a:fld>
            <a:endParaRPr lang="en-GB"/>
          </a:p>
        </p:txBody>
      </p:sp>
    </p:spTree>
    <p:extLst>
      <p:ext uri="{BB962C8B-B14F-4D97-AF65-F5344CB8AC3E}">
        <p14:creationId xmlns:p14="http://schemas.microsoft.com/office/powerpoint/2010/main" val="159540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charset="0"/>
                <a:ea typeface="+mn-ea"/>
                <a:cs typeface="+mn-cs"/>
              </a:rPr>
              <a:t>Following long debate at all levels of the Church's life on the basis of a detailed report</a:t>
            </a:r>
            <a:r>
              <a:rPr lang="en-US" sz="1200" b="0" i="0" u="none" strike="noStrike" kern="1200" baseline="0" dirty="0" smtClean="0">
                <a:solidFill>
                  <a:schemeClr val="tx1"/>
                </a:solidFill>
                <a:effectLst/>
                <a:latin typeface="Arial" charset="0"/>
                <a:ea typeface="+mn-ea"/>
                <a:cs typeface="+mn-cs"/>
              </a:rPr>
              <a:t> written in 1990, t</a:t>
            </a:r>
            <a:r>
              <a:rPr lang="en-US" dirty="0" smtClean="0"/>
              <a:t>he Conference</a:t>
            </a:r>
            <a:r>
              <a:rPr lang="en-US" baseline="0" dirty="0" smtClean="0"/>
              <a:t> debated the 1990 report and </a:t>
            </a:r>
            <a:r>
              <a:rPr lang="en-GB" sz="1200" kern="1200" dirty="0" smtClean="0">
                <a:solidFill>
                  <a:schemeClr val="tx1"/>
                </a:solidFill>
                <a:effectLst/>
                <a:latin typeface="Arial" charset="0"/>
                <a:ea typeface="+mn-ea"/>
                <a:cs typeface="+mn-cs"/>
              </a:rPr>
              <a:t>what emerged are</a:t>
            </a:r>
            <a:r>
              <a:rPr lang="en-GB" sz="1200" kern="1200" baseline="0" dirty="0" smtClean="0">
                <a:solidFill>
                  <a:schemeClr val="tx1"/>
                </a:solidFill>
                <a:effectLst/>
                <a:latin typeface="Arial" charset="0"/>
                <a:ea typeface="+mn-ea"/>
                <a:cs typeface="+mn-cs"/>
              </a:rPr>
              <a:t> know as the 1993 Resolutions. </a:t>
            </a:r>
            <a:r>
              <a:rPr lang="en-GB" dirty="0" smtClean="0"/>
              <a:t>https://www.methodist.org.uk/about-us/the-methodist-church/views-of-the-church/human-sexuality-including-lgbtplus-issues/ </a:t>
            </a:r>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3</a:t>
            </a:fld>
            <a:endParaRPr lang="en-GB"/>
          </a:p>
        </p:txBody>
      </p:sp>
    </p:spTree>
    <p:extLst>
      <p:ext uri="{BB962C8B-B14F-4D97-AF65-F5344CB8AC3E}">
        <p14:creationId xmlns:p14="http://schemas.microsoft.com/office/powerpoint/2010/main" val="69107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charset="0"/>
                <a:ea typeface="+mn-ea"/>
                <a:cs typeface="+mn-cs"/>
              </a:rPr>
              <a:t>Following long debate at all levels of the Church's life on the basis of a detailed report</a:t>
            </a:r>
            <a:r>
              <a:rPr lang="en-US" sz="1200" b="0" i="0" u="none" strike="noStrike" kern="1200" baseline="0" dirty="0" smtClean="0">
                <a:solidFill>
                  <a:schemeClr val="tx1"/>
                </a:solidFill>
                <a:effectLst/>
                <a:latin typeface="Arial" charset="0"/>
                <a:ea typeface="+mn-ea"/>
                <a:cs typeface="+mn-cs"/>
              </a:rPr>
              <a:t> written in 1990, t</a:t>
            </a:r>
            <a:r>
              <a:rPr lang="en-US" dirty="0" smtClean="0"/>
              <a:t>he Conference</a:t>
            </a:r>
            <a:r>
              <a:rPr lang="en-US" baseline="0" dirty="0" smtClean="0"/>
              <a:t> debated the 1990 report and </a:t>
            </a:r>
            <a:r>
              <a:rPr lang="en-GB" sz="1200" kern="1200" dirty="0" smtClean="0">
                <a:solidFill>
                  <a:schemeClr val="tx1"/>
                </a:solidFill>
                <a:effectLst/>
                <a:latin typeface="Arial" charset="0"/>
                <a:ea typeface="+mn-ea"/>
                <a:cs typeface="+mn-cs"/>
              </a:rPr>
              <a:t>what emerged are</a:t>
            </a:r>
            <a:r>
              <a:rPr lang="en-GB" sz="1200" kern="1200" baseline="0" dirty="0" smtClean="0">
                <a:solidFill>
                  <a:schemeClr val="tx1"/>
                </a:solidFill>
                <a:effectLst/>
                <a:latin typeface="Arial" charset="0"/>
                <a:ea typeface="+mn-ea"/>
                <a:cs typeface="+mn-cs"/>
              </a:rPr>
              <a:t> know as the 1993 Resolutions. </a:t>
            </a:r>
            <a:r>
              <a:rPr lang="en-GB" dirty="0" smtClean="0"/>
              <a:t>https://www.methodist.org.uk/about-us/the-methodist-church/views-of-the-church/human-sexuality-including-lgbtplus-issues/ </a:t>
            </a:r>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4</a:t>
            </a:fld>
            <a:endParaRPr lang="en-GB"/>
          </a:p>
        </p:txBody>
      </p:sp>
    </p:spTree>
    <p:extLst>
      <p:ext uri="{BB962C8B-B14F-4D97-AF65-F5344CB8AC3E}">
        <p14:creationId xmlns:p14="http://schemas.microsoft.com/office/powerpoint/2010/main" val="424285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charset="0"/>
                <a:ea typeface="+mn-ea"/>
                <a:cs typeface="+mn-cs"/>
              </a:rPr>
              <a:t>Following long debate at all levels of the Church's life on the basis of a detailed report</a:t>
            </a:r>
            <a:r>
              <a:rPr lang="en-US" sz="1200" b="0" i="0" u="none" strike="noStrike" kern="1200" baseline="0" dirty="0" smtClean="0">
                <a:solidFill>
                  <a:schemeClr val="tx1"/>
                </a:solidFill>
                <a:effectLst/>
                <a:latin typeface="Arial" charset="0"/>
                <a:ea typeface="+mn-ea"/>
                <a:cs typeface="+mn-cs"/>
              </a:rPr>
              <a:t> written in 1990, t</a:t>
            </a:r>
            <a:r>
              <a:rPr lang="en-US" dirty="0" smtClean="0"/>
              <a:t>he Conference</a:t>
            </a:r>
            <a:r>
              <a:rPr lang="en-US" baseline="0" dirty="0" smtClean="0"/>
              <a:t> debated the 1990 report and </a:t>
            </a:r>
            <a:r>
              <a:rPr lang="en-GB" sz="1200" kern="1200" dirty="0" smtClean="0">
                <a:solidFill>
                  <a:schemeClr val="tx1"/>
                </a:solidFill>
                <a:effectLst/>
                <a:latin typeface="Arial" charset="0"/>
                <a:ea typeface="+mn-ea"/>
                <a:cs typeface="+mn-cs"/>
              </a:rPr>
              <a:t>what emerged are</a:t>
            </a:r>
            <a:r>
              <a:rPr lang="en-GB" sz="1200" kern="1200" baseline="0" dirty="0" smtClean="0">
                <a:solidFill>
                  <a:schemeClr val="tx1"/>
                </a:solidFill>
                <a:effectLst/>
                <a:latin typeface="Arial" charset="0"/>
                <a:ea typeface="+mn-ea"/>
                <a:cs typeface="+mn-cs"/>
              </a:rPr>
              <a:t> know as the 1993 Resolutions. </a:t>
            </a:r>
            <a:r>
              <a:rPr lang="en-GB" dirty="0" smtClean="0"/>
              <a:t>https://www.methodist.org.uk/about-us/the-methodist-church/views-of-the-church/human-sexuality-including-lgbtplus-issues/ </a:t>
            </a:r>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5</a:t>
            </a:fld>
            <a:endParaRPr lang="en-GB"/>
          </a:p>
        </p:txBody>
      </p:sp>
    </p:spTree>
    <p:extLst>
      <p:ext uri="{BB962C8B-B14F-4D97-AF65-F5344CB8AC3E}">
        <p14:creationId xmlns:p14="http://schemas.microsoft.com/office/powerpoint/2010/main" val="729186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charset="0"/>
                <a:ea typeface="+mn-ea"/>
                <a:cs typeface="+mn-cs"/>
              </a:rPr>
              <a:t>Following long debate at all levels of the Church's life on the basis of a detailed report</a:t>
            </a:r>
            <a:r>
              <a:rPr lang="en-US" sz="1200" b="0" i="0" u="none" strike="noStrike" kern="1200" baseline="0" dirty="0" smtClean="0">
                <a:solidFill>
                  <a:schemeClr val="tx1"/>
                </a:solidFill>
                <a:effectLst/>
                <a:latin typeface="Arial" charset="0"/>
                <a:ea typeface="+mn-ea"/>
                <a:cs typeface="+mn-cs"/>
              </a:rPr>
              <a:t> written in 1990, t</a:t>
            </a:r>
            <a:r>
              <a:rPr lang="en-US" dirty="0" smtClean="0"/>
              <a:t>he Conference</a:t>
            </a:r>
            <a:r>
              <a:rPr lang="en-US" baseline="0" dirty="0" smtClean="0"/>
              <a:t> debated the 1990 report and </a:t>
            </a:r>
            <a:r>
              <a:rPr lang="en-GB" sz="1200" kern="1200" dirty="0" smtClean="0">
                <a:solidFill>
                  <a:schemeClr val="tx1"/>
                </a:solidFill>
                <a:effectLst/>
                <a:latin typeface="Arial" charset="0"/>
                <a:ea typeface="+mn-ea"/>
                <a:cs typeface="+mn-cs"/>
              </a:rPr>
              <a:t>what emerged are</a:t>
            </a:r>
            <a:r>
              <a:rPr lang="en-GB" sz="1200" kern="1200" baseline="0" dirty="0" smtClean="0">
                <a:solidFill>
                  <a:schemeClr val="tx1"/>
                </a:solidFill>
                <a:effectLst/>
                <a:latin typeface="Arial" charset="0"/>
                <a:ea typeface="+mn-ea"/>
                <a:cs typeface="+mn-cs"/>
              </a:rPr>
              <a:t> know as the 1993 Resolutions. </a:t>
            </a:r>
            <a:r>
              <a:rPr lang="en-GB" dirty="0" smtClean="0"/>
              <a:t>https://www.methodist.org.uk/about-us/the-methodist-church/views-of-the-church/human-sexuality-including-lgbtplus-issues/ </a:t>
            </a:r>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6</a:t>
            </a:fld>
            <a:endParaRPr lang="en-GB"/>
          </a:p>
        </p:txBody>
      </p:sp>
    </p:spTree>
    <p:extLst>
      <p:ext uri="{BB962C8B-B14F-4D97-AF65-F5344CB8AC3E}">
        <p14:creationId xmlns:p14="http://schemas.microsoft.com/office/powerpoint/2010/main" val="241060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charset="0"/>
                <a:ea typeface="+mn-ea"/>
                <a:cs typeface="+mn-cs"/>
              </a:rPr>
              <a:t>Following long debate at all levels of the Church's life on the basis of a detailed report</a:t>
            </a:r>
            <a:r>
              <a:rPr lang="en-US" sz="1200" b="0" i="0" u="none" strike="noStrike" kern="1200" baseline="0" dirty="0" smtClean="0">
                <a:solidFill>
                  <a:schemeClr val="tx1"/>
                </a:solidFill>
                <a:effectLst/>
                <a:latin typeface="Arial" charset="0"/>
                <a:ea typeface="+mn-ea"/>
                <a:cs typeface="+mn-cs"/>
              </a:rPr>
              <a:t> written in 1990, t</a:t>
            </a:r>
            <a:r>
              <a:rPr lang="en-US" dirty="0" smtClean="0"/>
              <a:t>he Conference</a:t>
            </a:r>
            <a:r>
              <a:rPr lang="en-US" baseline="0" dirty="0" smtClean="0"/>
              <a:t> debated the 1990 report and </a:t>
            </a:r>
            <a:r>
              <a:rPr lang="en-GB" sz="1200" kern="1200" dirty="0" smtClean="0">
                <a:solidFill>
                  <a:schemeClr val="tx1"/>
                </a:solidFill>
                <a:effectLst/>
                <a:latin typeface="Arial" charset="0"/>
                <a:ea typeface="+mn-ea"/>
                <a:cs typeface="+mn-cs"/>
              </a:rPr>
              <a:t>what emerged are</a:t>
            </a:r>
            <a:r>
              <a:rPr lang="en-GB" sz="1200" kern="1200" baseline="0" dirty="0" smtClean="0">
                <a:solidFill>
                  <a:schemeClr val="tx1"/>
                </a:solidFill>
                <a:effectLst/>
                <a:latin typeface="Arial" charset="0"/>
                <a:ea typeface="+mn-ea"/>
                <a:cs typeface="+mn-cs"/>
              </a:rPr>
              <a:t> know as the 1993 Resolutions. </a:t>
            </a:r>
            <a:r>
              <a:rPr lang="en-GB" dirty="0" smtClean="0"/>
              <a:t>https://www.methodist.org.uk/about-us/the-methodist-church/views-of-the-church/human-sexuality-including-lgbtplus-issues/ </a:t>
            </a:r>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7</a:t>
            </a:fld>
            <a:endParaRPr lang="en-GB"/>
          </a:p>
        </p:txBody>
      </p:sp>
    </p:spTree>
    <p:extLst>
      <p:ext uri="{BB962C8B-B14F-4D97-AF65-F5344CB8AC3E}">
        <p14:creationId xmlns:p14="http://schemas.microsoft.com/office/powerpoint/2010/main" val="338735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https://www.methodist.org.uk/about-us/the-methodist-church/views-of-the-church/human-sexuality-including-lgbtplus-issues/</a:t>
            </a:r>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8</a:t>
            </a:fld>
            <a:endParaRPr lang="en-GB"/>
          </a:p>
        </p:txBody>
      </p:sp>
    </p:spTree>
    <p:extLst>
      <p:ext uri="{BB962C8B-B14F-4D97-AF65-F5344CB8AC3E}">
        <p14:creationId xmlns:p14="http://schemas.microsoft.com/office/powerpoint/2010/main" val="220884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https://www.methodist.org.uk/about-us/the-methodist-church/views-of-the-church/human-sexuality-including-lgbtplus-issues/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hlinkClick r:id="rId3"/>
              </a:rPr>
              <a:t>A model statement on Living with Contradictory Convictions (methodist.org.uk)</a:t>
            </a:r>
            <a:r>
              <a:rPr lang="en-GB" sz="1200" u="sng"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smtClean="0"/>
          </a:p>
          <a:p>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9</a:t>
            </a:fld>
            <a:endParaRPr lang="en-GB"/>
          </a:p>
        </p:txBody>
      </p:sp>
    </p:spTree>
    <p:extLst>
      <p:ext uri="{BB962C8B-B14F-4D97-AF65-F5344CB8AC3E}">
        <p14:creationId xmlns:p14="http://schemas.microsoft.com/office/powerpoint/2010/main" val="9374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https://www.methodist.org.uk/about-us/the-methodist-church/views-of-the-church/human-sexuality-including-lgbtplus-issues/</a:t>
            </a:r>
            <a:endParaRPr lang="en-GB" dirty="0"/>
          </a:p>
        </p:txBody>
      </p:sp>
      <p:sp>
        <p:nvSpPr>
          <p:cNvPr id="4" name="Slide Number Placeholder 3"/>
          <p:cNvSpPr>
            <a:spLocks noGrp="1"/>
          </p:cNvSpPr>
          <p:nvPr>
            <p:ph type="sldNum" sz="quarter" idx="10"/>
          </p:nvPr>
        </p:nvSpPr>
        <p:spPr/>
        <p:txBody>
          <a:bodyPr/>
          <a:lstStyle/>
          <a:p>
            <a:fld id="{10E4BEBF-31B6-4986-8DCC-00F049B542D2}" type="slidenum">
              <a:rPr lang="en-GB" smtClean="0"/>
              <a:t>10</a:t>
            </a:fld>
            <a:endParaRPr lang="en-GB"/>
          </a:p>
        </p:txBody>
      </p:sp>
    </p:spTree>
    <p:extLst>
      <p:ext uri="{BB962C8B-B14F-4D97-AF65-F5344CB8AC3E}">
        <p14:creationId xmlns:p14="http://schemas.microsoft.com/office/powerpoint/2010/main" val="228084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7D02-DE90-DE49-AF6C-4BEEBB4DA2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4289A2-BA30-AF45-9F4D-756F92CCCA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095C82-FF3A-5948-89E7-91E76B91CDA9}"/>
              </a:ext>
            </a:extLst>
          </p:cNvPr>
          <p:cNvSpPr>
            <a:spLocks noGrp="1"/>
          </p:cNvSpPr>
          <p:nvPr>
            <p:ph type="dt" sz="half" idx="10"/>
          </p:nvPr>
        </p:nvSpPr>
        <p:spPr/>
        <p:txBody>
          <a:bodyPr/>
          <a:lstStyle/>
          <a:p>
            <a:fld id="{A4E585F4-57F8-9F4A-910F-275F87897C38}" type="datetimeFigureOut">
              <a:rPr lang="en-US" smtClean="0"/>
              <a:t>9/8/2021</a:t>
            </a:fld>
            <a:endParaRPr lang="en-US"/>
          </a:p>
        </p:txBody>
      </p:sp>
      <p:sp>
        <p:nvSpPr>
          <p:cNvPr id="5" name="Footer Placeholder 4">
            <a:extLst>
              <a:ext uri="{FF2B5EF4-FFF2-40B4-BE49-F238E27FC236}">
                <a16:creationId xmlns:a16="http://schemas.microsoft.com/office/drawing/2014/main" id="{2D6A6955-6CBA-6E4B-A25E-69C4D4311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65568-32A9-264D-80AD-41B7AABDB3B8}"/>
              </a:ext>
            </a:extLst>
          </p:cNvPr>
          <p:cNvSpPr>
            <a:spLocks noGrp="1"/>
          </p:cNvSpPr>
          <p:nvPr>
            <p:ph type="sldNum" sz="quarter" idx="12"/>
          </p:nvPr>
        </p:nvSpPr>
        <p:spPr/>
        <p:txBody>
          <a:bodyPr/>
          <a:lstStyle/>
          <a:p>
            <a:fld id="{2BFB4FD7-4939-4841-B8D6-68B4513033E6}" type="slidenum">
              <a:rPr lang="en-US" smtClean="0"/>
              <a:t>‹#›</a:t>
            </a:fld>
            <a:endParaRPr lang="en-US"/>
          </a:p>
        </p:txBody>
      </p:sp>
    </p:spTree>
    <p:extLst>
      <p:ext uri="{BB962C8B-B14F-4D97-AF65-F5344CB8AC3E}">
        <p14:creationId xmlns:p14="http://schemas.microsoft.com/office/powerpoint/2010/main" val="10305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5C9B-C9E0-FC47-B5D5-949E513378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255306-9D65-8740-9235-6CB9BA73AD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28DE6-5AF7-CF41-A90A-7FBF4250B92C}"/>
              </a:ext>
            </a:extLst>
          </p:cNvPr>
          <p:cNvSpPr>
            <a:spLocks noGrp="1"/>
          </p:cNvSpPr>
          <p:nvPr>
            <p:ph type="dt" sz="half" idx="10"/>
          </p:nvPr>
        </p:nvSpPr>
        <p:spPr/>
        <p:txBody>
          <a:bodyPr/>
          <a:lstStyle/>
          <a:p>
            <a:fld id="{A4E585F4-57F8-9F4A-910F-275F87897C38}" type="datetimeFigureOut">
              <a:rPr lang="en-US" smtClean="0"/>
              <a:t>9/8/2021</a:t>
            </a:fld>
            <a:endParaRPr lang="en-US"/>
          </a:p>
        </p:txBody>
      </p:sp>
      <p:sp>
        <p:nvSpPr>
          <p:cNvPr id="5" name="Footer Placeholder 4">
            <a:extLst>
              <a:ext uri="{FF2B5EF4-FFF2-40B4-BE49-F238E27FC236}">
                <a16:creationId xmlns:a16="http://schemas.microsoft.com/office/drawing/2014/main" id="{BDFAE9EE-83B9-B847-9BE8-B17820A67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1E704-ABE8-074D-8C91-D42850B398B3}"/>
              </a:ext>
            </a:extLst>
          </p:cNvPr>
          <p:cNvSpPr>
            <a:spLocks noGrp="1"/>
          </p:cNvSpPr>
          <p:nvPr>
            <p:ph type="sldNum" sz="quarter" idx="12"/>
          </p:nvPr>
        </p:nvSpPr>
        <p:spPr/>
        <p:txBody>
          <a:bodyPr/>
          <a:lstStyle/>
          <a:p>
            <a:fld id="{2BFB4FD7-4939-4841-B8D6-68B4513033E6}" type="slidenum">
              <a:rPr lang="en-US" smtClean="0"/>
              <a:t>‹#›</a:t>
            </a:fld>
            <a:endParaRPr lang="en-US"/>
          </a:p>
        </p:txBody>
      </p:sp>
    </p:spTree>
    <p:extLst>
      <p:ext uri="{BB962C8B-B14F-4D97-AF65-F5344CB8AC3E}">
        <p14:creationId xmlns:p14="http://schemas.microsoft.com/office/powerpoint/2010/main" val="272016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BDE5B4-CA6B-F244-93EE-1CF1BB0AF8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595468-22C3-BD44-A2A9-8A3A192DE5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43173-97A6-3640-AEB1-00404BDC16BD}"/>
              </a:ext>
            </a:extLst>
          </p:cNvPr>
          <p:cNvSpPr>
            <a:spLocks noGrp="1"/>
          </p:cNvSpPr>
          <p:nvPr>
            <p:ph type="dt" sz="half" idx="10"/>
          </p:nvPr>
        </p:nvSpPr>
        <p:spPr/>
        <p:txBody>
          <a:bodyPr/>
          <a:lstStyle/>
          <a:p>
            <a:fld id="{A4E585F4-57F8-9F4A-910F-275F87897C38}" type="datetimeFigureOut">
              <a:rPr lang="en-US" smtClean="0"/>
              <a:t>9/8/2021</a:t>
            </a:fld>
            <a:endParaRPr lang="en-US"/>
          </a:p>
        </p:txBody>
      </p:sp>
      <p:sp>
        <p:nvSpPr>
          <p:cNvPr id="5" name="Footer Placeholder 4">
            <a:extLst>
              <a:ext uri="{FF2B5EF4-FFF2-40B4-BE49-F238E27FC236}">
                <a16:creationId xmlns:a16="http://schemas.microsoft.com/office/drawing/2014/main" id="{CB98BE49-2DB4-5C41-BDB8-9AB37DB12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ED8FE-6192-DB4C-8F07-F9DA0EDAD65A}"/>
              </a:ext>
            </a:extLst>
          </p:cNvPr>
          <p:cNvSpPr>
            <a:spLocks noGrp="1"/>
          </p:cNvSpPr>
          <p:nvPr>
            <p:ph type="sldNum" sz="quarter" idx="12"/>
          </p:nvPr>
        </p:nvSpPr>
        <p:spPr/>
        <p:txBody>
          <a:bodyPr/>
          <a:lstStyle/>
          <a:p>
            <a:fld id="{2BFB4FD7-4939-4841-B8D6-68B4513033E6}" type="slidenum">
              <a:rPr lang="en-US" smtClean="0"/>
              <a:t>‹#›</a:t>
            </a:fld>
            <a:endParaRPr lang="en-US"/>
          </a:p>
        </p:txBody>
      </p:sp>
    </p:spTree>
    <p:extLst>
      <p:ext uri="{BB962C8B-B14F-4D97-AF65-F5344CB8AC3E}">
        <p14:creationId xmlns:p14="http://schemas.microsoft.com/office/powerpoint/2010/main" val="170183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A797-A727-BA4E-9084-63FE0FF496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36915-1FEC-E241-8E50-D00A5C298D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FA283-F3A6-BA45-BAAE-E94D1A83F060}"/>
              </a:ext>
            </a:extLst>
          </p:cNvPr>
          <p:cNvSpPr>
            <a:spLocks noGrp="1"/>
          </p:cNvSpPr>
          <p:nvPr>
            <p:ph type="dt" sz="half" idx="10"/>
          </p:nvPr>
        </p:nvSpPr>
        <p:spPr/>
        <p:txBody>
          <a:bodyPr/>
          <a:lstStyle/>
          <a:p>
            <a:fld id="{A4E585F4-57F8-9F4A-910F-275F87897C38}" type="datetimeFigureOut">
              <a:rPr lang="en-US" smtClean="0"/>
              <a:t>9/8/2021</a:t>
            </a:fld>
            <a:endParaRPr lang="en-US"/>
          </a:p>
        </p:txBody>
      </p:sp>
      <p:sp>
        <p:nvSpPr>
          <p:cNvPr id="5" name="Footer Placeholder 4">
            <a:extLst>
              <a:ext uri="{FF2B5EF4-FFF2-40B4-BE49-F238E27FC236}">
                <a16:creationId xmlns:a16="http://schemas.microsoft.com/office/drawing/2014/main" id="{10923D6E-2FEB-D94F-8867-7549BA101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67A4D-5C06-3B47-B1CD-DF773B393F8C}"/>
              </a:ext>
            </a:extLst>
          </p:cNvPr>
          <p:cNvSpPr>
            <a:spLocks noGrp="1"/>
          </p:cNvSpPr>
          <p:nvPr>
            <p:ph type="sldNum" sz="quarter" idx="12"/>
          </p:nvPr>
        </p:nvSpPr>
        <p:spPr/>
        <p:txBody>
          <a:bodyPr/>
          <a:lstStyle/>
          <a:p>
            <a:fld id="{2BFB4FD7-4939-4841-B8D6-68B4513033E6}" type="slidenum">
              <a:rPr lang="en-US" smtClean="0"/>
              <a:t>‹#›</a:t>
            </a:fld>
            <a:endParaRPr lang="en-US"/>
          </a:p>
        </p:txBody>
      </p:sp>
    </p:spTree>
    <p:extLst>
      <p:ext uri="{BB962C8B-B14F-4D97-AF65-F5344CB8AC3E}">
        <p14:creationId xmlns:p14="http://schemas.microsoft.com/office/powerpoint/2010/main" val="9560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EB8B-432B-9E4E-8D33-9BC81BC2F4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8F2D36-29F6-244C-A40B-64832988A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432B0F-43CA-2440-AA29-0B5A1FAC63E3}"/>
              </a:ext>
            </a:extLst>
          </p:cNvPr>
          <p:cNvSpPr>
            <a:spLocks noGrp="1"/>
          </p:cNvSpPr>
          <p:nvPr>
            <p:ph type="dt" sz="half" idx="10"/>
          </p:nvPr>
        </p:nvSpPr>
        <p:spPr/>
        <p:txBody>
          <a:bodyPr/>
          <a:lstStyle/>
          <a:p>
            <a:fld id="{A4E585F4-57F8-9F4A-910F-275F87897C38}" type="datetimeFigureOut">
              <a:rPr lang="en-US" smtClean="0"/>
              <a:t>9/8/2021</a:t>
            </a:fld>
            <a:endParaRPr lang="en-US"/>
          </a:p>
        </p:txBody>
      </p:sp>
      <p:sp>
        <p:nvSpPr>
          <p:cNvPr id="5" name="Footer Placeholder 4">
            <a:extLst>
              <a:ext uri="{FF2B5EF4-FFF2-40B4-BE49-F238E27FC236}">
                <a16:creationId xmlns:a16="http://schemas.microsoft.com/office/drawing/2014/main" id="{6160246F-DB2C-9C46-BAC1-BCA1ACD51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22BE5-C501-5E43-A41D-174F68E92AB6}"/>
              </a:ext>
            </a:extLst>
          </p:cNvPr>
          <p:cNvSpPr>
            <a:spLocks noGrp="1"/>
          </p:cNvSpPr>
          <p:nvPr>
            <p:ph type="sldNum" sz="quarter" idx="12"/>
          </p:nvPr>
        </p:nvSpPr>
        <p:spPr/>
        <p:txBody>
          <a:bodyPr/>
          <a:lstStyle/>
          <a:p>
            <a:fld id="{2BFB4FD7-4939-4841-B8D6-68B4513033E6}" type="slidenum">
              <a:rPr lang="en-US" smtClean="0"/>
              <a:t>‹#›</a:t>
            </a:fld>
            <a:endParaRPr lang="en-US"/>
          </a:p>
        </p:txBody>
      </p:sp>
    </p:spTree>
    <p:extLst>
      <p:ext uri="{BB962C8B-B14F-4D97-AF65-F5344CB8AC3E}">
        <p14:creationId xmlns:p14="http://schemas.microsoft.com/office/powerpoint/2010/main" val="4416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D5F9A-98BC-5F46-8C12-C86E19BD8C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0283F-E78A-2146-9D82-2147457034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37CBEF-B845-2F48-B416-85C8041B06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F5346-191E-4E45-B8CD-8CE74896B38B}"/>
              </a:ext>
            </a:extLst>
          </p:cNvPr>
          <p:cNvSpPr>
            <a:spLocks noGrp="1"/>
          </p:cNvSpPr>
          <p:nvPr>
            <p:ph type="dt" sz="half" idx="10"/>
          </p:nvPr>
        </p:nvSpPr>
        <p:spPr/>
        <p:txBody>
          <a:bodyPr/>
          <a:lstStyle/>
          <a:p>
            <a:fld id="{A4E585F4-57F8-9F4A-910F-275F87897C38}" type="datetimeFigureOut">
              <a:rPr lang="en-US" smtClean="0"/>
              <a:t>9/8/2021</a:t>
            </a:fld>
            <a:endParaRPr lang="en-US"/>
          </a:p>
        </p:txBody>
      </p:sp>
      <p:sp>
        <p:nvSpPr>
          <p:cNvPr id="6" name="Footer Placeholder 5">
            <a:extLst>
              <a:ext uri="{FF2B5EF4-FFF2-40B4-BE49-F238E27FC236}">
                <a16:creationId xmlns:a16="http://schemas.microsoft.com/office/drawing/2014/main" id="{974C42E7-9FB6-8C4A-8625-C7FB6FC5A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8CD94-341C-D84C-B9EC-35B1B45CC351}"/>
              </a:ext>
            </a:extLst>
          </p:cNvPr>
          <p:cNvSpPr>
            <a:spLocks noGrp="1"/>
          </p:cNvSpPr>
          <p:nvPr>
            <p:ph type="sldNum" sz="quarter" idx="12"/>
          </p:nvPr>
        </p:nvSpPr>
        <p:spPr/>
        <p:txBody>
          <a:bodyPr/>
          <a:lstStyle/>
          <a:p>
            <a:fld id="{2BFB4FD7-4939-4841-B8D6-68B4513033E6}" type="slidenum">
              <a:rPr lang="en-US" smtClean="0"/>
              <a:t>‹#›</a:t>
            </a:fld>
            <a:endParaRPr lang="en-US"/>
          </a:p>
        </p:txBody>
      </p:sp>
    </p:spTree>
    <p:extLst>
      <p:ext uri="{BB962C8B-B14F-4D97-AF65-F5344CB8AC3E}">
        <p14:creationId xmlns:p14="http://schemas.microsoft.com/office/powerpoint/2010/main" val="68022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531F-1909-8A48-91B1-9FEAE1A189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3A3BDD-8580-9942-BE62-101A5E9434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5FB230-E396-0349-9284-18059721B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4F04AA-B831-8949-9797-6CFB5ADE55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32EA41-86E8-534B-ACDC-74C40F0C8D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8CF415-6D0C-B44F-9487-1E9DED8D4D20}"/>
              </a:ext>
            </a:extLst>
          </p:cNvPr>
          <p:cNvSpPr>
            <a:spLocks noGrp="1"/>
          </p:cNvSpPr>
          <p:nvPr>
            <p:ph type="dt" sz="half" idx="10"/>
          </p:nvPr>
        </p:nvSpPr>
        <p:spPr/>
        <p:txBody>
          <a:bodyPr/>
          <a:lstStyle/>
          <a:p>
            <a:fld id="{A4E585F4-57F8-9F4A-910F-275F87897C38}" type="datetimeFigureOut">
              <a:rPr lang="en-US" smtClean="0"/>
              <a:t>9/8/2021</a:t>
            </a:fld>
            <a:endParaRPr lang="en-US"/>
          </a:p>
        </p:txBody>
      </p:sp>
      <p:sp>
        <p:nvSpPr>
          <p:cNvPr id="8" name="Footer Placeholder 7">
            <a:extLst>
              <a:ext uri="{FF2B5EF4-FFF2-40B4-BE49-F238E27FC236}">
                <a16:creationId xmlns:a16="http://schemas.microsoft.com/office/drawing/2014/main" id="{B419AF63-8BEF-7941-B250-E4D948E577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89E775-FA0E-654A-A009-0B831D2D7BF6}"/>
              </a:ext>
            </a:extLst>
          </p:cNvPr>
          <p:cNvSpPr>
            <a:spLocks noGrp="1"/>
          </p:cNvSpPr>
          <p:nvPr>
            <p:ph type="sldNum" sz="quarter" idx="12"/>
          </p:nvPr>
        </p:nvSpPr>
        <p:spPr/>
        <p:txBody>
          <a:bodyPr/>
          <a:lstStyle/>
          <a:p>
            <a:fld id="{2BFB4FD7-4939-4841-B8D6-68B4513033E6}" type="slidenum">
              <a:rPr lang="en-US" smtClean="0"/>
              <a:t>‹#›</a:t>
            </a:fld>
            <a:endParaRPr lang="en-US"/>
          </a:p>
        </p:txBody>
      </p:sp>
    </p:spTree>
    <p:extLst>
      <p:ext uri="{BB962C8B-B14F-4D97-AF65-F5344CB8AC3E}">
        <p14:creationId xmlns:p14="http://schemas.microsoft.com/office/powerpoint/2010/main" val="83363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12B4-B3DD-5F42-A695-D5739889A8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316A5E-B5AA-5A45-963F-38629381A1B6}"/>
              </a:ext>
            </a:extLst>
          </p:cNvPr>
          <p:cNvSpPr>
            <a:spLocks noGrp="1"/>
          </p:cNvSpPr>
          <p:nvPr>
            <p:ph type="dt" sz="half" idx="10"/>
          </p:nvPr>
        </p:nvSpPr>
        <p:spPr/>
        <p:txBody>
          <a:bodyPr/>
          <a:lstStyle/>
          <a:p>
            <a:fld id="{A4E585F4-57F8-9F4A-910F-275F87897C38}" type="datetimeFigureOut">
              <a:rPr lang="en-US" smtClean="0"/>
              <a:t>9/8/2021</a:t>
            </a:fld>
            <a:endParaRPr lang="en-US"/>
          </a:p>
        </p:txBody>
      </p:sp>
      <p:sp>
        <p:nvSpPr>
          <p:cNvPr id="4" name="Footer Placeholder 3">
            <a:extLst>
              <a:ext uri="{FF2B5EF4-FFF2-40B4-BE49-F238E27FC236}">
                <a16:creationId xmlns:a16="http://schemas.microsoft.com/office/drawing/2014/main" id="{240F9546-64A9-214C-81EE-46931A484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55273C-DD0D-EB4B-935F-84A66EDCBE27}"/>
              </a:ext>
            </a:extLst>
          </p:cNvPr>
          <p:cNvSpPr>
            <a:spLocks noGrp="1"/>
          </p:cNvSpPr>
          <p:nvPr>
            <p:ph type="sldNum" sz="quarter" idx="12"/>
          </p:nvPr>
        </p:nvSpPr>
        <p:spPr/>
        <p:txBody>
          <a:bodyPr/>
          <a:lstStyle/>
          <a:p>
            <a:fld id="{2BFB4FD7-4939-4841-B8D6-68B4513033E6}" type="slidenum">
              <a:rPr lang="en-US" smtClean="0"/>
              <a:t>‹#›</a:t>
            </a:fld>
            <a:endParaRPr lang="en-US"/>
          </a:p>
        </p:txBody>
      </p:sp>
    </p:spTree>
    <p:extLst>
      <p:ext uri="{BB962C8B-B14F-4D97-AF65-F5344CB8AC3E}">
        <p14:creationId xmlns:p14="http://schemas.microsoft.com/office/powerpoint/2010/main" val="401512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A8CC4-0880-1340-86AB-BCFDA9F9653B}"/>
              </a:ext>
            </a:extLst>
          </p:cNvPr>
          <p:cNvSpPr>
            <a:spLocks noGrp="1"/>
          </p:cNvSpPr>
          <p:nvPr>
            <p:ph type="dt" sz="half" idx="10"/>
          </p:nvPr>
        </p:nvSpPr>
        <p:spPr/>
        <p:txBody>
          <a:bodyPr/>
          <a:lstStyle/>
          <a:p>
            <a:fld id="{A4E585F4-57F8-9F4A-910F-275F87897C38}" type="datetimeFigureOut">
              <a:rPr lang="en-US" smtClean="0"/>
              <a:t>9/8/2021</a:t>
            </a:fld>
            <a:endParaRPr lang="en-US"/>
          </a:p>
        </p:txBody>
      </p:sp>
      <p:sp>
        <p:nvSpPr>
          <p:cNvPr id="3" name="Footer Placeholder 2">
            <a:extLst>
              <a:ext uri="{FF2B5EF4-FFF2-40B4-BE49-F238E27FC236}">
                <a16:creationId xmlns:a16="http://schemas.microsoft.com/office/drawing/2014/main" id="{8421C2A9-0324-634A-8799-413B13C7BB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51E919-CC77-A441-80DA-35F3942E8691}"/>
              </a:ext>
            </a:extLst>
          </p:cNvPr>
          <p:cNvSpPr>
            <a:spLocks noGrp="1"/>
          </p:cNvSpPr>
          <p:nvPr>
            <p:ph type="sldNum" sz="quarter" idx="12"/>
          </p:nvPr>
        </p:nvSpPr>
        <p:spPr/>
        <p:txBody>
          <a:bodyPr/>
          <a:lstStyle/>
          <a:p>
            <a:fld id="{2BFB4FD7-4939-4841-B8D6-68B4513033E6}" type="slidenum">
              <a:rPr lang="en-US" smtClean="0"/>
              <a:t>‹#›</a:t>
            </a:fld>
            <a:endParaRPr lang="en-US"/>
          </a:p>
        </p:txBody>
      </p:sp>
    </p:spTree>
    <p:extLst>
      <p:ext uri="{BB962C8B-B14F-4D97-AF65-F5344CB8AC3E}">
        <p14:creationId xmlns:p14="http://schemas.microsoft.com/office/powerpoint/2010/main" val="315471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DA72-6E80-EB4B-BDE0-146C92B6A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7F2E6C-42FB-B243-BC4E-53AFC5D151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52F254-6F99-5A46-83F1-FAC48F134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69E3E0-C27B-BC46-923E-70B2549858DB}"/>
              </a:ext>
            </a:extLst>
          </p:cNvPr>
          <p:cNvSpPr>
            <a:spLocks noGrp="1"/>
          </p:cNvSpPr>
          <p:nvPr>
            <p:ph type="dt" sz="half" idx="10"/>
          </p:nvPr>
        </p:nvSpPr>
        <p:spPr/>
        <p:txBody>
          <a:bodyPr/>
          <a:lstStyle/>
          <a:p>
            <a:fld id="{A4E585F4-57F8-9F4A-910F-275F87897C38}" type="datetimeFigureOut">
              <a:rPr lang="en-US" smtClean="0"/>
              <a:t>9/8/2021</a:t>
            </a:fld>
            <a:endParaRPr lang="en-US"/>
          </a:p>
        </p:txBody>
      </p:sp>
      <p:sp>
        <p:nvSpPr>
          <p:cNvPr id="6" name="Footer Placeholder 5">
            <a:extLst>
              <a:ext uri="{FF2B5EF4-FFF2-40B4-BE49-F238E27FC236}">
                <a16:creationId xmlns:a16="http://schemas.microsoft.com/office/drawing/2014/main" id="{693E11EA-0C00-D646-A737-BE93B62CF2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8DB4CF-DF0D-9F42-8706-6FDA12B64419}"/>
              </a:ext>
            </a:extLst>
          </p:cNvPr>
          <p:cNvSpPr>
            <a:spLocks noGrp="1"/>
          </p:cNvSpPr>
          <p:nvPr>
            <p:ph type="sldNum" sz="quarter" idx="12"/>
          </p:nvPr>
        </p:nvSpPr>
        <p:spPr/>
        <p:txBody>
          <a:bodyPr/>
          <a:lstStyle/>
          <a:p>
            <a:fld id="{2BFB4FD7-4939-4841-B8D6-68B4513033E6}" type="slidenum">
              <a:rPr lang="en-US" smtClean="0"/>
              <a:t>‹#›</a:t>
            </a:fld>
            <a:endParaRPr lang="en-US"/>
          </a:p>
        </p:txBody>
      </p:sp>
    </p:spTree>
    <p:extLst>
      <p:ext uri="{BB962C8B-B14F-4D97-AF65-F5344CB8AC3E}">
        <p14:creationId xmlns:p14="http://schemas.microsoft.com/office/powerpoint/2010/main" val="42417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29D8-3A86-8647-9A2E-EB5C38A4D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66DF30-9DD1-F246-A190-67B94F28AC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05094E-F4F6-3E4F-A2D7-A75CF3E1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6D091F-77F1-614E-8DEE-CE04FE1CC132}"/>
              </a:ext>
            </a:extLst>
          </p:cNvPr>
          <p:cNvSpPr>
            <a:spLocks noGrp="1"/>
          </p:cNvSpPr>
          <p:nvPr>
            <p:ph type="dt" sz="half" idx="10"/>
          </p:nvPr>
        </p:nvSpPr>
        <p:spPr/>
        <p:txBody>
          <a:bodyPr/>
          <a:lstStyle/>
          <a:p>
            <a:fld id="{A4E585F4-57F8-9F4A-910F-275F87897C38}" type="datetimeFigureOut">
              <a:rPr lang="en-US" smtClean="0"/>
              <a:t>9/8/2021</a:t>
            </a:fld>
            <a:endParaRPr lang="en-US"/>
          </a:p>
        </p:txBody>
      </p:sp>
      <p:sp>
        <p:nvSpPr>
          <p:cNvPr id="6" name="Footer Placeholder 5">
            <a:extLst>
              <a:ext uri="{FF2B5EF4-FFF2-40B4-BE49-F238E27FC236}">
                <a16:creationId xmlns:a16="http://schemas.microsoft.com/office/drawing/2014/main" id="{754A0AB9-56F3-0144-A7E6-936C66AF5F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9B798-6FC1-974A-97A2-264FD485E5ED}"/>
              </a:ext>
            </a:extLst>
          </p:cNvPr>
          <p:cNvSpPr>
            <a:spLocks noGrp="1"/>
          </p:cNvSpPr>
          <p:nvPr>
            <p:ph type="sldNum" sz="quarter" idx="12"/>
          </p:nvPr>
        </p:nvSpPr>
        <p:spPr/>
        <p:txBody>
          <a:bodyPr/>
          <a:lstStyle/>
          <a:p>
            <a:fld id="{2BFB4FD7-4939-4841-B8D6-68B4513033E6}" type="slidenum">
              <a:rPr lang="en-US" smtClean="0"/>
              <a:t>‹#›</a:t>
            </a:fld>
            <a:endParaRPr lang="en-US"/>
          </a:p>
        </p:txBody>
      </p:sp>
    </p:spTree>
    <p:extLst>
      <p:ext uri="{BB962C8B-B14F-4D97-AF65-F5344CB8AC3E}">
        <p14:creationId xmlns:p14="http://schemas.microsoft.com/office/powerpoint/2010/main" val="399839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AF05F5-0EE5-CC44-A39D-C37BB983A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053D0-655B-7647-A169-8E55B5DD2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87B9F-6811-214B-BDD7-6389855989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585F4-57F8-9F4A-910F-275F87897C38}" type="datetimeFigureOut">
              <a:rPr lang="en-US" smtClean="0"/>
              <a:t>9/8/2021</a:t>
            </a:fld>
            <a:endParaRPr lang="en-US"/>
          </a:p>
        </p:txBody>
      </p:sp>
      <p:sp>
        <p:nvSpPr>
          <p:cNvPr id="5" name="Footer Placeholder 4">
            <a:extLst>
              <a:ext uri="{FF2B5EF4-FFF2-40B4-BE49-F238E27FC236}">
                <a16:creationId xmlns:a16="http://schemas.microsoft.com/office/drawing/2014/main" id="{CF572FCE-01AE-AD44-BC1B-4F1077443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97390F-4341-FE45-9047-7C6EBE6BC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B4FD7-4939-4841-B8D6-68B4513033E6}" type="slidenum">
              <a:rPr lang="en-US" smtClean="0"/>
              <a:t>‹#›</a:t>
            </a:fld>
            <a:endParaRPr lang="en-US"/>
          </a:p>
        </p:txBody>
      </p:sp>
    </p:spTree>
    <p:extLst>
      <p:ext uri="{BB962C8B-B14F-4D97-AF65-F5344CB8AC3E}">
        <p14:creationId xmlns:p14="http://schemas.microsoft.com/office/powerpoint/2010/main" val="677921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2" name="Title 1">
            <a:extLst>
              <a:ext uri="{FF2B5EF4-FFF2-40B4-BE49-F238E27FC236}">
                <a16:creationId xmlns:a16="http://schemas.microsoft.com/office/drawing/2014/main" id="{8511BA5D-9675-BA4F-9C12-C2CEE4B6D163}"/>
              </a:ext>
            </a:extLst>
          </p:cNvPr>
          <p:cNvSpPr>
            <a:spLocks noGrp="1"/>
          </p:cNvSpPr>
          <p:nvPr>
            <p:ph type="ctrTitle"/>
          </p:nvPr>
        </p:nvSpPr>
        <p:spPr>
          <a:xfrm>
            <a:off x="1524000" y="916441"/>
            <a:ext cx="9144000" cy="1639310"/>
          </a:xfrm>
        </p:spPr>
        <p:txBody>
          <a:bodyPr>
            <a:normAutofit/>
          </a:bodyPr>
          <a:lstStyle/>
          <a:p>
            <a:r>
              <a:rPr lang="en-US" dirty="0" smtClean="0">
                <a:latin typeface="Franklin Gothic Medium" panose="020B0603020102020204" pitchFamily="34" charset="0"/>
              </a:rPr>
              <a:t>Pilgrimage of Faith</a:t>
            </a:r>
            <a:endParaRPr lang="en-US" i="1" dirty="0">
              <a:latin typeface="Franklin Gothic Book" panose="020B0503020102020204" pitchFamily="34" charset="0"/>
            </a:endParaRPr>
          </a:p>
        </p:txBody>
      </p:sp>
      <p:sp>
        <p:nvSpPr>
          <p:cNvPr id="3" name="Subtitle 2">
            <a:extLst>
              <a:ext uri="{FF2B5EF4-FFF2-40B4-BE49-F238E27FC236}">
                <a16:creationId xmlns:a16="http://schemas.microsoft.com/office/drawing/2014/main" id="{94CA2687-2B41-FB44-A907-26692D716DD2}"/>
              </a:ext>
            </a:extLst>
          </p:cNvPr>
          <p:cNvSpPr>
            <a:spLocks noGrp="1"/>
          </p:cNvSpPr>
          <p:nvPr>
            <p:ph type="subTitle" idx="1"/>
          </p:nvPr>
        </p:nvSpPr>
        <p:spPr>
          <a:xfrm>
            <a:off x="962927" y="3433082"/>
            <a:ext cx="10250018" cy="1655762"/>
          </a:xfrm>
        </p:spPr>
        <p:txBody>
          <a:bodyPr>
            <a:noAutofit/>
          </a:bodyPr>
          <a:lstStyle/>
          <a:p>
            <a:r>
              <a:rPr lang="en-US" sz="3200" b="1" dirty="0" smtClean="0">
                <a:latin typeface="Franklin Gothic Book" panose="020B0503020102020204" pitchFamily="34" charset="0"/>
              </a:rPr>
              <a:t>1990 – 2021</a:t>
            </a:r>
          </a:p>
          <a:p>
            <a:r>
              <a:rPr lang="en-US" sz="3200" dirty="0" smtClean="0">
                <a:latin typeface="Franklin Gothic Book" panose="020B0503020102020204" pitchFamily="34" charset="0"/>
              </a:rPr>
              <a:t>A brief history of a Methodist </a:t>
            </a:r>
            <a:r>
              <a:rPr lang="en-US" sz="3200" i="1" dirty="0" smtClean="0">
                <a:latin typeface="Franklin Gothic Book" panose="020B0503020102020204" pitchFamily="34" charset="0"/>
              </a:rPr>
              <a:t>Pilgrimage of Faith </a:t>
            </a:r>
            <a:br>
              <a:rPr lang="en-US" sz="3200" i="1" dirty="0" smtClean="0">
                <a:latin typeface="Franklin Gothic Book" panose="020B0503020102020204" pitchFamily="34" charset="0"/>
              </a:rPr>
            </a:br>
            <a:r>
              <a:rPr lang="en-US" sz="3200" dirty="0" smtClean="0">
                <a:latin typeface="Franklin Gothic Book" panose="020B0503020102020204" pitchFamily="34" charset="0"/>
              </a:rPr>
              <a:t>regarding human sexuality</a:t>
            </a:r>
            <a:endParaRPr lang="en-US" sz="3200" dirty="0">
              <a:latin typeface="Franklin Gothic Book" panose="020B0503020102020204" pitchFamily="34" charset="0"/>
            </a:endParaRPr>
          </a:p>
        </p:txBody>
      </p:sp>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765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26812" y="329255"/>
            <a:ext cx="6803136" cy="707886"/>
          </a:xfrm>
          <a:prstGeom prst="rect">
            <a:avLst/>
          </a:prstGeom>
          <a:noFill/>
        </p:spPr>
        <p:txBody>
          <a:bodyPr wrap="square" rtlCol="0">
            <a:spAutoFit/>
          </a:bodyPr>
          <a:lstStyle/>
          <a:p>
            <a:r>
              <a:rPr lang="en-US" sz="4000" dirty="0" smtClean="0">
                <a:latin typeface="Franklin Gothic Medium" panose="020B0603020102020204" pitchFamily="34" charset="0"/>
              </a:rPr>
              <a:t>The </a:t>
            </a:r>
            <a:r>
              <a:rPr lang="en-US" sz="4000" i="1" dirty="0" smtClean="0">
                <a:latin typeface="Franklin Gothic Medium" panose="020B0603020102020204" pitchFamily="34" charset="0"/>
              </a:rPr>
              <a:t>Pilgrimage of Faith</a:t>
            </a:r>
            <a:endParaRPr lang="en-US" sz="4000" dirty="0" smtClean="0">
              <a:latin typeface="Franklin Gothic Book" panose="020B0503020102020204" pitchFamily="34" charset="0"/>
            </a:endParaRPr>
          </a:p>
        </p:txBody>
      </p:sp>
      <p:sp>
        <p:nvSpPr>
          <p:cNvPr id="6" name="TextBox 5"/>
          <p:cNvSpPr txBox="1"/>
          <p:nvPr/>
        </p:nvSpPr>
        <p:spPr>
          <a:xfrm>
            <a:off x="426811" y="1311734"/>
            <a:ext cx="7153565" cy="5293757"/>
          </a:xfrm>
          <a:prstGeom prst="rect">
            <a:avLst/>
          </a:prstGeom>
          <a:noFill/>
        </p:spPr>
        <p:txBody>
          <a:bodyPr wrap="square" rtlCol="0">
            <a:spAutoFit/>
          </a:bodyPr>
          <a:lstStyle/>
          <a:p>
            <a:r>
              <a:rPr lang="en-US" sz="3200" dirty="0" smtClean="0">
                <a:latin typeface="Franklin Gothic Medium" panose="020B0603020102020204" pitchFamily="34" charset="0"/>
              </a:rPr>
              <a:t>2007</a:t>
            </a:r>
            <a:r>
              <a:rPr lang="en-US" sz="3200" dirty="0" smtClean="0">
                <a:latin typeface="Franklin Gothic Book" panose="020B0503020102020204" pitchFamily="34" charset="0"/>
              </a:rPr>
              <a:t> </a:t>
            </a:r>
          </a:p>
          <a:p>
            <a:r>
              <a:rPr lang="en-US" sz="3200" i="1" dirty="0">
                <a:latin typeface="Franklin Gothic Book" panose="020B0503020102020204" pitchFamily="34" charset="0"/>
              </a:rPr>
              <a:t>Review of the 1993 resolutions on Human Sexuality </a:t>
            </a:r>
          </a:p>
          <a:p>
            <a:endParaRPr lang="en-US" sz="3200" dirty="0">
              <a:latin typeface="Franklin Gothic Book" panose="020B0503020102020204" pitchFamily="34" charset="0"/>
            </a:endParaRPr>
          </a:p>
          <a:p>
            <a:r>
              <a:rPr lang="en-US" sz="3200" dirty="0" smtClean="0">
                <a:latin typeface="Franklin Gothic Medium" panose="020B0603020102020204" pitchFamily="34" charset="0"/>
              </a:rPr>
              <a:t>2014</a:t>
            </a:r>
            <a:endParaRPr lang="en-US" sz="3200" dirty="0" smtClean="0">
              <a:latin typeface="Franklin Gothic Book" panose="020B0503020102020204" pitchFamily="34" charset="0"/>
            </a:endParaRPr>
          </a:p>
          <a:p>
            <a:r>
              <a:rPr lang="en-US" sz="3200" dirty="0">
                <a:latin typeface="Franklin Gothic Book" panose="020B0503020102020204" pitchFamily="34" charset="0"/>
              </a:rPr>
              <a:t>Marriage &amp; Civil Partnerships – members and ministers may marry those of same sex; no opt-in to Marriage Equality legislation but prayers allowed on our premises</a:t>
            </a:r>
          </a:p>
          <a:p>
            <a:endParaRPr lang="en-GB" dirty="0">
              <a:latin typeface="Franklin Gothic Medium" panose="020B0603020102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0683" t="38800" r="17544" b="34667"/>
          <a:stretch/>
        </p:blipFill>
        <p:spPr>
          <a:xfrm>
            <a:off x="7672887" y="2560320"/>
            <a:ext cx="4084381" cy="2478024"/>
          </a:xfrm>
          <a:prstGeom prst="rect">
            <a:avLst/>
          </a:prstGeom>
        </p:spPr>
      </p:pic>
    </p:spTree>
    <p:extLst>
      <p:ext uri="{BB962C8B-B14F-4D97-AF65-F5344CB8AC3E}">
        <p14:creationId xmlns:p14="http://schemas.microsoft.com/office/powerpoint/2010/main" val="354711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26812" y="329255"/>
            <a:ext cx="6803136" cy="707886"/>
          </a:xfrm>
          <a:prstGeom prst="rect">
            <a:avLst/>
          </a:prstGeom>
          <a:noFill/>
        </p:spPr>
        <p:txBody>
          <a:bodyPr wrap="square" rtlCol="0">
            <a:spAutoFit/>
          </a:bodyPr>
          <a:lstStyle/>
          <a:p>
            <a:r>
              <a:rPr lang="en-US" sz="4000" dirty="0" smtClean="0">
                <a:latin typeface="Franklin Gothic Medium" panose="020B0603020102020204" pitchFamily="34" charset="0"/>
              </a:rPr>
              <a:t>The </a:t>
            </a:r>
            <a:r>
              <a:rPr lang="en-US" sz="4000" i="1" dirty="0" smtClean="0">
                <a:latin typeface="Franklin Gothic Medium" panose="020B0603020102020204" pitchFamily="34" charset="0"/>
              </a:rPr>
              <a:t>Pilgrimage of Faith</a:t>
            </a:r>
            <a:endParaRPr lang="en-US" sz="4000" dirty="0" smtClean="0">
              <a:latin typeface="Franklin Gothic Book" panose="020B0503020102020204" pitchFamily="34" charset="0"/>
            </a:endParaRPr>
          </a:p>
        </p:txBody>
      </p:sp>
      <p:sp>
        <p:nvSpPr>
          <p:cNvPr id="6" name="TextBox 5"/>
          <p:cNvSpPr txBox="1"/>
          <p:nvPr/>
        </p:nvSpPr>
        <p:spPr>
          <a:xfrm>
            <a:off x="426812" y="1311734"/>
            <a:ext cx="6803136" cy="2062103"/>
          </a:xfrm>
          <a:prstGeom prst="rect">
            <a:avLst/>
          </a:prstGeom>
          <a:noFill/>
        </p:spPr>
        <p:txBody>
          <a:bodyPr wrap="square" rtlCol="0">
            <a:spAutoFit/>
          </a:bodyPr>
          <a:lstStyle/>
          <a:p>
            <a:r>
              <a:rPr lang="en-US" sz="3200" dirty="0" smtClean="0">
                <a:latin typeface="Franklin Gothic Medium" panose="020B0603020102020204" pitchFamily="34" charset="0"/>
              </a:rPr>
              <a:t>2015</a:t>
            </a:r>
            <a:r>
              <a:rPr lang="en-US" sz="3200" dirty="0" smtClean="0">
                <a:latin typeface="Franklin Gothic Book" panose="020B0503020102020204" pitchFamily="34" charset="0"/>
              </a:rPr>
              <a:t> </a:t>
            </a:r>
          </a:p>
          <a:p>
            <a:r>
              <a:rPr lang="en-US" sz="3200" dirty="0">
                <a:latin typeface="Franklin Gothic Book" panose="020B0503020102020204" pitchFamily="34" charset="0"/>
              </a:rPr>
              <a:t>Homophobia Definition and Guidance - A resource produced by the Equality Diversity and Inclusion </a:t>
            </a:r>
            <a:r>
              <a:rPr lang="en-US" sz="3200" dirty="0" smtClean="0">
                <a:latin typeface="Franklin Gothic Book" panose="020B0503020102020204" pitchFamily="34" charset="0"/>
              </a:rPr>
              <a:t>Committee</a:t>
            </a:r>
            <a:endParaRPr lang="en-US" sz="3200" dirty="0">
              <a:latin typeface="Franklin Gothic Book" panose="020B0503020102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0683" t="38800" r="17544" b="34667"/>
          <a:stretch/>
        </p:blipFill>
        <p:spPr>
          <a:xfrm>
            <a:off x="7672887" y="2560320"/>
            <a:ext cx="4084381" cy="2478024"/>
          </a:xfrm>
          <a:prstGeom prst="rect">
            <a:avLst/>
          </a:prstGeom>
        </p:spPr>
      </p:pic>
    </p:spTree>
    <p:extLst>
      <p:ext uri="{BB962C8B-B14F-4D97-AF65-F5344CB8AC3E}">
        <p14:creationId xmlns:p14="http://schemas.microsoft.com/office/powerpoint/2010/main" val="151238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26812" y="329255"/>
            <a:ext cx="5023012" cy="707886"/>
          </a:xfrm>
          <a:prstGeom prst="rect">
            <a:avLst/>
          </a:prstGeom>
          <a:noFill/>
        </p:spPr>
        <p:txBody>
          <a:bodyPr wrap="square" rtlCol="0">
            <a:spAutoFit/>
          </a:bodyPr>
          <a:lstStyle/>
          <a:p>
            <a:r>
              <a:rPr lang="en-US" sz="4000" dirty="0" smtClean="0">
                <a:latin typeface="Franklin Gothic Medium" panose="020B0603020102020204" pitchFamily="34" charset="0"/>
              </a:rPr>
              <a:t>God in Love Unites Us</a:t>
            </a:r>
          </a:p>
        </p:txBody>
      </p:sp>
      <p:sp>
        <p:nvSpPr>
          <p:cNvPr id="6" name="TextBox 5"/>
          <p:cNvSpPr txBox="1"/>
          <p:nvPr/>
        </p:nvSpPr>
        <p:spPr>
          <a:xfrm>
            <a:off x="426812" y="1311734"/>
            <a:ext cx="10674004" cy="4308872"/>
          </a:xfrm>
          <a:prstGeom prst="rect">
            <a:avLst/>
          </a:prstGeom>
          <a:noFill/>
        </p:spPr>
        <p:txBody>
          <a:bodyPr wrap="square" rtlCol="0">
            <a:spAutoFit/>
          </a:bodyPr>
          <a:lstStyle/>
          <a:p>
            <a:r>
              <a:rPr lang="en-US" sz="3200" b="1" dirty="0" smtClean="0">
                <a:latin typeface="Franklin Gothic Book" panose="020B0503020102020204" pitchFamily="34" charset="0"/>
              </a:rPr>
              <a:t>Provisional Legislation</a:t>
            </a:r>
          </a:p>
          <a:p>
            <a:pPr marL="457200" indent="-457200">
              <a:spcBef>
                <a:spcPts val="1200"/>
              </a:spcBef>
              <a:buFont typeface="Arial" panose="020B0604020202020204" pitchFamily="34" charset="0"/>
              <a:buChar char="•"/>
            </a:pPr>
            <a:r>
              <a:rPr lang="en-US" sz="3200" dirty="0" smtClean="0">
                <a:latin typeface="Franklin Gothic Book" panose="020B0503020102020204" pitchFamily="34" charset="0"/>
              </a:rPr>
              <a:t>Mixed economy approach</a:t>
            </a:r>
          </a:p>
          <a:p>
            <a:pPr marL="457200" indent="-457200">
              <a:spcBef>
                <a:spcPts val="1200"/>
              </a:spcBef>
              <a:buFont typeface="Arial" panose="020B0604020202020204" pitchFamily="34" charset="0"/>
              <a:buChar char="•"/>
            </a:pPr>
            <a:r>
              <a:rPr lang="en-US" sz="3200" dirty="0" smtClean="0">
                <a:latin typeface="Franklin Gothic Book" panose="020B0503020102020204" pitchFamily="34" charset="0"/>
              </a:rPr>
              <a:t>Marriage defined as </a:t>
            </a:r>
            <a:r>
              <a:rPr lang="en-US" sz="3200" i="1" dirty="0" smtClean="0">
                <a:latin typeface="Franklin Gothic Book" panose="020B0503020102020204" pitchFamily="34" charset="0"/>
              </a:rPr>
              <a:t>one man one woman </a:t>
            </a:r>
            <a:r>
              <a:rPr lang="en-US" sz="3200" dirty="0" smtClean="0">
                <a:latin typeface="Franklin Gothic Book" panose="020B0503020102020204" pitchFamily="34" charset="0"/>
              </a:rPr>
              <a:t>or </a:t>
            </a:r>
            <a:r>
              <a:rPr lang="en-US" sz="3200" i="1" dirty="0" smtClean="0">
                <a:latin typeface="Franklin Gothic Book" panose="020B0503020102020204" pitchFamily="34" charset="0"/>
              </a:rPr>
              <a:t>two people</a:t>
            </a:r>
          </a:p>
          <a:p>
            <a:pPr marL="457200" indent="-457200">
              <a:spcBef>
                <a:spcPts val="1200"/>
              </a:spcBef>
              <a:buFont typeface="Arial" panose="020B0604020202020204" pitchFamily="34" charset="0"/>
              <a:buChar char="•"/>
            </a:pPr>
            <a:r>
              <a:rPr lang="en-US" sz="3200" dirty="0" smtClean="0">
                <a:latin typeface="Franklin Gothic Book" panose="020B0503020102020204" pitchFamily="34" charset="0"/>
              </a:rPr>
              <a:t>Celebration of civil partnerships</a:t>
            </a:r>
          </a:p>
          <a:p>
            <a:pPr marL="457200" indent="-457200">
              <a:spcBef>
                <a:spcPts val="1200"/>
              </a:spcBef>
              <a:buFont typeface="Arial" panose="020B0604020202020204" pitchFamily="34" charset="0"/>
              <a:buChar char="•"/>
            </a:pPr>
            <a:r>
              <a:rPr lang="en-US" sz="3200" dirty="0" smtClean="0">
                <a:latin typeface="Franklin Gothic Book" panose="020B0503020102020204" pitchFamily="34" charset="0"/>
              </a:rPr>
              <a:t>Conscience clause for ministers</a:t>
            </a:r>
          </a:p>
          <a:p>
            <a:pPr marL="457200" indent="-457200">
              <a:spcBef>
                <a:spcPts val="1200"/>
              </a:spcBef>
              <a:buFont typeface="Arial" panose="020B0604020202020204" pitchFamily="34" charset="0"/>
              <a:buChar char="•"/>
            </a:pPr>
            <a:r>
              <a:rPr lang="en-US" sz="3200" dirty="0" smtClean="0">
                <a:latin typeface="Franklin Gothic Book" panose="020B0503020102020204" pitchFamily="34" charset="0"/>
              </a:rPr>
              <a:t>Conscience clause for managing trustees to register for same-sex marriages or not</a:t>
            </a:r>
            <a:endParaRPr lang="en-US" sz="3200" dirty="0">
              <a:latin typeface="Franklin Gothic Book" panose="020B0503020102020204" pitchFamily="34" charset="0"/>
            </a:endParaRPr>
          </a:p>
        </p:txBody>
      </p:sp>
      <p:sp>
        <p:nvSpPr>
          <p:cNvPr id="3" name="TextBox 2"/>
          <p:cNvSpPr txBox="1"/>
          <p:nvPr/>
        </p:nvSpPr>
        <p:spPr>
          <a:xfrm>
            <a:off x="5659444" y="364883"/>
            <a:ext cx="3604121" cy="707886"/>
          </a:xfrm>
          <a:prstGeom prst="rect">
            <a:avLst/>
          </a:prstGeom>
          <a:noFill/>
        </p:spPr>
        <p:txBody>
          <a:bodyPr wrap="square" rtlCol="0">
            <a:spAutoFit/>
          </a:bodyPr>
          <a:lstStyle/>
          <a:p>
            <a:r>
              <a:rPr lang="en-US" sz="2000" i="1" dirty="0" smtClean="0">
                <a:latin typeface="Franklin Gothic Book" panose="020B0503020102020204" pitchFamily="34" charset="0"/>
              </a:rPr>
              <a:t>Marriage and Relationships Report (2019)</a:t>
            </a:r>
            <a:endParaRPr lang="en-GB" sz="2000" i="1" dirty="0">
              <a:latin typeface="Franklin Gothic Book" panose="020B0503020102020204" pitchFamily="34" charset="0"/>
            </a:endParaRPr>
          </a:p>
        </p:txBody>
      </p:sp>
      <p:cxnSp>
        <p:nvCxnSpPr>
          <p:cNvPr id="9" name="Straight Connector 8"/>
          <p:cNvCxnSpPr/>
          <p:nvPr/>
        </p:nvCxnSpPr>
        <p:spPr>
          <a:xfrm>
            <a:off x="5449824" y="329255"/>
            <a:ext cx="0" cy="707886"/>
          </a:xfrm>
          <a:prstGeom prst="line">
            <a:avLst/>
          </a:prstGeom>
          <a:ln w="38100">
            <a:solidFill>
              <a:srgbClr val="D5A22B"/>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4739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26812" y="329255"/>
            <a:ext cx="5023012" cy="1261884"/>
          </a:xfrm>
          <a:prstGeom prst="rect">
            <a:avLst/>
          </a:prstGeom>
          <a:noFill/>
        </p:spPr>
        <p:txBody>
          <a:bodyPr wrap="square" rtlCol="0">
            <a:spAutoFit/>
          </a:bodyPr>
          <a:lstStyle/>
          <a:p>
            <a:r>
              <a:rPr lang="en-US" sz="4000" dirty="0" smtClean="0">
                <a:latin typeface="Franklin Gothic Medium" panose="020B0603020102020204" pitchFamily="34" charset="0"/>
              </a:rPr>
              <a:t>God in Love Unites Us</a:t>
            </a:r>
          </a:p>
          <a:p>
            <a:r>
              <a:rPr lang="en-US" sz="3600" dirty="0" smtClean="0">
                <a:latin typeface="Franklin Gothic Medium" panose="020B0603020102020204" pitchFamily="34" charset="0"/>
              </a:rPr>
              <a:t>cohabitation</a:t>
            </a:r>
          </a:p>
        </p:txBody>
      </p:sp>
      <p:sp>
        <p:nvSpPr>
          <p:cNvPr id="6" name="TextBox 5"/>
          <p:cNvSpPr txBox="1"/>
          <p:nvPr/>
        </p:nvSpPr>
        <p:spPr>
          <a:xfrm>
            <a:off x="400166" y="1652694"/>
            <a:ext cx="10518556" cy="4766433"/>
          </a:xfrm>
          <a:prstGeom prst="rect">
            <a:avLst/>
          </a:prstGeom>
          <a:noFill/>
        </p:spPr>
        <p:txBody>
          <a:bodyPr wrap="square" rtlCol="0">
            <a:spAutoFit/>
          </a:bodyPr>
          <a:lstStyle/>
          <a:p>
            <a:pPr>
              <a:lnSpc>
                <a:spcPct val="120000"/>
              </a:lnSpc>
            </a:pPr>
            <a:r>
              <a:rPr lang="en-US" sz="3200" dirty="0">
                <a:latin typeface="Franklin Gothic Book" panose="020B0503020102020204" pitchFamily="34" charset="0"/>
              </a:rPr>
              <a:t>“The Conference affirms the following summary understanding of </a:t>
            </a:r>
            <a:r>
              <a:rPr lang="en-US" sz="3200" b="1" dirty="0">
                <a:latin typeface="Franklin Gothic Book" panose="020B0503020102020204" pitchFamily="34" charset="0"/>
              </a:rPr>
              <a:t>cohabitation</a:t>
            </a:r>
            <a:r>
              <a:rPr lang="en-US" sz="3200" dirty="0">
                <a:latin typeface="Franklin Gothic Book" panose="020B0503020102020204" pitchFamily="34" charset="0"/>
              </a:rPr>
              <a:t>: </a:t>
            </a:r>
            <a:r>
              <a:rPr lang="en-US" sz="3200" dirty="0" smtClean="0">
                <a:latin typeface="Franklin Gothic Book" panose="020B0503020102020204" pitchFamily="34" charset="0"/>
              </a:rPr>
              <a:t>The </a:t>
            </a:r>
            <a:r>
              <a:rPr lang="en-US" sz="3200" dirty="0">
                <a:latin typeface="Franklin Gothic Book" panose="020B0503020102020204" pitchFamily="34" charset="0"/>
              </a:rPr>
              <a:t>Church recognises that the love of God is present within the love of </a:t>
            </a:r>
            <a:r>
              <a:rPr lang="en-US" sz="3200" dirty="0" smtClean="0">
                <a:latin typeface="Franklin Gothic Book" panose="020B0503020102020204" pitchFamily="34" charset="0"/>
              </a:rPr>
              <a:t>two human </a:t>
            </a:r>
            <a:r>
              <a:rPr lang="en-US" sz="3200" dirty="0">
                <a:latin typeface="Franklin Gothic Book" panose="020B0503020102020204" pitchFamily="34" charset="0"/>
              </a:rPr>
              <a:t>beings who are drawn to each other, and who enter freely into some form of life-enhancing committed relationship with each other, whether that be through informal cohabitation or a more formal commitment entered into publicly</a:t>
            </a:r>
            <a:r>
              <a:rPr lang="en-US" sz="3200" dirty="0" smtClean="0">
                <a:latin typeface="Franklin Gothic Book" panose="020B0503020102020204" pitchFamily="34" charset="0"/>
              </a:rPr>
              <a:t>.”</a:t>
            </a:r>
            <a:endParaRPr lang="en-US" sz="3200" dirty="0">
              <a:latin typeface="Franklin Gothic Book" panose="020B0503020102020204" pitchFamily="34" charset="0"/>
            </a:endParaRPr>
          </a:p>
        </p:txBody>
      </p:sp>
      <p:sp>
        <p:nvSpPr>
          <p:cNvPr id="3" name="TextBox 2"/>
          <p:cNvSpPr txBox="1"/>
          <p:nvPr/>
        </p:nvSpPr>
        <p:spPr>
          <a:xfrm>
            <a:off x="5659444" y="364883"/>
            <a:ext cx="3604121" cy="707886"/>
          </a:xfrm>
          <a:prstGeom prst="rect">
            <a:avLst/>
          </a:prstGeom>
          <a:noFill/>
        </p:spPr>
        <p:txBody>
          <a:bodyPr wrap="square" rtlCol="0">
            <a:spAutoFit/>
          </a:bodyPr>
          <a:lstStyle/>
          <a:p>
            <a:r>
              <a:rPr lang="en-US" sz="2000" i="1" dirty="0" smtClean="0">
                <a:latin typeface="Franklin Gothic Book" panose="020B0503020102020204" pitchFamily="34" charset="0"/>
              </a:rPr>
              <a:t>Marriage and Relationships Report (2021)</a:t>
            </a:r>
            <a:endParaRPr lang="en-GB" sz="2000" i="1" dirty="0">
              <a:latin typeface="Franklin Gothic Book" panose="020B0503020102020204" pitchFamily="34" charset="0"/>
            </a:endParaRPr>
          </a:p>
        </p:txBody>
      </p:sp>
      <p:cxnSp>
        <p:nvCxnSpPr>
          <p:cNvPr id="9" name="Straight Connector 8"/>
          <p:cNvCxnSpPr/>
          <p:nvPr/>
        </p:nvCxnSpPr>
        <p:spPr>
          <a:xfrm>
            <a:off x="5449824" y="329255"/>
            <a:ext cx="0" cy="707886"/>
          </a:xfrm>
          <a:prstGeom prst="line">
            <a:avLst/>
          </a:prstGeom>
          <a:ln w="38100">
            <a:solidFill>
              <a:srgbClr val="D5A22B"/>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0696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26812" y="329255"/>
            <a:ext cx="5023012" cy="1938992"/>
          </a:xfrm>
          <a:prstGeom prst="rect">
            <a:avLst/>
          </a:prstGeom>
          <a:noFill/>
        </p:spPr>
        <p:txBody>
          <a:bodyPr wrap="square" rtlCol="0">
            <a:spAutoFit/>
          </a:bodyPr>
          <a:lstStyle/>
          <a:p>
            <a:r>
              <a:rPr lang="en-US" sz="4000" dirty="0" smtClean="0">
                <a:latin typeface="Franklin Gothic Medium" panose="020B0603020102020204" pitchFamily="34" charset="0"/>
              </a:rPr>
              <a:t>God in Love Unites Us</a:t>
            </a:r>
          </a:p>
          <a:p>
            <a:r>
              <a:rPr lang="en-US" sz="3600" dirty="0">
                <a:latin typeface="Franklin Gothic Medium" panose="020B0603020102020204" pitchFamily="34" charset="0"/>
              </a:rPr>
              <a:t>cohabitation</a:t>
            </a:r>
          </a:p>
          <a:p>
            <a:endParaRPr lang="en-US" sz="4000" dirty="0" smtClean="0">
              <a:latin typeface="Franklin Gothic Medium" panose="020B0603020102020204" pitchFamily="34" charset="0"/>
            </a:endParaRPr>
          </a:p>
        </p:txBody>
      </p:sp>
      <p:sp>
        <p:nvSpPr>
          <p:cNvPr id="6" name="TextBox 5"/>
          <p:cNvSpPr txBox="1"/>
          <p:nvPr/>
        </p:nvSpPr>
        <p:spPr>
          <a:xfrm>
            <a:off x="426812" y="1793294"/>
            <a:ext cx="10518556" cy="4175502"/>
          </a:xfrm>
          <a:prstGeom prst="rect">
            <a:avLst/>
          </a:prstGeom>
          <a:noFill/>
        </p:spPr>
        <p:txBody>
          <a:bodyPr wrap="square" rtlCol="0">
            <a:spAutoFit/>
          </a:bodyPr>
          <a:lstStyle/>
          <a:p>
            <a:pPr>
              <a:lnSpc>
                <a:spcPct val="120000"/>
              </a:lnSpc>
            </a:pPr>
            <a:r>
              <a:rPr lang="en-US" sz="3200" dirty="0" smtClean="0">
                <a:latin typeface="Franklin Gothic Book" panose="020B0503020102020204" pitchFamily="34" charset="0"/>
              </a:rPr>
              <a:t>“As </a:t>
            </a:r>
            <a:r>
              <a:rPr lang="en-US" sz="3200" dirty="0">
                <a:latin typeface="Franklin Gothic Book" panose="020B0503020102020204" pitchFamily="34" charset="0"/>
              </a:rPr>
              <a:t>a Church we wish to celebrate that the love of God is present in these circumstances, even if that grace is not responded to or even discerned by the people concerned. </a:t>
            </a:r>
          </a:p>
          <a:p>
            <a:pPr>
              <a:lnSpc>
                <a:spcPct val="120000"/>
              </a:lnSpc>
            </a:pPr>
            <a:r>
              <a:rPr lang="en-US" sz="3200" dirty="0">
                <a:latin typeface="Franklin Gothic Book" panose="020B0503020102020204" pitchFamily="34" charset="0"/>
              </a:rPr>
              <a:t>The Church has an important calling, therefore, to point to the presence of God’s love within such relationships, and to encourage people to respond to it in the renewing and deepening (by whatever means) of their commitment.”</a:t>
            </a:r>
          </a:p>
        </p:txBody>
      </p:sp>
      <p:sp>
        <p:nvSpPr>
          <p:cNvPr id="3" name="TextBox 2"/>
          <p:cNvSpPr txBox="1"/>
          <p:nvPr/>
        </p:nvSpPr>
        <p:spPr>
          <a:xfrm>
            <a:off x="5659444" y="364883"/>
            <a:ext cx="3604121" cy="707886"/>
          </a:xfrm>
          <a:prstGeom prst="rect">
            <a:avLst/>
          </a:prstGeom>
          <a:noFill/>
        </p:spPr>
        <p:txBody>
          <a:bodyPr wrap="square" rtlCol="0">
            <a:spAutoFit/>
          </a:bodyPr>
          <a:lstStyle/>
          <a:p>
            <a:r>
              <a:rPr lang="en-US" sz="2000" i="1" dirty="0" smtClean="0">
                <a:latin typeface="Franklin Gothic Book" panose="020B0503020102020204" pitchFamily="34" charset="0"/>
              </a:rPr>
              <a:t>Marriage and Relationships Report (2021)</a:t>
            </a:r>
            <a:endParaRPr lang="en-GB" sz="2000" i="1" dirty="0">
              <a:latin typeface="Franklin Gothic Book" panose="020B0503020102020204" pitchFamily="34" charset="0"/>
            </a:endParaRPr>
          </a:p>
        </p:txBody>
      </p:sp>
      <p:cxnSp>
        <p:nvCxnSpPr>
          <p:cNvPr id="9" name="Straight Connector 8"/>
          <p:cNvCxnSpPr/>
          <p:nvPr/>
        </p:nvCxnSpPr>
        <p:spPr>
          <a:xfrm>
            <a:off x="5449824" y="329255"/>
            <a:ext cx="0" cy="707886"/>
          </a:xfrm>
          <a:prstGeom prst="line">
            <a:avLst/>
          </a:prstGeom>
          <a:ln w="38100">
            <a:solidFill>
              <a:srgbClr val="D5A22B"/>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5245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26812" y="329255"/>
            <a:ext cx="5023012" cy="1261884"/>
          </a:xfrm>
          <a:prstGeom prst="rect">
            <a:avLst/>
          </a:prstGeom>
          <a:noFill/>
        </p:spPr>
        <p:txBody>
          <a:bodyPr wrap="square" rtlCol="0">
            <a:spAutoFit/>
          </a:bodyPr>
          <a:lstStyle/>
          <a:p>
            <a:r>
              <a:rPr lang="en-US" sz="4000" dirty="0" smtClean="0">
                <a:latin typeface="Franklin Gothic Medium" panose="020B0603020102020204" pitchFamily="34" charset="0"/>
              </a:rPr>
              <a:t>God in Love Unites Us</a:t>
            </a:r>
          </a:p>
          <a:p>
            <a:r>
              <a:rPr lang="en-US" sz="3600" dirty="0">
                <a:latin typeface="Franklin Gothic Medium" panose="020B0603020102020204" pitchFamily="34" charset="0"/>
              </a:rPr>
              <a:t>s</a:t>
            </a:r>
            <a:r>
              <a:rPr lang="en-US" sz="3600" dirty="0" smtClean="0">
                <a:latin typeface="Franklin Gothic Medium" panose="020B0603020102020204" pitchFamily="34" charset="0"/>
              </a:rPr>
              <a:t>ame-sex marriage</a:t>
            </a:r>
          </a:p>
        </p:txBody>
      </p:sp>
      <p:sp>
        <p:nvSpPr>
          <p:cNvPr id="6" name="TextBox 5"/>
          <p:cNvSpPr txBox="1"/>
          <p:nvPr/>
        </p:nvSpPr>
        <p:spPr>
          <a:xfrm>
            <a:off x="400166" y="1810497"/>
            <a:ext cx="10518556" cy="3584571"/>
          </a:xfrm>
          <a:prstGeom prst="rect">
            <a:avLst/>
          </a:prstGeom>
          <a:noFill/>
        </p:spPr>
        <p:txBody>
          <a:bodyPr wrap="square" rtlCol="0">
            <a:spAutoFit/>
          </a:bodyPr>
          <a:lstStyle/>
          <a:p>
            <a:pPr>
              <a:lnSpc>
                <a:spcPct val="120000"/>
              </a:lnSpc>
            </a:pPr>
            <a:r>
              <a:rPr lang="en-US" sz="3200" dirty="0" smtClean="0">
                <a:latin typeface="Franklin Gothic Book" panose="020B0503020102020204" pitchFamily="34" charset="0"/>
              </a:rPr>
              <a:t>“</a:t>
            </a:r>
            <a:r>
              <a:rPr lang="en-US" sz="3200" dirty="0">
                <a:latin typeface="Franklin Gothic Book" panose="020B0503020102020204" pitchFamily="34" charset="0"/>
              </a:rPr>
              <a:t>The conference consents in principle to the marriage of same-sex couples on Methodist premises throughout the </a:t>
            </a:r>
            <a:r>
              <a:rPr lang="en-US" sz="3200" dirty="0" err="1">
                <a:latin typeface="Franklin Gothic Book" panose="020B0503020102020204" pitchFamily="34" charset="0"/>
              </a:rPr>
              <a:t>Connexion</a:t>
            </a:r>
            <a:r>
              <a:rPr lang="en-US" sz="3200" dirty="0">
                <a:latin typeface="Franklin Gothic Book" panose="020B0503020102020204" pitchFamily="34" charset="0"/>
              </a:rPr>
              <a:t> and by Methodist ministers, probationers or members in so far as the law of the relevant jurisdiction permits or requites and subject to compliance with such further requirements, if any, as that law </a:t>
            </a:r>
            <a:r>
              <a:rPr lang="en-US" sz="3200" dirty="0" smtClean="0">
                <a:latin typeface="Franklin Gothic Book" panose="020B0503020102020204" pitchFamily="34" charset="0"/>
              </a:rPr>
              <a:t>imposes.”</a:t>
            </a:r>
            <a:endParaRPr lang="en-US" sz="3200" dirty="0">
              <a:latin typeface="Franklin Gothic Book" panose="020B0503020102020204" pitchFamily="34" charset="0"/>
            </a:endParaRPr>
          </a:p>
        </p:txBody>
      </p:sp>
      <p:sp>
        <p:nvSpPr>
          <p:cNvPr id="3" name="TextBox 2"/>
          <p:cNvSpPr txBox="1"/>
          <p:nvPr/>
        </p:nvSpPr>
        <p:spPr>
          <a:xfrm>
            <a:off x="5659444" y="364883"/>
            <a:ext cx="3604121" cy="707886"/>
          </a:xfrm>
          <a:prstGeom prst="rect">
            <a:avLst/>
          </a:prstGeom>
          <a:noFill/>
        </p:spPr>
        <p:txBody>
          <a:bodyPr wrap="square" rtlCol="0">
            <a:spAutoFit/>
          </a:bodyPr>
          <a:lstStyle/>
          <a:p>
            <a:r>
              <a:rPr lang="en-US" sz="2000" i="1" dirty="0" smtClean="0">
                <a:latin typeface="Franklin Gothic Book" panose="020B0503020102020204" pitchFamily="34" charset="0"/>
              </a:rPr>
              <a:t>Marriage and Relationships Report (2021)</a:t>
            </a:r>
            <a:endParaRPr lang="en-GB" sz="2000" i="1" dirty="0">
              <a:latin typeface="Franklin Gothic Book" panose="020B0503020102020204" pitchFamily="34" charset="0"/>
            </a:endParaRPr>
          </a:p>
        </p:txBody>
      </p:sp>
      <p:cxnSp>
        <p:nvCxnSpPr>
          <p:cNvPr id="9" name="Straight Connector 8"/>
          <p:cNvCxnSpPr/>
          <p:nvPr/>
        </p:nvCxnSpPr>
        <p:spPr>
          <a:xfrm>
            <a:off x="5449824" y="329255"/>
            <a:ext cx="0" cy="707886"/>
          </a:xfrm>
          <a:prstGeom prst="line">
            <a:avLst/>
          </a:prstGeom>
          <a:ln w="38100">
            <a:solidFill>
              <a:srgbClr val="D5A22B"/>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8143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74868" y="845390"/>
            <a:ext cx="6803136" cy="1569660"/>
          </a:xfrm>
          <a:prstGeom prst="rect">
            <a:avLst/>
          </a:prstGeom>
          <a:noFill/>
        </p:spPr>
        <p:txBody>
          <a:bodyPr wrap="square" rtlCol="0">
            <a:spAutoFit/>
          </a:bodyPr>
          <a:lstStyle/>
          <a:p>
            <a:r>
              <a:rPr lang="en-US" sz="3200" dirty="0" smtClean="0">
                <a:latin typeface="Franklin Gothic Medium" panose="020B0603020102020204" pitchFamily="34" charset="0"/>
              </a:rPr>
              <a:t>2021</a:t>
            </a:r>
            <a:r>
              <a:rPr lang="en-US" sz="3200" dirty="0" smtClean="0">
                <a:latin typeface="Franklin Gothic Book" panose="020B0503020102020204" pitchFamily="34" charset="0"/>
              </a:rPr>
              <a:t> </a:t>
            </a:r>
          </a:p>
          <a:p>
            <a:r>
              <a:rPr lang="en-US" sz="3200" dirty="0" smtClean="0">
                <a:latin typeface="Franklin Gothic Book" panose="020B0503020102020204" pitchFamily="34" charset="0"/>
              </a:rPr>
              <a:t>The Conference voted to ban Conversion Therapy</a:t>
            </a:r>
            <a:endParaRPr lang="en-US" sz="3200" dirty="0">
              <a:latin typeface="Franklin Gothic Book" panose="020B05030201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1271" y="1249409"/>
            <a:ext cx="2747925" cy="4038162"/>
          </a:xfrm>
          <a:prstGeom prst="rect">
            <a:avLst/>
          </a:prstGeom>
        </p:spPr>
      </p:pic>
    </p:spTree>
    <p:extLst>
      <p:ext uri="{BB962C8B-B14F-4D97-AF65-F5344CB8AC3E}">
        <p14:creationId xmlns:p14="http://schemas.microsoft.com/office/powerpoint/2010/main" val="113785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26812" y="329255"/>
            <a:ext cx="6803136" cy="707886"/>
          </a:xfrm>
          <a:prstGeom prst="rect">
            <a:avLst/>
          </a:prstGeom>
          <a:noFill/>
        </p:spPr>
        <p:txBody>
          <a:bodyPr wrap="square" rtlCol="0">
            <a:spAutoFit/>
          </a:bodyPr>
          <a:lstStyle/>
          <a:p>
            <a:r>
              <a:rPr lang="en-US" sz="4000" dirty="0" smtClean="0">
                <a:latin typeface="Franklin Gothic Medium" panose="020B0603020102020204" pitchFamily="34" charset="0"/>
              </a:rPr>
              <a:t>What now?</a:t>
            </a:r>
            <a:endParaRPr lang="en-US" sz="4000" dirty="0" smtClean="0">
              <a:latin typeface="Franklin Gothic Book" panose="020B0503020102020204" pitchFamily="34" charset="0"/>
            </a:endParaRPr>
          </a:p>
        </p:txBody>
      </p:sp>
      <p:sp>
        <p:nvSpPr>
          <p:cNvPr id="6" name="TextBox 5"/>
          <p:cNvSpPr txBox="1"/>
          <p:nvPr/>
        </p:nvSpPr>
        <p:spPr>
          <a:xfrm>
            <a:off x="426812" y="1311734"/>
            <a:ext cx="6803136" cy="3046988"/>
          </a:xfrm>
          <a:prstGeom prst="rect">
            <a:avLst/>
          </a:prstGeom>
          <a:noFill/>
        </p:spPr>
        <p:txBody>
          <a:bodyPr wrap="square" rtlCol="0">
            <a:spAutoFit/>
          </a:bodyPr>
          <a:lstStyle/>
          <a:p>
            <a:r>
              <a:rPr lang="en-US" sz="3200" dirty="0" smtClean="0">
                <a:latin typeface="Franklin Gothic Book" panose="020B0503020102020204" pitchFamily="34" charset="0"/>
              </a:rPr>
              <a:t>Methodist </a:t>
            </a:r>
            <a:r>
              <a:rPr lang="en-US" sz="3200" dirty="0">
                <a:latin typeface="Franklin Gothic Book" panose="020B0503020102020204" pitchFamily="34" charset="0"/>
              </a:rPr>
              <a:t>ministers, probationers and any member the law allows to conduct </a:t>
            </a:r>
            <a:r>
              <a:rPr lang="en-US" sz="3200" dirty="0" smtClean="0">
                <a:latin typeface="Franklin Gothic Book" panose="020B0503020102020204" pitchFamily="34" charset="0"/>
              </a:rPr>
              <a:t>weddings, </a:t>
            </a:r>
            <a:r>
              <a:rPr lang="en-US" sz="3200" dirty="0">
                <a:latin typeface="Franklin Gothic Book" panose="020B0503020102020204" pitchFamily="34" charset="0"/>
              </a:rPr>
              <a:t>can </a:t>
            </a:r>
            <a:r>
              <a:rPr lang="en-US" sz="3200" dirty="0" smtClean="0">
                <a:latin typeface="Franklin Gothic Book" panose="020B0503020102020204" pitchFamily="34" charset="0"/>
              </a:rPr>
              <a:t>choose </a:t>
            </a:r>
            <a:r>
              <a:rPr lang="en-US" sz="3200" dirty="0">
                <a:latin typeface="Franklin Gothic Book" panose="020B0503020102020204" pitchFamily="34" charset="0"/>
              </a:rPr>
              <a:t>if they do or not want to officiate at same-sex weddings as a Methodist </a:t>
            </a:r>
            <a:r>
              <a:rPr lang="en-US" sz="3200" dirty="0" smtClean="0">
                <a:latin typeface="Franklin Gothic Book" panose="020B0503020102020204" pitchFamily="34" charset="0"/>
              </a:rPr>
              <a:t>representative.</a:t>
            </a:r>
            <a:endParaRPr lang="en-US" sz="3200" dirty="0">
              <a:latin typeface="Franklin Gothic Book" panose="020B05030201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256" y="2413178"/>
            <a:ext cx="3727877" cy="2469718"/>
          </a:xfrm>
          <a:prstGeom prst="rect">
            <a:avLst/>
          </a:prstGeom>
        </p:spPr>
      </p:pic>
    </p:spTree>
    <p:extLst>
      <p:ext uri="{BB962C8B-B14F-4D97-AF65-F5344CB8AC3E}">
        <p14:creationId xmlns:p14="http://schemas.microsoft.com/office/powerpoint/2010/main" val="1779357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26812" y="329255"/>
            <a:ext cx="6803136" cy="707886"/>
          </a:xfrm>
          <a:prstGeom prst="rect">
            <a:avLst/>
          </a:prstGeom>
          <a:noFill/>
        </p:spPr>
        <p:txBody>
          <a:bodyPr wrap="square" rtlCol="0">
            <a:spAutoFit/>
          </a:bodyPr>
          <a:lstStyle/>
          <a:p>
            <a:r>
              <a:rPr lang="en-US" sz="4000" dirty="0" smtClean="0">
                <a:latin typeface="Franklin Gothic Medium" panose="020B0603020102020204" pitchFamily="34" charset="0"/>
              </a:rPr>
              <a:t>What now?</a:t>
            </a:r>
            <a:endParaRPr lang="en-US" sz="4000" dirty="0" smtClean="0">
              <a:latin typeface="Franklin Gothic Book" panose="020B0503020102020204" pitchFamily="34" charset="0"/>
            </a:endParaRPr>
          </a:p>
        </p:txBody>
      </p:sp>
      <p:sp>
        <p:nvSpPr>
          <p:cNvPr id="6" name="TextBox 5"/>
          <p:cNvSpPr txBox="1"/>
          <p:nvPr/>
        </p:nvSpPr>
        <p:spPr>
          <a:xfrm>
            <a:off x="426812" y="1311734"/>
            <a:ext cx="6803136" cy="4524315"/>
          </a:xfrm>
          <a:prstGeom prst="rect">
            <a:avLst/>
          </a:prstGeom>
          <a:noFill/>
        </p:spPr>
        <p:txBody>
          <a:bodyPr wrap="square" rtlCol="0">
            <a:spAutoFit/>
          </a:bodyPr>
          <a:lstStyle/>
          <a:p>
            <a:r>
              <a:rPr lang="en-US" sz="3200" dirty="0">
                <a:latin typeface="Franklin Gothic Book" panose="020B0503020102020204" pitchFamily="34" charset="0"/>
              </a:rPr>
              <a:t>All Methodist Trustees (Church Councils) are now able to vote to decide if they do, or do not, want to register / make </a:t>
            </a:r>
            <a:r>
              <a:rPr lang="en-US" sz="3200" dirty="0" smtClean="0">
                <a:latin typeface="Franklin Gothic Book" panose="020B0503020102020204" pitchFamily="34" charset="0"/>
              </a:rPr>
              <a:t>available their premises for same-sex weddings.</a:t>
            </a:r>
          </a:p>
          <a:p>
            <a:endParaRPr lang="en-US" sz="3200" dirty="0">
              <a:latin typeface="Franklin Gothic Book" panose="020B0503020102020204" pitchFamily="34" charset="0"/>
            </a:endParaRPr>
          </a:p>
          <a:p>
            <a:r>
              <a:rPr lang="en-US" sz="3200" dirty="0">
                <a:latin typeface="Franklin Gothic Book" panose="020B0503020102020204" pitchFamily="34" charset="0"/>
              </a:rPr>
              <a:t>All Methodists are asked to work through what it is means to live with contradictory </a:t>
            </a:r>
            <a:r>
              <a:rPr lang="en-US" sz="3200" dirty="0" smtClean="0">
                <a:latin typeface="Franklin Gothic Book" panose="020B0503020102020204" pitchFamily="34" charset="0"/>
              </a:rPr>
              <a:t>convictions.</a:t>
            </a:r>
            <a:endParaRPr lang="en-US" sz="3200" dirty="0">
              <a:latin typeface="Franklin Gothic Book" panose="020B05030201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256" y="2413178"/>
            <a:ext cx="3727877" cy="2469718"/>
          </a:xfrm>
          <a:prstGeom prst="rect">
            <a:avLst/>
          </a:prstGeom>
        </p:spPr>
      </p:pic>
    </p:spTree>
    <p:extLst>
      <p:ext uri="{BB962C8B-B14F-4D97-AF65-F5344CB8AC3E}">
        <p14:creationId xmlns:p14="http://schemas.microsoft.com/office/powerpoint/2010/main" val="427946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74868" y="845390"/>
            <a:ext cx="6803136" cy="4308872"/>
          </a:xfrm>
          <a:prstGeom prst="rect">
            <a:avLst/>
          </a:prstGeom>
          <a:noFill/>
        </p:spPr>
        <p:txBody>
          <a:bodyPr wrap="square" rtlCol="0">
            <a:spAutoFit/>
          </a:bodyPr>
          <a:lstStyle/>
          <a:p>
            <a:r>
              <a:rPr lang="en-US" sz="3200" dirty="0" smtClean="0">
                <a:latin typeface="Franklin Gothic Medium" panose="020B0603020102020204" pitchFamily="34" charset="0"/>
              </a:rPr>
              <a:t>1990</a:t>
            </a:r>
            <a:r>
              <a:rPr lang="en-US" sz="3200" dirty="0" smtClean="0">
                <a:latin typeface="Franklin Gothic Book" panose="020B0503020102020204" pitchFamily="34" charset="0"/>
              </a:rPr>
              <a:t> </a:t>
            </a:r>
          </a:p>
          <a:p>
            <a:r>
              <a:rPr lang="en-US" sz="3200" dirty="0" smtClean="0">
                <a:latin typeface="Franklin Gothic Book" panose="020B0503020102020204" pitchFamily="34" charset="0"/>
              </a:rPr>
              <a:t>Report </a:t>
            </a:r>
            <a:r>
              <a:rPr lang="en-US" sz="3200" dirty="0">
                <a:latin typeface="Franklin Gothic Book" panose="020B0503020102020204" pitchFamily="34" charset="0"/>
              </a:rPr>
              <a:t>of the Conference Commission on Human Sexuality</a:t>
            </a:r>
          </a:p>
          <a:p>
            <a:endParaRPr lang="en-US" sz="3200" dirty="0" smtClean="0">
              <a:latin typeface="Franklin Gothic Medium" panose="020B0603020102020204" pitchFamily="34" charset="0"/>
            </a:endParaRPr>
          </a:p>
          <a:p>
            <a:r>
              <a:rPr lang="en-US" sz="3200" dirty="0" smtClean="0">
                <a:latin typeface="Franklin Gothic Medium" panose="020B0603020102020204" pitchFamily="34" charset="0"/>
              </a:rPr>
              <a:t>1992</a:t>
            </a:r>
            <a:r>
              <a:rPr lang="en-US" sz="3200" dirty="0" smtClean="0">
                <a:latin typeface="Franklin Gothic Book" panose="020B0503020102020204" pitchFamily="34" charset="0"/>
              </a:rPr>
              <a:t> </a:t>
            </a:r>
          </a:p>
          <a:p>
            <a:r>
              <a:rPr lang="en-US" sz="3200" dirty="0" smtClean="0">
                <a:latin typeface="Franklin Gothic Book" panose="020B0503020102020204" pitchFamily="34" charset="0"/>
              </a:rPr>
              <a:t>The </a:t>
            </a:r>
            <a:r>
              <a:rPr lang="en-US" sz="3200" dirty="0">
                <a:latin typeface="Franklin Gothic Book" panose="020B0503020102020204" pitchFamily="34" charset="0"/>
              </a:rPr>
              <a:t>Conference Statement on a Christian understanding of Family Life, the Single Person and Marriage</a:t>
            </a:r>
          </a:p>
          <a:p>
            <a:endParaRPr lang="en-GB" dirty="0">
              <a:latin typeface="Franklin Gothic Medium" panose="020B06030201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5167" y="2528016"/>
            <a:ext cx="3679670" cy="2651379"/>
          </a:xfrm>
          <a:prstGeom prst="rect">
            <a:avLst/>
          </a:prstGeom>
        </p:spPr>
      </p:pic>
    </p:spTree>
    <p:extLst>
      <p:ext uri="{BB962C8B-B14F-4D97-AF65-F5344CB8AC3E}">
        <p14:creationId xmlns:p14="http://schemas.microsoft.com/office/powerpoint/2010/main" val="81196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8564" y="539982"/>
            <a:ext cx="8543452" cy="5786199"/>
          </a:xfrm>
          <a:prstGeom prst="rect">
            <a:avLst/>
          </a:prstGeom>
          <a:noFill/>
        </p:spPr>
        <p:txBody>
          <a:bodyPr wrap="square" rtlCol="0">
            <a:spAutoFit/>
          </a:bodyPr>
          <a:lstStyle/>
          <a:p>
            <a:r>
              <a:rPr lang="en-US" sz="3200" dirty="0" smtClean="0">
                <a:latin typeface="Franklin Gothic Medium" panose="020B0603020102020204" pitchFamily="34" charset="0"/>
              </a:rPr>
              <a:t>1993 Resolutions on Human Sexuality</a:t>
            </a:r>
            <a:r>
              <a:rPr lang="en-US" sz="3200" dirty="0" smtClean="0">
                <a:latin typeface="Franklin Gothic Book" panose="020B0503020102020204" pitchFamily="34" charset="0"/>
              </a:rPr>
              <a:t> </a:t>
            </a:r>
          </a:p>
          <a:p>
            <a:endParaRPr lang="en-US" sz="3200" dirty="0" smtClean="0">
              <a:latin typeface="Franklin Gothic Book" panose="020B0503020102020204" pitchFamily="34" charset="0"/>
            </a:endParaRPr>
          </a:p>
          <a:p>
            <a:pPr marL="514350" indent="-514350">
              <a:buFont typeface="+mj-lt"/>
              <a:buAutoNum type="arabicPeriod"/>
            </a:pPr>
            <a:r>
              <a:rPr lang="en-US" sz="3200" dirty="0">
                <a:latin typeface="Franklin Gothic Book" panose="020B0503020102020204" pitchFamily="34" charset="0"/>
              </a:rPr>
              <a:t>The Conference, affirming the joy of human sexuality as God's gift and the place of every human being within the grace of God, </a:t>
            </a:r>
            <a:r>
              <a:rPr lang="en-US" sz="3200" dirty="0" err="1">
                <a:latin typeface="Franklin Gothic Book" panose="020B0503020102020204" pitchFamily="34" charset="0"/>
              </a:rPr>
              <a:t>recognises</a:t>
            </a:r>
            <a:r>
              <a:rPr lang="en-US" sz="3200" dirty="0">
                <a:latin typeface="Franklin Gothic Book" panose="020B0503020102020204" pitchFamily="34" charset="0"/>
              </a:rPr>
              <a:t> the responsibility that flows from this for us all. It therefore welcomes the serious, prayerful and sometimes costly consideration given to this issue by The Methodist Church. </a:t>
            </a:r>
          </a:p>
          <a:p>
            <a:pPr marL="514350" indent="-514350">
              <a:buFont typeface="+mj-lt"/>
              <a:buAutoNum type="arabicPeriod"/>
            </a:pPr>
            <a:endParaRPr lang="en-US" sz="3200" dirty="0">
              <a:latin typeface="Franklin Gothic Book" panose="020B0503020102020204" pitchFamily="34" charset="0"/>
            </a:endParaRPr>
          </a:p>
          <a:p>
            <a:endParaRPr lang="en-GB" dirty="0">
              <a:latin typeface="Franklin Gothic Medium" panose="020B0603020102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140" t="16998"/>
          <a:stretch/>
        </p:blipFill>
        <p:spPr>
          <a:xfrm>
            <a:off x="9536137" y="2249424"/>
            <a:ext cx="2263725" cy="3099816"/>
          </a:xfrm>
          <a:prstGeom prst="rect">
            <a:avLst/>
          </a:prstGeom>
        </p:spPr>
      </p:pic>
    </p:spTree>
    <p:extLst>
      <p:ext uri="{BB962C8B-B14F-4D97-AF65-F5344CB8AC3E}">
        <p14:creationId xmlns:p14="http://schemas.microsoft.com/office/powerpoint/2010/main" val="314400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8564" y="539982"/>
            <a:ext cx="8543452" cy="5109091"/>
          </a:xfrm>
          <a:prstGeom prst="rect">
            <a:avLst/>
          </a:prstGeom>
          <a:noFill/>
        </p:spPr>
        <p:txBody>
          <a:bodyPr wrap="square" rtlCol="0">
            <a:spAutoFit/>
          </a:bodyPr>
          <a:lstStyle/>
          <a:p>
            <a:r>
              <a:rPr lang="en-US" sz="3200" dirty="0" smtClean="0">
                <a:latin typeface="Franklin Gothic Medium" panose="020B0603020102020204" pitchFamily="34" charset="0"/>
              </a:rPr>
              <a:t>1993 Resolutions on Human Sexuality</a:t>
            </a:r>
            <a:r>
              <a:rPr lang="en-US" sz="3200" dirty="0" smtClean="0">
                <a:latin typeface="Franklin Gothic Book" panose="020B0503020102020204" pitchFamily="34" charset="0"/>
              </a:rPr>
              <a:t> </a:t>
            </a:r>
          </a:p>
          <a:p>
            <a:endParaRPr lang="en-US" sz="3200" dirty="0" smtClean="0">
              <a:latin typeface="Franklin Gothic Book" panose="020B0503020102020204" pitchFamily="34" charset="0"/>
            </a:endParaRPr>
          </a:p>
          <a:p>
            <a:pPr marL="514350" indent="-514350">
              <a:spcBef>
                <a:spcPts val="1200"/>
              </a:spcBef>
              <a:buFont typeface="+mj-lt"/>
              <a:buAutoNum type="arabicPeriod" startAt="2"/>
            </a:pPr>
            <a:r>
              <a:rPr lang="en-US" sz="3200" dirty="0">
                <a:latin typeface="Franklin Gothic Book" panose="020B0503020102020204" pitchFamily="34" charset="0"/>
              </a:rPr>
              <a:t>All practices of sexuality, which are promiscuous, exploitative or demeaning in any way are unacceptable forms of </a:t>
            </a:r>
            <a:r>
              <a:rPr lang="en-US" sz="3200" dirty="0" err="1">
                <a:latin typeface="Franklin Gothic Book" panose="020B0503020102020204" pitchFamily="34" charset="0"/>
              </a:rPr>
              <a:t>behaviour</a:t>
            </a:r>
            <a:r>
              <a:rPr lang="en-US" sz="3200" dirty="0">
                <a:latin typeface="Franklin Gothic Book" panose="020B0503020102020204" pitchFamily="34" charset="0"/>
              </a:rPr>
              <a:t> and contradict God's purpose for us all. </a:t>
            </a:r>
          </a:p>
          <a:p>
            <a:pPr marL="514350" indent="-514350">
              <a:spcBef>
                <a:spcPts val="1200"/>
              </a:spcBef>
              <a:buFont typeface="+mj-lt"/>
              <a:buAutoNum type="arabicPeriod" startAt="2"/>
            </a:pPr>
            <a:r>
              <a:rPr lang="en-US" sz="3200" dirty="0">
                <a:latin typeface="Franklin Gothic Book" panose="020B0503020102020204" pitchFamily="34" charset="0"/>
              </a:rPr>
              <a:t>A person shall not be debarred from church on the grounds of sexual orientation in itself. </a:t>
            </a:r>
          </a:p>
          <a:p>
            <a:pPr marL="514350" indent="-514350">
              <a:buFont typeface="+mj-lt"/>
              <a:buAutoNum type="arabicPeriod" startAt="2"/>
            </a:pPr>
            <a:endParaRPr lang="en-US" sz="3200" dirty="0">
              <a:latin typeface="Franklin Gothic Book" panose="020B0503020102020204" pitchFamily="34" charset="0"/>
            </a:endParaRPr>
          </a:p>
          <a:p>
            <a:endParaRPr lang="en-GB" dirty="0">
              <a:latin typeface="Franklin Gothic Medium" panose="020B0603020102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140" t="16998"/>
          <a:stretch/>
        </p:blipFill>
        <p:spPr>
          <a:xfrm>
            <a:off x="9536137" y="2249424"/>
            <a:ext cx="2263725" cy="3099816"/>
          </a:xfrm>
          <a:prstGeom prst="rect">
            <a:avLst/>
          </a:prstGeom>
        </p:spPr>
      </p:pic>
    </p:spTree>
    <p:extLst>
      <p:ext uri="{BB962C8B-B14F-4D97-AF65-F5344CB8AC3E}">
        <p14:creationId xmlns:p14="http://schemas.microsoft.com/office/powerpoint/2010/main" val="195991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8563" y="539982"/>
            <a:ext cx="8807573" cy="6432530"/>
          </a:xfrm>
          <a:prstGeom prst="rect">
            <a:avLst/>
          </a:prstGeom>
          <a:noFill/>
        </p:spPr>
        <p:txBody>
          <a:bodyPr wrap="square" rtlCol="0">
            <a:spAutoFit/>
          </a:bodyPr>
          <a:lstStyle/>
          <a:p>
            <a:r>
              <a:rPr lang="en-US" sz="3200" dirty="0" smtClean="0">
                <a:latin typeface="Franklin Gothic Medium" panose="020B0603020102020204" pitchFamily="34" charset="0"/>
              </a:rPr>
              <a:t>1993 Resolutions on Human Sexuality</a:t>
            </a:r>
            <a:r>
              <a:rPr lang="en-US" sz="3200" dirty="0" smtClean="0">
                <a:latin typeface="Franklin Gothic Book" panose="020B0503020102020204" pitchFamily="34" charset="0"/>
              </a:rPr>
              <a:t> </a:t>
            </a:r>
          </a:p>
          <a:p>
            <a:endParaRPr lang="en-US" sz="3200" dirty="0" smtClean="0">
              <a:latin typeface="Franklin Gothic Book" panose="020B0503020102020204" pitchFamily="34" charset="0"/>
            </a:endParaRPr>
          </a:p>
          <a:p>
            <a:pPr marL="514350" indent="-514350">
              <a:spcBef>
                <a:spcPts val="1200"/>
              </a:spcBef>
              <a:buFont typeface="+mj-lt"/>
              <a:buAutoNum type="arabicPeriod" startAt="4"/>
            </a:pPr>
            <a:r>
              <a:rPr lang="en-US" sz="3200" dirty="0">
                <a:latin typeface="Franklin Gothic Book" panose="020B0503020102020204" pitchFamily="34" charset="0"/>
              </a:rPr>
              <a:t>The Conference reaffirms the traditional teaching of the Church on human sexuality; namely chastity for all outside marriage and fidelity within it. The Conference directs that this affirmation is made clear to all candidates for ministry, office and membership, and having established this, affirm that the existing procedures of our church are adequate to deal with all such cases.  </a:t>
            </a:r>
          </a:p>
          <a:p>
            <a:pPr marL="514350" indent="-514350">
              <a:buFont typeface="+mj-lt"/>
              <a:buAutoNum type="arabicPeriod" startAt="4"/>
            </a:pPr>
            <a:endParaRPr lang="en-US" sz="3200" dirty="0">
              <a:latin typeface="Franklin Gothic Book" panose="020B0503020102020204" pitchFamily="34" charset="0"/>
            </a:endParaRPr>
          </a:p>
          <a:p>
            <a:endParaRPr lang="en-GB" dirty="0">
              <a:latin typeface="Franklin Gothic Medium" panose="020B0603020102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140" t="16998"/>
          <a:stretch/>
        </p:blipFill>
        <p:spPr>
          <a:xfrm>
            <a:off x="9536137" y="2249424"/>
            <a:ext cx="2263725" cy="3099816"/>
          </a:xfrm>
          <a:prstGeom prst="rect">
            <a:avLst/>
          </a:prstGeom>
        </p:spPr>
      </p:pic>
    </p:spTree>
    <p:extLst>
      <p:ext uri="{BB962C8B-B14F-4D97-AF65-F5344CB8AC3E}">
        <p14:creationId xmlns:p14="http://schemas.microsoft.com/office/powerpoint/2010/main" val="20469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8564" y="539982"/>
            <a:ext cx="8543452" cy="4462760"/>
          </a:xfrm>
          <a:prstGeom prst="rect">
            <a:avLst/>
          </a:prstGeom>
          <a:noFill/>
        </p:spPr>
        <p:txBody>
          <a:bodyPr wrap="square" rtlCol="0">
            <a:spAutoFit/>
          </a:bodyPr>
          <a:lstStyle/>
          <a:p>
            <a:r>
              <a:rPr lang="en-US" sz="3200" dirty="0" smtClean="0">
                <a:latin typeface="Franklin Gothic Medium" panose="020B0603020102020204" pitchFamily="34" charset="0"/>
              </a:rPr>
              <a:t>1993 Resolutions on Human Sexuality</a:t>
            </a:r>
            <a:r>
              <a:rPr lang="en-US" sz="3200" dirty="0" smtClean="0">
                <a:latin typeface="Franklin Gothic Book" panose="020B0503020102020204" pitchFamily="34" charset="0"/>
              </a:rPr>
              <a:t> </a:t>
            </a:r>
          </a:p>
          <a:p>
            <a:endParaRPr lang="en-US" sz="3200" dirty="0" smtClean="0">
              <a:latin typeface="Franklin Gothic Book" panose="020B0503020102020204" pitchFamily="34" charset="0"/>
            </a:endParaRPr>
          </a:p>
          <a:p>
            <a:pPr marL="514350" indent="-514350">
              <a:spcBef>
                <a:spcPts val="1200"/>
              </a:spcBef>
              <a:buFont typeface="+mj-lt"/>
              <a:buAutoNum type="arabicPeriod" startAt="5"/>
            </a:pPr>
            <a:r>
              <a:rPr lang="en-US" sz="3200" dirty="0">
                <a:latin typeface="Franklin Gothic Book" panose="020B0503020102020204" pitchFamily="34" charset="0"/>
              </a:rPr>
              <a:t>The Conference resolves that its decision in this debate shall not be used to form the basis of a disciplinary charge against any person in relation to conduct alleged to have taken place before such decisions were made. </a:t>
            </a:r>
          </a:p>
          <a:p>
            <a:endParaRPr lang="en-GB" dirty="0">
              <a:latin typeface="Franklin Gothic Medium" panose="020B0603020102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140" t="16998"/>
          <a:stretch/>
        </p:blipFill>
        <p:spPr>
          <a:xfrm>
            <a:off x="9536137" y="2249424"/>
            <a:ext cx="2263725" cy="3099816"/>
          </a:xfrm>
          <a:prstGeom prst="rect">
            <a:avLst/>
          </a:prstGeom>
        </p:spPr>
      </p:pic>
    </p:spTree>
    <p:extLst>
      <p:ext uri="{BB962C8B-B14F-4D97-AF65-F5344CB8AC3E}">
        <p14:creationId xmlns:p14="http://schemas.microsoft.com/office/powerpoint/2010/main" val="211865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8564" y="539982"/>
            <a:ext cx="8543452" cy="5447645"/>
          </a:xfrm>
          <a:prstGeom prst="rect">
            <a:avLst/>
          </a:prstGeom>
          <a:noFill/>
        </p:spPr>
        <p:txBody>
          <a:bodyPr wrap="square" rtlCol="0">
            <a:spAutoFit/>
          </a:bodyPr>
          <a:lstStyle/>
          <a:p>
            <a:r>
              <a:rPr lang="en-US" sz="3200" dirty="0" smtClean="0">
                <a:latin typeface="Franklin Gothic Medium" panose="020B0603020102020204" pitchFamily="34" charset="0"/>
              </a:rPr>
              <a:t>1993 Resolutions on Human Sexuality</a:t>
            </a:r>
            <a:r>
              <a:rPr lang="en-US" sz="3200" dirty="0" smtClean="0">
                <a:latin typeface="Franklin Gothic Book" panose="020B0503020102020204" pitchFamily="34" charset="0"/>
              </a:rPr>
              <a:t> </a:t>
            </a:r>
          </a:p>
          <a:p>
            <a:endParaRPr lang="en-US" sz="3200" dirty="0" smtClean="0">
              <a:latin typeface="Franklin Gothic Book" panose="020B0503020102020204" pitchFamily="34" charset="0"/>
            </a:endParaRPr>
          </a:p>
          <a:p>
            <a:pPr marL="514350" indent="-514350">
              <a:spcBef>
                <a:spcPts val="1200"/>
              </a:spcBef>
              <a:buFont typeface="+mj-lt"/>
              <a:buAutoNum type="arabicPeriod" startAt="6"/>
            </a:pPr>
            <a:r>
              <a:rPr lang="en-US" sz="3200" dirty="0">
                <a:latin typeface="Franklin Gothic Book" panose="020B0503020102020204" pitchFamily="34" charset="0"/>
              </a:rPr>
              <a:t>Conference </a:t>
            </a:r>
            <a:r>
              <a:rPr lang="en-US" sz="3200" dirty="0" err="1">
                <a:latin typeface="Franklin Gothic Book" panose="020B0503020102020204" pitchFamily="34" charset="0"/>
              </a:rPr>
              <a:t>recognises</a:t>
            </a:r>
            <a:r>
              <a:rPr lang="en-US" sz="3200" dirty="0">
                <a:latin typeface="Franklin Gothic Book" panose="020B0503020102020204" pitchFamily="34" charset="0"/>
              </a:rPr>
              <a:t>, affirms and celebrates the participation and ministry of lesbians and gay men in the church. Conference calls on the Methodist people to begin a pilgrimage of faith to combat repression and discrimination, to work for justice and human rights and to give dignity and worth to people whatever their sexuality</a:t>
            </a:r>
            <a:r>
              <a:rPr lang="en-US" sz="3200" dirty="0" smtClean="0">
                <a:latin typeface="Franklin Gothic Book" panose="020B0503020102020204" pitchFamily="34" charset="0"/>
              </a:rPr>
              <a:t>.</a:t>
            </a:r>
            <a:r>
              <a:rPr lang="en-US" sz="3200" dirty="0">
                <a:latin typeface="Franklin Gothic Book" panose="020B0503020102020204" pitchFamily="34" charset="0"/>
              </a:rPr>
              <a:t> </a:t>
            </a:r>
          </a:p>
          <a:p>
            <a:endParaRPr lang="en-GB" dirty="0">
              <a:latin typeface="Franklin Gothic Medium" panose="020B0603020102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140" t="16998"/>
          <a:stretch/>
        </p:blipFill>
        <p:spPr>
          <a:xfrm>
            <a:off x="9536137" y="2249424"/>
            <a:ext cx="2263725" cy="3099816"/>
          </a:xfrm>
          <a:prstGeom prst="rect">
            <a:avLst/>
          </a:prstGeom>
        </p:spPr>
      </p:pic>
    </p:spTree>
    <p:extLst>
      <p:ext uri="{BB962C8B-B14F-4D97-AF65-F5344CB8AC3E}">
        <p14:creationId xmlns:p14="http://schemas.microsoft.com/office/powerpoint/2010/main" val="9888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26812" y="329255"/>
            <a:ext cx="6803136" cy="707886"/>
          </a:xfrm>
          <a:prstGeom prst="rect">
            <a:avLst/>
          </a:prstGeom>
          <a:noFill/>
        </p:spPr>
        <p:txBody>
          <a:bodyPr wrap="square" rtlCol="0">
            <a:spAutoFit/>
          </a:bodyPr>
          <a:lstStyle/>
          <a:p>
            <a:r>
              <a:rPr lang="en-US" sz="4000" dirty="0" smtClean="0">
                <a:latin typeface="Franklin Gothic Medium" panose="020B0603020102020204" pitchFamily="34" charset="0"/>
              </a:rPr>
              <a:t>The </a:t>
            </a:r>
            <a:r>
              <a:rPr lang="en-US" sz="4000" i="1" dirty="0" smtClean="0">
                <a:latin typeface="Franklin Gothic Medium" panose="020B0603020102020204" pitchFamily="34" charset="0"/>
              </a:rPr>
              <a:t>Pilgrimage of Faith</a:t>
            </a:r>
            <a:endParaRPr lang="en-US" sz="4000" dirty="0" smtClean="0">
              <a:latin typeface="Franklin Gothic Book" panose="020B0503020102020204" pitchFamily="34" charset="0"/>
            </a:endParaRPr>
          </a:p>
        </p:txBody>
      </p:sp>
      <p:sp>
        <p:nvSpPr>
          <p:cNvPr id="6" name="TextBox 5"/>
          <p:cNvSpPr txBox="1"/>
          <p:nvPr/>
        </p:nvSpPr>
        <p:spPr>
          <a:xfrm>
            <a:off x="426812" y="1311734"/>
            <a:ext cx="6803136" cy="4801314"/>
          </a:xfrm>
          <a:prstGeom prst="rect">
            <a:avLst/>
          </a:prstGeom>
          <a:noFill/>
        </p:spPr>
        <p:txBody>
          <a:bodyPr wrap="square" rtlCol="0">
            <a:spAutoFit/>
          </a:bodyPr>
          <a:lstStyle/>
          <a:p>
            <a:r>
              <a:rPr lang="en-US" sz="3200" dirty="0" smtClean="0">
                <a:latin typeface="Franklin Gothic Medium" panose="020B0603020102020204" pitchFamily="34" charset="0"/>
              </a:rPr>
              <a:t>1998</a:t>
            </a:r>
            <a:r>
              <a:rPr lang="en-US" sz="3200" dirty="0" smtClean="0">
                <a:latin typeface="Franklin Gothic Book" panose="020B0503020102020204" pitchFamily="34" charset="0"/>
              </a:rPr>
              <a:t> </a:t>
            </a:r>
          </a:p>
          <a:p>
            <a:r>
              <a:rPr lang="en-US" sz="3200" i="1" dirty="0">
                <a:latin typeface="Franklin Gothic Book" panose="020B0503020102020204" pitchFamily="34" charset="0"/>
              </a:rPr>
              <a:t>Preparing for Marriage</a:t>
            </a:r>
            <a:r>
              <a:rPr lang="en-US" sz="3200" dirty="0">
                <a:latin typeface="Franklin Gothic Book" panose="020B0503020102020204" pitchFamily="34" charset="0"/>
              </a:rPr>
              <a:t>, including a further discussion of the 1993 resolutions</a:t>
            </a:r>
          </a:p>
          <a:p>
            <a:endParaRPr lang="en-US" sz="3200" dirty="0" smtClean="0">
              <a:latin typeface="Franklin Gothic Medium" panose="020B0603020102020204" pitchFamily="34" charset="0"/>
            </a:endParaRPr>
          </a:p>
          <a:p>
            <a:r>
              <a:rPr lang="en-US" sz="3200" dirty="0" smtClean="0">
                <a:latin typeface="Franklin Gothic Medium" panose="020B0603020102020204" pitchFamily="34" charset="0"/>
              </a:rPr>
              <a:t>2005</a:t>
            </a:r>
            <a:r>
              <a:rPr lang="en-US" sz="3200" dirty="0" smtClean="0">
                <a:latin typeface="Franklin Gothic Book" panose="020B0503020102020204" pitchFamily="34" charset="0"/>
              </a:rPr>
              <a:t> </a:t>
            </a:r>
          </a:p>
          <a:p>
            <a:r>
              <a:rPr lang="en-US" sz="3200" i="1" dirty="0">
                <a:latin typeface="Franklin Gothic Book" panose="020B0503020102020204" pitchFamily="34" charset="0"/>
              </a:rPr>
              <a:t>Pilgrimage of Faith </a:t>
            </a:r>
            <a:r>
              <a:rPr lang="en-US" sz="3200" dirty="0">
                <a:latin typeface="Franklin Gothic Book" panose="020B0503020102020204" pitchFamily="34" charset="0"/>
              </a:rPr>
              <a:t>– more work to do/start; reaffirmation of 1993 Resolutions</a:t>
            </a:r>
          </a:p>
          <a:p>
            <a:endParaRPr lang="en-GB" dirty="0">
              <a:latin typeface="Franklin Gothic Medium" panose="020B0603020102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0683" t="38800" r="17544" b="34667"/>
          <a:stretch/>
        </p:blipFill>
        <p:spPr>
          <a:xfrm>
            <a:off x="7672887" y="2560320"/>
            <a:ext cx="4084381" cy="2478024"/>
          </a:xfrm>
          <a:prstGeom prst="rect">
            <a:avLst/>
          </a:prstGeom>
        </p:spPr>
      </p:pic>
    </p:spTree>
    <p:extLst>
      <p:ext uri="{BB962C8B-B14F-4D97-AF65-F5344CB8AC3E}">
        <p14:creationId xmlns:p14="http://schemas.microsoft.com/office/powerpoint/2010/main" val="117882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A3E3A-C94E-DC40-B6C8-A8DD883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 y="0"/>
            <a:ext cx="12208127" cy="6866164"/>
          </a:xfrm>
          <a:prstGeom prst="rect">
            <a:avLst/>
          </a:prstGeom>
        </p:spPr>
      </p:pic>
      <p:sp>
        <p:nvSpPr>
          <p:cNvPr id="5" name="Rectangle 4"/>
          <p:cNvSpPr/>
          <p:nvPr/>
        </p:nvSpPr>
        <p:spPr>
          <a:xfrm>
            <a:off x="304800" y="166255"/>
            <a:ext cx="3971636" cy="72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26812" y="329255"/>
            <a:ext cx="6803136" cy="707886"/>
          </a:xfrm>
          <a:prstGeom prst="rect">
            <a:avLst/>
          </a:prstGeom>
          <a:noFill/>
        </p:spPr>
        <p:txBody>
          <a:bodyPr wrap="square" rtlCol="0">
            <a:spAutoFit/>
          </a:bodyPr>
          <a:lstStyle/>
          <a:p>
            <a:r>
              <a:rPr lang="en-US" sz="4000" dirty="0" smtClean="0">
                <a:latin typeface="Franklin Gothic Medium" panose="020B0603020102020204" pitchFamily="34" charset="0"/>
              </a:rPr>
              <a:t>The </a:t>
            </a:r>
            <a:r>
              <a:rPr lang="en-US" sz="4000" i="1" dirty="0" smtClean="0">
                <a:latin typeface="Franklin Gothic Medium" panose="020B0603020102020204" pitchFamily="34" charset="0"/>
              </a:rPr>
              <a:t>Pilgrimage of Faith</a:t>
            </a:r>
            <a:endParaRPr lang="en-US" sz="4000" dirty="0" smtClean="0">
              <a:latin typeface="Franklin Gothic Book" panose="020B0503020102020204" pitchFamily="34" charset="0"/>
            </a:endParaRPr>
          </a:p>
        </p:txBody>
      </p:sp>
      <p:sp>
        <p:nvSpPr>
          <p:cNvPr id="6" name="TextBox 5"/>
          <p:cNvSpPr txBox="1"/>
          <p:nvPr/>
        </p:nvSpPr>
        <p:spPr>
          <a:xfrm>
            <a:off x="426812" y="1311734"/>
            <a:ext cx="6803136" cy="4801314"/>
          </a:xfrm>
          <a:prstGeom prst="rect">
            <a:avLst/>
          </a:prstGeom>
          <a:noFill/>
        </p:spPr>
        <p:txBody>
          <a:bodyPr wrap="square" rtlCol="0">
            <a:spAutoFit/>
          </a:bodyPr>
          <a:lstStyle/>
          <a:p>
            <a:r>
              <a:rPr lang="en-US" sz="3200" dirty="0" smtClean="0">
                <a:latin typeface="Franklin Gothic Medium" panose="020B0603020102020204" pitchFamily="34" charset="0"/>
              </a:rPr>
              <a:t>2006</a:t>
            </a:r>
            <a:r>
              <a:rPr lang="en-US" sz="3200" dirty="0" smtClean="0">
                <a:latin typeface="Franklin Gothic Book" panose="020B0503020102020204" pitchFamily="34" charset="0"/>
              </a:rPr>
              <a:t> </a:t>
            </a:r>
          </a:p>
          <a:p>
            <a:r>
              <a:rPr lang="en-US" sz="3200" i="1" dirty="0">
                <a:latin typeface="Franklin Gothic Book" panose="020B0503020102020204" pitchFamily="34" charset="0"/>
              </a:rPr>
              <a:t>Living with Contradictory Convictions </a:t>
            </a:r>
            <a:r>
              <a:rPr lang="en-US" sz="3200" dirty="0" smtClean="0">
                <a:latin typeface="Franklin Gothic Book" panose="020B0503020102020204" pitchFamily="34" charset="0"/>
              </a:rPr>
              <a:t>paper</a:t>
            </a:r>
          </a:p>
          <a:p>
            <a:endParaRPr lang="en-US" sz="3200" dirty="0">
              <a:latin typeface="Franklin Gothic Book" panose="020B0503020102020204" pitchFamily="34" charset="0"/>
            </a:endParaRPr>
          </a:p>
          <a:p>
            <a:r>
              <a:rPr lang="en-US" sz="3200" dirty="0">
                <a:latin typeface="Franklin Gothic Medium" panose="020B0603020102020204" pitchFamily="34" charset="0"/>
              </a:rPr>
              <a:t>2006</a:t>
            </a:r>
            <a:endParaRPr lang="en-US" sz="3200" dirty="0" smtClean="0">
              <a:latin typeface="Franklin Gothic Book" panose="020B0503020102020204" pitchFamily="34" charset="0"/>
            </a:endParaRPr>
          </a:p>
          <a:p>
            <a:r>
              <a:rPr lang="en-US" sz="3200" i="1" dirty="0" smtClean="0">
                <a:latin typeface="Franklin Gothic Book" panose="020B0503020102020204" pitchFamily="34" charset="0"/>
              </a:rPr>
              <a:t>Pilgrimage </a:t>
            </a:r>
            <a:r>
              <a:rPr lang="en-US" sz="3200" i="1" dirty="0">
                <a:latin typeface="Franklin Gothic Book" panose="020B0503020102020204" pitchFamily="34" charset="0"/>
              </a:rPr>
              <a:t>of Faith </a:t>
            </a:r>
            <a:r>
              <a:rPr lang="en-US" sz="3200" dirty="0">
                <a:latin typeface="Franklin Gothic Book" panose="020B0503020102020204" pitchFamily="34" charset="0"/>
              </a:rPr>
              <a:t>– members and ministers may enter civil partnerships; no services of blessing on our </a:t>
            </a:r>
            <a:r>
              <a:rPr lang="en-US" sz="3200" dirty="0" smtClean="0">
                <a:latin typeface="Franklin Gothic Book" panose="020B0503020102020204" pitchFamily="34" charset="0"/>
              </a:rPr>
              <a:t>premises</a:t>
            </a:r>
            <a:endParaRPr lang="en-US" sz="3200" dirty="0">
              <a:latin typeface="Franklin Gothic Book" panose="020B0503020102020204" pitchFamily="34" charset="0"/>
            </a:endParaRPr>
          </a:p>
          <a:p>
            <a:endParaRPr lang="en-GB" dirty="0">
              <a:latin typeface="Franklin Gothic Medium" panose="020B0603020102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0683" t="38800" r="17544" b="34667"/>
          <a:stretch/>
        </p:blipFill>
        <p:spPr>
          <a:xfrm>
            <a:off x="7672887" y="2560320"/>
            <a:ext cx="4084381" cy="2478024"/>
          </a:xfrm>
          <a:prstGeom prst="rect">
            <a:avLst/>
          </a:prstGeom>
        </p:spPr>
      </p:pic>
    </p:spTree>
    <p:extLst>
      <p:ext uri="{BB962C8B-B14F-4D97-AF65-F5344CB8AC3E}">
        <p14:creationId xmlns:p14="http://schemas.microsoft.com/office/powerpoint/2010/main" val="1073136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1981</Words>
  <Application>Microsoft Office PowerPoint</Application>
  <PresentationFormat>Widescreen</PresentationFormat>
  <Paragraphs>134</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Franklin Gothic Book</vt:lpstr>
      <vt:lpstr>Franklin Gothic Medium</vt:lpstr>
      <vt:lpstr>Office Theme</vt:lpstr>
      <vt:lpstr>Pilgrimage of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Alison Ransome</cp:lastModifiedBy>
  <cp:revision>42</cp:revision>
  <dcterms:created xsi:type="dcterms:W3CDTF">2021-06-08T07:59:10Z</dcterms:created>
  <dcterms:modified xsi:type="dcterms:W3CDTF">2021-09-08T13:26:39Z</dcterms:modified>
</cp:coreProperties>
</file>